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56"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E4923C-5227-435B-9583-4B6DCC41EA0B}" type="datetimeFigureOut">
              <a:rPr lang="en-US" smtClean="0"/>
              <a:t>5/27/2015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A647A-35F6-4F99-B375-372308183FE0}" type="slidenum">
              <a:rPr lang="en-US" smtClean="0"/>
              <a:t>‹#›</a:t>
            </a:fld>
            <a:endParaRPr lang="en-US"/>
          </a:p>
        </p:txBody>
      </p:sp>
    </p:spTree>
    <p:extLst>
      <p:ext uri="{BB962C8B-B14F-4D97-AF65-F5344CB8AC3E}">
        <p14:creationId xmlns:p14="http://schemas.microsoft.com/office/powerpoint/2010/main" val="188164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DEE402-4AA5-4DD4-8D88-38ECF81604B5}" type="slidenum">
              <a:rPr lang="en-US" altLang="en-US"/>
              <a:pPr/>
              <a:t>1</a:t>
            </a:fld>
            <a:endParaRPr lang="en-US" altLang="en-US"/>
          </a:p>
        </p:txBody>
      </p:sp>
      <p:sp>
        <p:nvSpPr>
          <p:cNvPr id="201730" name="Rectangle 2"/>
          <p:cNvSpPr>
            <a:spLocks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1731"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cs typeface="Times New Roman" panose="02020603050405020304" pitchFamily="18" charset="0"/>
              </a:rPr>
              <a:t>(a) Small-scale convection and large-scale circulation in a parallel-plate apparatus with an imposed horizontal temperature gradient at the boundaries. It is understood that the width of this domain is very much greater than its depth. The dashed lines show contours of temperature, with higher values at the left. In this case the large-scale circulation is not strong enough to suppress convection over the colder side of the apparatus. (b) As (a) but for a case in whcih the imposed horizontal temperature gradient is strong enough to drive a large-scale circulation that suppresses convection over the colder side of the domain. An inversio-capped boundary layer forms over the colder part of the apparatus in this case. (From Emanuel</a:t>
            </a:r>
            <a:r>
              <a:rPr lang="en-GB" altLang="en-US" i="1">
                <a:cs typeface="Times New Roman" panose="02020603050405020304" pitchFamily="18" charset="0"/>
              </a:rPr>
              <a:t> et al</a:t>
            </a:r>
            <a:r>
              <a:rPr lang="en-GB" altLang="en-US">
                <a:cs typeface="Times New Roman" panose="02020603050405020304" pitchFamily="18" charset="0"/>
              </a:rPr>
              <a:t>., 1994).</a:t>
            </a:r>
            <a:r>
              <a:rPr lang="en-GB" altLang="en-US"/>
              <a:t> </a:t>
            </a:r>
          </a:p>
        </p:txBody>
      </p:sp>
    </p:spTree>
    <p:extLst>
      <p:ext uri="{BB962C8B-B14F-4D97-AF65-F5344CB8AC3E}">
        <p14:creationId xmlns:p14="http://schemas.microsoft.com/office/powerpoint/2010/main" val="1983870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91D531-2CD2-4BCF-88A4-C90765834425}" type="slidenum">
              <a:rPr lang="en-US" altLang="en-US"/>
              <a:pPr/>
              <a:t>3</a:t>
            </a:fld>
            <a:endParaRPr lang="en-US" altLang="en-US"/>
          </a:p>
        </p:txBody>
      </p:sp>
      <p:sp>
        <p:nvSpPr>
          <p:cNvPr id="168962" name="Rectangle 1026"/>
          <p:cNvSpPr>
            <a:spLocks noChangeArrowheads="1" noTextEdit="1"/>
          </p:cNvSpPr>
          <p:nvPr>
            <p:ph type="sldImg"/>
          </p:nvPr>
        </p:nvSpPr>
        <p:spPr>
          <a:ln/>
        </p:spPr>
      </p:sp>
      <p:sp>
        <p:nvSpPr>
          <p:cNvPr id="168963" name="Rectangle 1027"/>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5165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E38D70-922F-4366-BBED-4A9089F56AF5}"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1779327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E38D70-922F-4366-BBED-4A9089F56AF5}"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2251703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E38D70-922F-4366-BBED-4A9089F56AF5}"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350875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E38D70-922F-4366-BBED-4A9089F56AF5}"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4028866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E38D70-922F-4366-BBED-4A9089F56AF5}"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3842886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E38D70-922F-4366-BBED-4A9089F56AF5}"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55803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E38D70-922F-4366-BBED-4A9089F56AF5}" type="datetimeFigureOut">
              <a:rPr lang="en-US" smtClean="0"/>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4081262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E38D70-922F-4366-BBED-4A9089F56AF5}" type="datetimeFigureOut">
              <a:rPr lang="en-US" smtClean="0"/>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3294777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E38D70-922F-4366-BBED-4A9089F56AF5}" type="datetimeFigureOut">
              <a:rPr lang="en-US" smtClean="0"/>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291413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E38D70-922F-4366-BBED-4A9089F56AF5}"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1523644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E38D70-922F-4366-BBED-4A9089F56AF5}"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B8A8B-C5CE-4FCB-97B4-96BD94C012B6}" type="slidenum">
              <a:rPr lang="en-US" smtClean="0"/>
              <a:t>‹#›</a:t>
            </a:fld>
            <a:endParaRPr lang="en-US"/>
          </a:p>
        </p:txBody>
      </p:sp>
    </p:spTree>
    <p:extLst>
      <p:ext uri="{BB962C8B-B14F-4D97-AF65-F5344CB8AC3E}">
        <p14:creationId xmlns:p14="http://schemas.microsoft.com/office/powerpoint/2010/main" val="1970624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38D70-922F-4366-BBED-4A9089F56AF5}" type="datetimeFigureOut">
              <a:rPr lang="en-US" smtClean="0"/>
              <a:t>5/27/2015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B8A8B-C5CE-4FCB-97B4-96BD94C012B6}" type="slidenum">
              <a:rPr lang="en-US" smtClean="0"/>
              <a:t>‹#›</a:t>
            </a:fld>
            <a:endParaRPr lang="en-US"/>
          </a:p>
        </p:txBody>
      </p:sp>
    </p:spTree>
    <p:extLst>
      <p:ext uri="{BB962C8B-B14F-4D97-AF65-F5344CB8AC3E}">
        <p14:creationId xmlns:p14="http://schemas.microsoft.com/office/powerpoint/2010/main" val="1667471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7" name="Rectangle 3"/>
          <p:cNvSpPr>
            <a:spLocks noChangeArrowheads="1"/>
          </p:cNvSpPr>
          <p:nvPr/>
        </p:nvSpPr>
        <p:spPr bwMode="auto">
          <a:xfrm>
            <a:off x="3032126" y="5194300"/>
            <a:ext cx="589905"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en-GB" altLang="en-US" sz="3200">
                <a:solidFill>
                  <a:srgbClr val="CC3300"/>
                </a:solidFill>
              </a:rPr>
              <a:t>T</a:t>
            </a:r>
            <a:r>
              <a:rPr lang="en-GB" altLang="en-US" sz="3200" baseline="-25000">
                <a:solidFill>
                  <a:srgbClr val="CC3300"/>
                </a:solidFill>
              </a:rPr>
              <a:t>+</a:t>
            </a:r>
          </a:p>
        </p:txBody>
      </p:sp>
      <p:sp>
        <p:nvSpPr>
          <p:cNvPr id="200708" name="Rectangle 4"/>
          <p:cNvSpPr>
            <a:spLocks noChangeArrowheads="1"/>
          </p:cNvSpPr>
          <p:nvPr/>
        </p:nvSpPr>
        <p:spPr bwMode="auto">
          <a:xfrm>
            <a:off x="8366125" y="5194300"/>
            <a:ext cx="489686" cy="585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en-GB" altLang="en-US" sz="3200">
                <a:solidFill>
                  <a:srgbClr val="0000FF"/>
                </a:solidFill>
              </a:rPr>
              <a:t>T</a:t>
            </a:r>
            <a:r>
              <a:rPr lang="en-GB" altLang="en-US" sz="3200" baseline="-25000">
                <a:solidFill>
                  <a:srgbClr val="0000FF"/>
                </a:solidFill>
              </a:rPr>
              <a:t>-</a:t>
            </a:r>
          </a:p>
        </p:txBody>
      </p:sp>
      <p:sp>
        <p:nvSpPr>
          <p:cNvPr id="200709" name="Rectangle 5"/>
          <p:cNvSpPr>
            <a:spLocks noChangeArrowheads="1"/>
          </p:cNvSpPr>
          <p:nvPr/>
        </p:nvSpPr>
        <p:spPr bwMode="auto">
          <a:xfrm>
            <a:off x="3946526" y="5818189"/>
            <a:ext cx="3975447"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en-GB" altLang="en-US">
                <a:solidFill>
                  <a:srgbClr val="336633"/>
                </a:solidFill>
              </a:rPr>
              <a:t>boundary temperature gradient</a:t>
            </a:r>
          </a:p>
        </p:txBody>
      </p:sp>
      <p:sp>
        <p:nvSpPr>
          <p:cNvPr id="200710" name="Line 6"/>
          <p:cNvSpPr>
            <a:spLocks noChangeShapeType="1"/>
          </p:cNvSpPr>
          <p:nvPr/>
        </p:nvSpPr>
        <p:spPr bwMode="auto">
          <a:xfrm>
            <a:off x="3352800" y="6062663"/>
            <a:ext cx="381000" cy="0"/>
          </a:xfrm>
          <a:prstGeom prst="line">
            <a:avLst/>
          </a:prstGeom>
          <a:noFill/>
          <a:ln w="25400">
            <a:solidFill>
              <a:srgbClr val="336633"/>
            </a:solidFill>
            <a:round/>
            <a:headEnd type="stealth" w="med" len="lg"/>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0711" name="Text Box 7"/>
          <p:cNvSpPr txBox="1">
            <a:spLocks noChangeArrowheads="1"/>
          </p:cNvSpPr>
          <p:nvPr/>
        </p:nvSpPr>
        <p:spPr bwMode="auto">
          <a:xfrm>
            <a:off x="7543801" y="6400800"/>
            <a:ext cx="2916183" cy="400110"/>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en-US" altLang="en-US" sz="2000">
                <a:solidFill>
                  <a:srgbClr val="666633"/>
                </a:solidFill>
              </a:rPr>
              <a:t>From Emanuel et al., 1994</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476677"/>
            <a:ext cx="9144000" cy="5904646"/>
          </a:xfrm>
          <a:prstGeom prst="rect">
            <a:avLst/>
          </a:prstGeom>
        </p:spPr>
      </p:pic>
    </p:spTree>
    <p:extLst>
      <p:ext uri="{BB962C8B-B14F-4D97-AF65-F5344CB8AC3E}">
        <p14:creationId xmlns:p14="http://schemas.microsoft.com/office/powerpoint/2010/main" val="4030796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13226"/>
            <a:ext cx="9144000" cy="5831549"/>
          </a:xfrm>
          <a:prstGeom prst="rect">
            <a:avLst/>
          </a:prstGeom>
        </p:spPr>
      </p:pic>
    </p:spTree>
    <p:extLst>
      <p:ext uri="{BB962C8B-B14F-4D97-AF65-F5344CB8AC3E}">
        <p14:creationId xmlns:p14="http://schemas.microsoft.com/office/powerpoint/2010/main" val="2116222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3733800" y="6096000"/>
            <a:ext cx="4800600" cy="533400"/>
          </a:xfrm>
          <a:solidFill>
            <a:srgbClr val="FFFFCC"/>
          </a:solidFill>
          <a:ln>
            <a:solidFill>
              <a:schemeClr val="accent2"/>
            </a:solidFill>
            <a:miter lim="800000"/>
            <a:headEnd/>
            <a:tailEnd/>
          </a:ln>
        </p:spPr>
        <p:txBody>
          <a:bodyPr/>
          <a:lstStyle/>
          <a:p>
            <a:pPr algn="ctr"/>
            <a:r>
              <a:rPr lang="en-AU" altLang="en-US" sz="2400" b="1" dirty="0">
                <a:solidFill>
                  <a:srgbClr val="0070C0"/>
                </a:solidFill>
                <a:cs typeface="Times New Roman" panose="02020603050405020304" pitchFamily="18" charset="0"/>
              </a:rPr>
              <a:t>The moisture cycle in the tropics</a:t>
            </a:r>
            <a:endParaRPr lang="en-GB" altLang="en-US" sz="2400" b="1" dirty="0">
              <a:solidFill>
                <a:srgbClr val="0070C0"/>
              </a:solidFill>
            </a:endParaRPr>
          </a:p>
        </p:txBody>
      </p:sp>
      <p:pic>
        <p:nvPicPr>
          <p:cNvPr id="165891" name="Picture 3" descr="C:\My Lectures\Tropical Meteorology\Figures\fig3.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1000"/>
            <a:ext cx="8610600" cy="5614988"/>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
        <p:nvSpPr>
          <p:cNvPr id="165892" name="Rectangle 4"/>
          <p:cNvSpPr>
            <a:spLocks noChangeArrowheads="1"/>
          </p:cNvSpPr>
          <p:nvPr/>
        </p:nvSpPr>
        <p:spPr bwMode="auto">
          <a:xfrm>
            <a:off x="8686800" y="990600"/>
            <a:ext cx="1676400" cy="457200"/>
          </a:xfrm>
          <a:prstGeom prst="rect">
            <a:avLst/>
          </a:prstGeom>
          <a:noFill/>
          <a:ln w="127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5893" name="Rectangle 5"/>
          <p:cNvSpPr>
            <a:spLocks noChangeArrowheads="1"/>
          </p:cNvSpPr>
          <p:nvPr/>
        </p:nvSpPr>
        <p:spPr bwMode="auto">
          <a:xfrm>
            <a:off x="8686800" y="4114800"/>
            <a:ext cx="1676400" cy="457200"/>
          </a:xfrm>
          <a:prstGeom prst="rect">
            <a:avLst/>
          </a:prstGeom>
          <a:noFill/>
          <a:ln w="127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72382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1827"/>
            <a:ext cx="12192000" cy="5774674"/>
          </a:xfrm>
          <a:prstGeom prst="rect">
            <a:avLst/>
          </a:prstGeom>
        </p:spPr>
      </p:pic>
    </p:spTree>
    <p:extLst>
      <p:ext uri="{BB962C8B-B14F-4D97-AF65-F5344CB8AC3E}">
        <p14:creationId xmlns:p14="http://schemas.microsoft.com/office/powerpoint/2010/main" val="6322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5106" name="Picture 2" descr="D:\Cloud_Photos\Cloud_photos99\Cumulus_Darwin01.jpg"/>
          <p:cNvPicPr>
            <a:picLocks noChangeAspect="1" noChangeArrowheads="1"/>
          </p:cNvPicPr>
          <p:nvPr/>
        </p:nvPicPr>
        <p:blipFill>
          <a:blip r:embed="rId2">
            <a:extLst>
              <a:ext uri="{28A0092B-C50C-407E-A947-70E740481C1C}">
                <a14:useLocalDpi xmlns:a14="http://schemas.microsoft.com/office/drawing/2010/main" val="0"/>
              </a:ext>
            </a:extLst>
          </a:blip>
          <a:srcRect l="8633" r="5035"/>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349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010" name="Picture 2"/>
          <p:cNvPicPr>
            <a:picLocks noChangeArrowheads="1"/>
          </p:cNvPicPr>
          <p:nvPr/>
        </p:nvPicPr>
        <p:blipFill>
          <a:blip r:embed="rId2">
            <a:extLst>
              <a:ext uri="{28A0092B-C50C-407E-A947-70E740481C1C}">
                <a14:useLocalDpi xmlns:a14="http://schemas.microsoft.com/office/drawing/2010/main" val="0"/>
              </a:ext>
            </a:extLst>
          </a:blip>
          <a:srcRect l="2985" r="7463"/>
          <a:stretch>
            <a:fillRect/>
          </a:stretch>
        </p:blipFill>
        <p:spPr bwMode="auto">
          <a:xfrm>
            <a:off x="152400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5208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78" name="Picture 2" descr="D:\Cloud_Photos\Cumulus\TradeCu01.jpg"/>
          <p:cNvPicPr>
            <a:picLocks noChangeAspect="1" noChangeArrowheads="1"/>
          </p:cNvPicPr>
          <p:nvPr/>
        </p:nvPicPr>
        <p:blipFill>
          <a:blip r:embed="rId2">
            <a:extLst>
              <a:ext uri="{28A0092B-C50C-407E-A947-70E740481C1C}">
                <a14:useLocalDpi xmlns:a14="http://schemas.microsoft.com/office/drawing/2010/main" val="0"/>
              </a:ext>
            </a:extLst>
          </a:blip>
          <a:srcRect l="6717" t="-443" r="3731"/>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3779" name="Text Box 3"/>
          <p:cNvSpPr txBox="1">
            <a:spLocks noChangeArrowheads="1"/>
          </p:cNvSpPr>
          <p:nvPr/>
        </p:nvSpPr>
        <p:spPr bwMode="auto">
          <a:xfrm>
            <a:off x="4800600" y="5895976"/>
            <a:ext cx="2460930" cy="5847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defRPr sz="2400">
                <a:solidFill>
                  <a:schemeClr val="tx1"/>
                </a:solidFill>
                <a:latin typeface="Times New Roman" panose="02020603050405020304" pitchFamily="18" charset="0"/>
              </a:defRPr>
            </a:lvl1pPr>
            <a:lvl2pPr marL="571500" defTabSz="762000">
              <a:defRPr sz="2400">
                <a:solidFill>
                  <a:schemeClr val="tx1"/>
                </a:solidFill>
                <a:latin typeface="Times New Roman" panose="02020603050405020304" pitchFamily="18" charset="0"/>
              </a:defRPr>
            </a:lvl2pPr>
            <a:lvl3pPr marL="1143000" defTabSz="762000">
              <a:defRPr sz="2400">
                <a:solidFill>
                  <a:schemeClr val="tx1"/>
                </a:solidFill>
                <a:latin typeface="Times New Roman" panose="02020603050405020304" pitchFamily="18" charset="0"/>
              </a:defRPr>
            </a:lvl3pPr>
            <a:lvl4pPr marL="1714500" defTabSz="762000">
              <a:defRPr sz="2400">
                <a:solidFill>
                  <a:schemeClr val="tx1"/>
                </a:solidFill>
                <a:latin typeface="Times New Roman" panose="02020603050405020304" pitchFamily="18" charset="0"/>
              </a:defRPr>
            </a:lvl4pPr>
            <a:lvl5pPr marL="2286000" defTabSz="762000">
              <a:defRPr sz="2400">
                <a:solidFill>
                  <a:schemeClr val="tx1"/>
                </a:solidFill>
                <a:latin typeface="Times New Roman" panose="02020603050405020304" pitchFamily="18" charset="0"/>
              </a:defRPr>
            </a:lvl5pPr>
            <a:lvl6pPr marL="2743200" defTabSz="762000" fontAlgn="base">
              <a:spcBef>
                <a:spcPct val="0"/>
              </a:spcBef>
              <a:spcAft>
                <a:spcPct val="0"/>
              </a:spcAft>
              <a:defRPr sz="2400">
                <a:solidFill>
                  <a:schemeClr val="tx1"/>
                </a:solidFill>
                <a:latin typeface="Times New Roman" panose="02020603050405020304" pitchFamily="18" charset="0"/>
              </a:defRPr>
            </a:lvl6pPr>
            <a:lvl7pPr marL="3200400" defTabSz="762000" fontAlgn="base">
              <a:spcBef>
                <a:spcPct val="0"/>
              </a:spcBef>
              <a:spcAft>
                <a:spcPct val="0"/>
              </a:spcAft>
              <a:defRPr sz="2400">
                <a:solidFill>
                  <a:schemeClr val="tx1"/>
                </a:solidFill>
                <a:latin typeface="Times New Roman" panose="02020603050405020304" pitchFamily="18" charset="0"/>
              </a:defRPr>
            </a:lvl7pPr>
            <a:lvl8pPr marL="3657600" defTabSz="762000" fontAlgn="base">
              <a:spcBef>
                <a:spcPct val="0"/>
              </a:spcBef>
              <a:spcAft>
                <a:spcPct val="0"/>
              </a:spcAft>
              <a:defRPr sz="2400">
                <a:solidFill>
                  <a:schemeClr val="tx1"/>
                </a:solidFill>
                <a:latin typeface="Times New Roman" panose="02020603050405020304" pitchFamily="18" charset="0"/>
              </a:defRPr>
            </a:lvl8pPr>
            <a:lvl9pPr marL="4114800" defTabSz="762000" fontAlgn="base">
              <a:spcBef>
                <a:spcPct val="0"/>
              </a:spcBef>
              <a:spcAft>
                <a:spcPct val="0"/>
              </a:spcAft>
              <a:defRPr sz="2400">
                <a:solidFill>
                  <a:schemeClr val="tx1"/>
                </a:solidFill>
                <a:latin typeface="Times New Roman" panose="02020603050405020304" pitchFamily="18" charset="0"/>
              </a:defRPr>
            </a:lvl9pPr>
          </a:lstStyle>
          <a:p>
            <a:pPr eaLnBrk="0" hangingPunct="0"/>
            <a:r>
              <a:rPr lang="en-US" altLang="en-US" sz="3200">
                <a:solidFill>
                  <a:srgbClr val="FFFF00"/>
                </a:solidFill>
              </a:rPr>
              <a:t>Trade Cumuli</a:t>
            </a:r>
            <a:endParaRPr lang="en-GB" altLang="en-US" sz="3200">
              <a:solidFill>
                <a:srgbClr val="FFFF00"/>
              </a:solidFill>
            </a:endParaRPr>
          </a:p>
        </p:txBody>
      </p:sp>
    </p:spTree>
    <p:extLst>
      <p:ext uri="{BB962C8B-B14F-4D97-AF65-F5344CB8AC3E}">
        <p14:creationId xmlns:p14="http://schemas.microsoft.com/office/powerpoint/2010/main" val="3382019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p:cTn id="7" dur="500" fill="hold"/>
                                        <p:tgtEl>
                                          <p:spTgt spid="203779"/>
                                        </p:tgtEl>
                                        <p:attrNameLst>
                                          <p:attrName>ppt_w</p:attrName>
                                        </p:attrNameLst>
                                      </p:cBhvr>
                                      <p:tavLst>
                                        <p:tav tm="0">
                                          <p:val>
                                            <p:fltVal val="0"/>
                                          </p:val>
                                        </p:tav>
                                        <p:tav tm="100000">
                                          <p:val>
                                            <p:strVal val="#ppt_w"/>
                                          </p:val>
                                        </p:tav>
                                      </p:tavLst>
                                    </p:anim>
                                    <p:anim calcmode="lin" valueType="num">
                                      <p:cBhvr>
                                        <p:cTn id="8" dur="500" fill="hold"/>
                                        <p:tgtEl>
                                          <p:spTgt spid="20377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158</Words>
  <Application>Microsoft Office PowerPoint</Application>
  <PresentationFormat>Widescreen</PresentationFormat>
  <Paragraphs>9</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PowerPoint Presentation</vt:lpstr>
      <vt:lpstr>The moisture cycle in the tropics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Roger Smith</dc:creator>
  <cp:lastModifiedBy>Roger Smith</cp:lastModifiedBy>
  <cp:revision>3</cp:revision>
  <dcterms:created xsi:type="dcterms:W3CDTF">2015-05-27T11:28:31Z</dcterms:created>
  <dcterms:modified xsi:type="dcterms:W3CDTF">2015-05-27T11:36:59Z</dcterms:modified>
</cp:coreProperties>
</file>