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4"/>
  </p:notesMasterIdLst>
  <p:sldIdLst>
    <p:sldId id="300" r:id="rId2"/>
    <p:sldId id="394" r:id="rId3"/>
    <p:sldId id="427" r:id="rId4"/>
    <p:sldId id="430" r:id="rId5"/>
    <p:sldId id="447" r:id="rId6"/>
    <p:sldId id="431" r:id="rId7"/>
    <p:sldId id="432" r:id="rId8"/>
    <p:sldId id="313" r:id="rId9"/>
    <p:sldId id="444" r:id="rId10"/>
    <p:sldId id="428" r:id="rId11"/>
    <p:sldId id="429" r:id="rId12"/>
    <p:sldId id="411" r:id="rId13"/>
    <p:sldId id="446" r:id="rId14"/>
    <p:sldId id="445" r:id="rId15"/>
    <p:sldId id="372" r:id="rId16"/>
    <p:sldId id="373" r:id="rId17"/>
    <p:sldId id="374" r:id="rId18"/>
    <p:sldId id="375" r:id="rId19"/>
    <p:sldId id="376" r:id="rId20"/>
    <p:sldId id="377" r:id="rId21"/>
    <p:sldId id="378" r:id="rId22"/>
    <p:sldId id="379" r:id="rId23"/>
    <p:sldId id="380" r:id="rId24"/>
    <p:sldId id="381" r:id="rId25"/>
    <p:sldId id="382" r:id="rId26"/>
    <p:sldId id="383" r:id="rId27"/>
    <p:sldId id="384" r:id="rId28"/>
    <p:sldId id="398" r:id="rId29"/>
    <p:sldId id="436" r:id="rId30"/>
    <p:sldId id="437" r:id="rId31"/>
    <p:sldId id="371" r:id="rId32"/>
    <p:sldId id="297"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125B"/>
    <a:srgbClr val="FFF7BC"/>
    <a:srgbClr val="FFEFC9"/>
    <a:srgbClr val="FFBB8E"/>
    <a:srgbClr val="CC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31" autoAdjust="0"/>
    <p:restoredTop sz="88970" autoAdjust="0"/>
  </p:normalViewPr>
  <p:slideViewPr>
    <p:cSldViewPr snapToGrid="0">
      <p:cViewPr varScale="1">
        <p:scale>
          <a:sx n="82" d="100"/>
          <a:sy n="82" d="100"/>
        </p:scale>
        <p:origin x="900" y="78"/>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emf"/><Relationship Id="rId1" Type="http://schemas.openxmlformats.org/officeDocument/2006/relationships/image" Target="../media/image4.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8.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3.wmf"/><Relationship Id="rId1" Type="http://schemas.openxmlformats.org/officeDocument/2006/relationships/image" Target="../media/image12.wmf"/></Relationships>
</file>

<file path=ppt/drawings/_rels/vmlDrawing6.v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16.wmf"/><Relationship Id="rId7" Type="http://schemas.openxmlformats.org/officeDocument/2006/relationships/image" Target="../media/image20.wmf"/><Relationship Id="rId2" Type="http://schemas.openxmlformats.org/officeDocument/2006/relationships/image" Target="../media/image15.wmf"/><Relationship Id="rId1" Type="http://schemas.openxmlformats.org/officeDocument/2006/relationships/image" Target="../media/image14.wmf"/><Relationship Id="rId6" Type="http://schemas.openxmlformats.org/officeDocument/2006/relationships/image" Target="../media/image19.wmf"/><Relationship Id="rId5" Type="http://schemas.openxmlformats.org/officeDocument/2006/relationships/image" Target="../media/image18.wmf"/><Relationship Id="rId10" Type="http://schemas.openxmlformats.org/officeDocument/2006/relationships/image" Target="../media/image23.emf"/><Relationship Id="rId4" Type="http://schemas.openxmlformats.org/officeDocument/2006/relationships/image" Target="../media/image17.wmf"/><Relationship Id="rId9" Type="http://schemas.openxmlformats.org/officeDocument/2006/relationships/image" Target="../media/image22.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4.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0A6B9F5-673E-4DCF-904B-2C1741571682}" type="datetimeFigureOut">
              <a:rPr lang="en-US" smtClean="0"/>
              <a:t>11/4/2014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F42F56-4680-4046-B9DC-064CDA0FF410}" type="slidenum">
              <a:rPr lang="en-US" smtClean="0"/>
              <a:t>‹#›</a:t>
            </a:fld>
            <a:endParaRPr lang="en-US"/>
          </a:p>
        </p:txBody>
      </p:sp>
    </p:spTree>
    <p:extLst>
      <p:ext uri="{BB962C8B-B14F-4D97-AF65-F5344CB8AC3E}">
        <p14:creationId xmlns:p14="http://schemas.microsoft.com/office/powerpoint/2010/main" val="128462598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74857" eaLnBrk="0" hangingPunct="0">
              <a:defRPr sz="2200" b="1">
                <a:solidFill>
                  <a:schemeClr val="accent2"/>
                </a:solidFill>
                <a:latin typeface="Times New Roman" charset="0"/>
                <a:ea typeface="ＭＳ Ｐゴシック" charset="0"/>
                <a:cs typeface="ＭＳ Ｐゴシック" charset="0"/>
              </a:defRPr>
            </a:lvl1pPr>
            <a:lvl2pPr marL="685817" indent="-263776" defTabSz="874857" eaLnBrk="0" hangingPunct="0">
              <a:defRPr sz="2200" b="1">
                <a:solidFill>
                  <a:schemeClr val="accent2"/>
                </a:solidFill>
                <a:latin typeface="Times New Roman" charset="0"/>
                <a:ea typeface="ＭＳ Ｐゴシック" charset="0"/>
              </a:defRPr>
            </a:lvl2pPr>
            <a:lvl3pPr marL="1055103" indent="-211021" defTabSz="874857" eaLnBrk="0" hangingPunct="0">
              <a:defRPr sz="2200" b="1">
                <a:solidFill>
                  <a:schemeClr val="accent2"/>
                </a:solidFill>
                <a:latin typeface="Times New Roman" charset="0"/>
                <a:ea typeface="ＭＳ Ｐゴシック" charset="0"/>
              </a:defRPr>
            </a:lvl3pPr>
            <a:lvl4pPr marL="1477145" indent="-211021" defTabSz="874857" eaLnBrk="0" hangingPunct="0">
              <a:defRPr sz="2200" b="1">
                <a:solidFill>
                  <a:schemeClr val="accent2"/>
                </a:solidFill>
                <a:latin typeface="Times New Roman" charset="0"/>
                <a:ea typeface="ＭＳ Ｐゴシック" charset="0"/>
              </a:defRPr>
            </a:lvl4pPr>
            <a:lvl5pPr marL="1899186" indent="-211021" defTabSz="874857" eaLnBrk="0" hangingPunct="0">
              <a:defRPr sz="2200" b="1">
                <a:solidFill>
                  <a:schemeClr val="accent2"/>
                </a:solidFill>
                <a:latin typeface="Times New Roman" charset="0"/>
                <a:ea typeface="ＭＳ Ｐゴシック" charset="0"/>
              </a:defRPr>
            </a:lvl5pPr>
            <a:lvl6pPr marL="2321227" indent="-211021" defTabSz="874857" eaLnBrk="0" fontAlgn="base" hangingPunct="0">
              <a:spcBef>
                <a:spcPct val="0"/>
              </a:spcBef>
              <a:spcAft>
                <a:spcPct val="0"/>
              </a:spcAft>
              <a:defRPr sz="2200" b="1">
                <a:solidFill>
                  <a:schemeClr val="accent2"/>
                </a:solidFill>
                <a:latin typeface="Times New Roman" charset="0"/>
                <a:ea typeface="ＭＳ Ｐゴシック" charset="0"/>
              </a:defRPr>
            </a:lvl6pPr>
            <a:lvl7pPr marL="2743269" indent="-211021" defTabSz="874857" eaLnBrk="0" fontAlgn="base" hangingPunct="0">
              <a:spcBef>
                <a:spcPct val="0"/>
              </a:spcBef>
              <a:spcAft>
                <a:spcPct val="0"/>
              </a:spcAft>
              <a:defRPr sz="2200" b="1">
                <a:solidFill>
                  <a:schemeClr val="accent2"/>
                </a:solidFill>
                <a:latin typeface="Times New Roman" charset="0"/>
                <a:ea typeface="ＭＳ Ｐゴシック" charset="0"/>
              </a:defRPr>
            </a:lvl7pPr>
            <a:lvl8pPr marL="3165310" indent="-211021" defTabSz="874857" eaLnBrk="0" fontAlgn="base" hangingPunct="0">
              <a:spcBef>
                <a:spcPct val="0"/>
              </a:spcBef>
              <a:spcAft>
                <a:spcPct val="0"/>
              </a:spcAft>
              <a:defRPr sz="2200" b="1">
                <a:solidFill>
                  <a:schemeClr val="accent2"/>
                </a:solidFill>
                <a:latin typeface="Times New Roman" charset="0"/>
                <a:ea typeface="ＭＳ Ｐゴシック" charset="0"/>
              </a:defRPr>
            </a:lvl8pPr>
            <a:lvl9pPr marL="3587351" indent="-211021" defTabSz="874857" eaLnBrk="0" fontAlgn="base" hangingPunct="0">
              <a:spcBef>
                <a:spcPct val="0"/>
              </a:spcBef>
              <a:spcAft>
                <a:spcPct val="0"/>
              </a:spcAft>
              <a:defRPr sz="2200" b="1">
                <a:solidFill>
                  <a:schemeClr val="accent2"/>
                </a:solidFill>
                <a:latin typeface="Times New Roman" charset="0"/>
                <a:ea typeface="ＭＳ Ｐゴシック" charset="0"/>
              </a:defRPr>
            </a:lvl9pPr>
          </a:lstStyle>
          <a:p>
            <a:pPr eaLnBrk="1" hangingPunct="1"/>
            <a:fld id="{3C7FCF03-7478-B047-A8D0-06142D87A917}" type="slidenum">
              <a:rPr lang="en-GB" sz="1100">
                <a:solidFill>
                  <a:srgbClr val="C0504D"/>
                </a:solidFill>
              </a:rPr>
              <a:pPr eaLnBrk="1" hangingPunct="1"/>
              <a:t>2</a:t>
            </a:fld>
            <a:endParaRPr lang="en-GB" sz="1100">
              <a:solidFill>
                <a:srgbClr val="C0504D"/>
              </a:solidFill>
            </a:endParaRPr>
          </a:p>
        </p:txBody>
      </p:sp>
      <p:sp>
        <p:nvSpPr>
          <p:cNvPr id="25602" name="Rectangle 2"/>
          <p:cNvSpPr>
            <a:spLocks noGrp="1" noRot="1" noChangeAspect="1" noChangeArrowheads="1" noTextEdit="1"/>
          </p:cNvSpPr>
          <p:nvPr>
            <p:ph type="sldImg"/>
          </p:nvPr>
        </p:nvSpPr>
        <p:spPr>
          <a:xfrm>
            <a:off x="381000" y="685800"/>
            <a:ext cx="6096000" cy="3429000"/>
          </a:xfrm>
          <a:ln/>
        </p:spPr>
      </p:sp>
      <p:sp>
        <p:nvSpPr>
          <p:cNvPr id="25603"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sz="1500">
                <a:latin typeface="Times New Roman" charset="0"/>
                <a:ea typeface="ＭＳ Ｐゴシック" charset="0"/>
                <a:cs typeface="ＭＳ Ｐゴシック" charset="0"/>
              </a:rPr>
              <a:t>Outline of presentation  </a:t>
            </a:r>
          </a:p>
        </p:txBody>
      </p:sp>
    </p:spTree>
    <p:extLst>
      <p:ext uri="{BB962C8B-B14F-4D97-AF65-F5344CB8AC3E}">
        <p14:creationId xmlns:p14="http://schemas.microsoft.com/office/powerpoint/2010/main" val="40513115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7738" eaLnBrk="0" hangingPunct="0">
              <a:defRPr sz="2400" b="1">
                <a:solidFill>
                  <a:schemeClr val="accent2"/>
                </a:solidFill>
                <a:latin typeface="Times New Roman" panose="02020603050405020304" pitchFamily="18" charset="0"/>
              </a:defRPr>
            </a:lvl1pPr>
            <a:lvl2pPr marL="742950" indent="-285750" defTabSz="947738" eaLnBrk="0" hangingPunct="0">
              <a:defRPr sz="2400" b="1">
                <a:solidFill>
                  <a:schemeClr val="accent2"/>
                </a:solidFill>
                <a:latin typeface="Times New Roman" panose="02020603050405020304" pitchFamily="18" charset="0"/>
              </a:defRPr>
            </a:lvl2pPr>
            <a:lvl3pPr marL="1143000" indent="-228600" defTabSz="947738" eaLnBrk="0" hangingPunct="0">
              <a:defRPr sz="2400" b="1">
                <a:solidFill>
                  <a:schemeClr val="accent2"/>
                </a:solidFill>
                <a:latin typeface="Times New Roman" panose="02020603050405020304" pitchFamily="18" charset="0"/>
              </a:defRPr>
            </a:lvl3pPr>
            <a:lvl4pPr marL="1600200" indent="-228600" defTabSz="947738" eaLnBrk="0" hangingPunct="0">
              <a:defRPr sz="2400" b="1">
                <a:solidFill>
                  <a:schemeClr val="accent2"/>
                </a:solidFill>
                <a:latin typeface="Times New Roman" panose="02020603050405020304" pitchFamily="18" charset="0"/>
              </a:defRPr>
            </a:lvl4pPr>
            <a:lvl5pPr marL="2057400" indent="-228600" defTabSz="947738" eaLnBrk="0" hangingPunct="0">
              <a:defRPr sz="2400" b="1">
                <a:solidFill>
                  <a:schemeClr val="accent2"/>
                </a:solidFill>
                <a:latin typeface="Times New Roman" panose="02020603050405020304" pitchFamily="18" charset="0"/>
              </a:defRPr>
            </a:lvl5pPr>
            <a:lvl6pPr marL="25146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fld id="{BADD019E-835D-4FA2-ABD2-EE38A2D74CD4}" type="slidenum">
              <a:rPr lang="en-GB" sz="1200"/>
              <a:pPr eaLnBrk="1" hangingPunct="1"/>
              <a:t>3</a:t>
            </a:fld>
            <a:endParaRPr lang="en-GB" sz="1200"/>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Tree>
    <p:extLst>
      <p:ext uri="{BB962C8B-B14F-4D97-AF65-F5344CB8AC3E}">
        <p14:creationId xmlns:p14="http://schemas.microsoft.com/office/powerpoint/2010/main" val="16869481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a:ln/>
        </p:spPr>
      </p:sp>
      <p:sp>
        <p:nvSpPr>
          <p:cNvPr id="1433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smtClean="0"/>
          </a:p>
        </p:txBody>
      </p:sp>
      <p:sp>
        <p:nvSpPr>
          <p:cNvPr id="1434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06463">
              <a:spcBef>
                <a:spcPct val="30000"/>
              </a:spcBef>
              <a:defRPr sz="1200">
                <a:solidFill>
                  <a:schemeClr val="tx1"/>
                </a:solidFill>
                <a:latin typeface="Times New Roman" panose="02020603050405020304" pitchFamily="18" charset="0"/>
              </a:defRPr>
            </a:lvl1pPr>
            <a:lvl2pPr marL="742950" indent="-285750" defTabSz="906463">
              <a:spcBef>
                <a:spcPct val="30000"/>
              </a:spcBef>
              <a:defRPr sz="1200">
                <a:solidFill>
                  <a:schemeClr val="tx1"/>
                </a:solidFill>
                <a:latin typeface="Times New Roman" panose="02020603050405020304" pitchFamily="18" charset="0"/>
              </a:defRPr>
            </a:lvl2pPr>
            <a:lvl3pPr marL="1143000" indent="-228600" defTabSz="906463">
              <a:spcBef>
                <a:spcPct val="30000"/>
              </a:spcBef>
              <a:defRPr sz="1200">
                <a:solidFill>
                  <a:schemeClr val="tx1"/>
                </a:solidFill>
                <a:latin typeface="Times New Roman" panose="02020603050405020304" pitchFamily="18" charset="0"/>
              </a:defRPr>
            </a:lvl3pPr>
            <a:lvl4pPr marL="1600200" indent="-228600" defTabSz="906463">
              <a:spcBef>
                <a:spcPct val="30000"/>
              </a:spcBef>
              <a:defRPr sz="1200">
                <a:solidFill>
                  <a:schemeClr val="tx1"/>
                </a:solidFill>
                <a:latin typeface="Times New Roman" panose="02020603050405020304" pitchFamily="18" charset="0"/>
              </a:defRPr>
            </a:lvl4pPr>
            <a:lvl5pPr marL="2057400" indent="-228600" defTabSz="906463">
              <a:spcBef>
                <a:spcPct val="30000"/>
              </a:spcBef>
              <a:defRPr sz="1200">
                <a:solidFill>
                  <a:schemeClr val="tx1"/>
                </a:solidFill>
                <a:latin typeface="Times New Roman" panose="02020603050405020304" pitchFamily="18" charset="0"/>
              </a:defRPr>
            </a:lvl5pPr>
            <a:lvl6pPr marL="2514600" indent="-228600" defTabSz="906463" eaLnBrk="0" fontAlgn="base" hangingPunct="0">
              <a:spcBef>
                <a:spcPct val="30000"/>
              </a:spcBef>
              <a:spcAft>
                <a:spcPct val="0"/>
              </a:spcAft>
              <a:defRPr sz="1200">
                <a:solidFill>
                  <a:schemeClr val="tx1"/>
                </a:solidFill>
                <a:latin typeface="Times New Roman" panose="02020603050405020304" pitchFamily="18" charset="0"/>
              </a:defRPr>
            </a:lvl6pPr>
            <a:lvl7pPr marL="2971800" indent="-228600" defTabSz="906463" eaLnBrk="0" fontAlgn="base" hangingPunct="0">
              <a:spcBef>
                <a:spcPct val="30000"/>
              </a:spcBef>
              <a:spcAft>
                <a:spcPct val="0"/>
              </a:spcAft>
              <a:defRPr sz="1200">
                <a:solidFill>
                  <a:schemeClr val="tx1"/>
                </a:solidFill>
                <a:latin typeface="Times New Roman" panose="02020603050405020304" pitchFamily="18" charset="0"/>
              </a:defRPr>
            </a:lvl7pPr>
            <a:lvl8pPr marL="3429000" indent="-228600" defTabSz="906463" eaLnBrk="0" fontAlgn="base" hangingPunct="0">
              <a:spcBef>
                <a:spcPct val="30000"/>
              </a:spcBef>
              <a:spcAft>
                <a:spcPct val="0"/>
              </a:spcAft>
              <a:defRPr sz="1200">
                <a:solidFill>
                  <a:schemeClr val="tx1"/>
                </a:solidFill>
                <a:latin typeface="Times New Roman" panose="02020603050405020304" pitchFamily="18" charset="0"/>
              </a:defRPr>
            </a:lvl8pPr>
            <a:lvl9pPr marL="3886200" indent="-228600" defTabSz="906463" eaLnBrk="0" fontAlgn="base" hangingPunct="0">
              <a:spcBef>
                <a:spcPct val="30000"/>
              </a:spcBef>
              <a:spcAft>
                <a:spcPct val="0"/>
              </a:spcAft>
              <a:defRPr sz="1200">
                <a:solidFill>
                  <a:schemeClr val="tx1"/>
                </a:solidFill>
                <a:latin typeface="Times New Roman" panose="02020603050405020304" pitchFamily="18" charset="0"/>
              </a:defRPr>
            </a:lvl9pPr>
          </a:lstStyle>
          <a:p>
            <a:pPr>
              <a:spcBef>
                <a:spcPct val="0"/>
              </a:spcBef>
            </a:pPr>
            <a:fld id="{A38A7FA7-D611-4688-A103-90467E8EFF2D}" type="slidenum">
              <a:rPr lang="en-GB" sz="1100" smtClean="0">
                <a:solidFill>
                  <a:schemeClr val="accent2"/>
                </a:solidFill>
              </a:rPr>
              <a:pPr>
                <a:spcBef>
                  <a:spcPct val="0"/>
                </a:spcBef>
              </a:pPr>
              <a:t>4</a:t>
            </a:fld>
            <a:endParaRPr lang="en-GB" sz="1100" smtClean="0">
              <a:solidFill>
                <a:schemeClr val="accent2"/>
              </a:solidFill>
            </a:endParaRPr>
          </a:p>
        </p:txBody>
      </p:sp>
    </p:spTree>
    <p:extLst>
      <p:ext uri="{BB962C8B-B14F-4D97-AF65-F5344CB8AC3E}">
        <p14:creationId xmlns:p14="http://schemas.microsoft.com/office/powerpoint/2010/main" val="3615948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6150"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defTabSz="9461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defTabSz="94615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defTabSz="94615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defTabSz="94615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defTabSz="94615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defTabSz="94615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defTabSz="94615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defTabSz="94615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eaLnBrk="1" hangingPunct="1"/>
            <a:fld id="{31AC46F9-6923-4972-9610-D33D54DCF078}" type="slidenum">
              <a:rPr lang="en-GB" altLang="en-US" sz="1200"/>
              <a:pPr eaLnBrk="1" hangingPunct="1"/>
              <a:t>5</a:t>
            </a:fld>
            <a:endParaRPr lang="en-GB" altLang="en-US" sz="1200"/>
          </a:p>
        </p:txBody>
      </p:sp>
      <p:sp>
        <p:nvSpPr>
          <p:cNvPr id="20482" name="Rectangle 2"/>
          <p:cNvSpPr>
            <a:spLocks noGrp="1" noRot="1" noChangeAspect="1" noChangeArrowheads="1" noTextEdit="1"/>
          </p:cNvSpPr>
          <p:nvPr>
            <p:ph type="sldImg"/>
          </p:nvPr>
        </p:nvSpPr>
        <p:spPr>
          <a:xfrm>
            <a:off x="479425" y="1279525"/>
            <a:ext cx="6140450" cy="3454400"/>
          </a:xfrm>
          <a:ln/>
        </p:spPr>
      </p:sp>
      <p:sp>
        <p:nvSpPr>
          <p:cNvPr id="2048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buFontTx/>
              <a:buChar char="•"/>
            </a:pPr>
            <a:endParaRPr lang="en-US" altLang="en-US" sz="1600" smtClean="0">
              <a:latin typeface="Times New Roman" panose="02020603050405020304" pitchFamily="18" charset="0"/>
            </a:endParaRPr>
          </a:p>
        </p:txBody>
      </p:sp>
    </p:spTree>
    <p:extLst>
      <p:ext uri="{BB962C8B-B14F-4D97-AF65-F5344CB8AC3E}">
        <p14:creationId xmlns:p14="http://schemas.microsoft.com/office/powerpoint/2010/main" val="543316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p:spPr>
        <p:txBody>
          <a:bodyPr/>
          <a:lstStyle>
            <a:lvl1pPr defTabSz="947738">
              <a:defRPr sz="2400" b="1">
                <a:solidFill>
                  <a:schemeClr val="accent2"/>
                </a:solidFill>
                <a:latin typeface="Times New Roman" panose="02020603050405020304" pitchFamily="18" charset="0"/>
              </a:defRPr>
            </a:lvl1pPr>
            <a:lvl2pPr marL="742950" indent="-285750" defTabSz="947738">
              <a:defRPr sz="2400" b="1">
                <a:solidFill>
                  <a:schemeClr val="accent2"/>
                </a:solidFill>
                <a:latin typeface="Times New Roman" panose="02020603050405020304" pitchFamily="18" charset="0"/>
              </a:defRPr>
            </a:lvl2pPr>
            <a:lvl3pPr marL="1143000" indent="-228600" defTabSz="947738">
              <a:defRPr sz="2400" b="1">
                <a:solidFill>
                  <a:schemeClr val="accent2"/>
                </a:solidFill>
                <a:latin typeface="Times New Roman" panose="02020603050405020304" pitchFamily="18" charset="0"/>
              </a:defRPr>
            </a:lvl3pPr>
            <a:lvl4pPr marL="1600200" indent="-228600" defTabSz="947738">
              <a:defRPr sz="2400" b="1">
                <a:solidFill>
                  <a:schemeClr val="accent2"/>
                </a:solidFill>
                <a:latin typeface="Times New Roman" panose="02020603050405020304" pitchFamily="18" charset="0"/>
              </a:defRPr>
            </a:lvl4pPr>
            <a:lvl5pPr marL="2057400" indent="-228600" defTabSz="947738">
              <a:defRPr sz="2400" b="1">
                <a:solidFill>
                  <a:schemeClr val="accent2"/>
                </a:solidFill>
                <a:latin typeface="Times New Roman" panose="02020603050405020304" pitchFamily="18" charset="0"/>
              </a:defRPr>
            </a:lvl5pPr>
            <a:lvl6pPr marL="25146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9pPr>
          </a:lstStyle>
          <a:p>
            <a:fld id="{888E2ADA-6197-429A-A1C7-FFC865325955}" type="slidenum">
              <a:rPr lang="en-GB" sz="1200"/>
              <a:pPr/>
              <a:t>6</a:t>
            </a:fld>
            <a:endParaRPr lang="en-GB" sz="1200"/>
          </a:p>
        </p:txBody>
      </p:sp>
      <p:sp>
        <p:nvSpPr>
          <p:cNvPr id="7171" name="Rectangle 2"/>
          <p:cNvSpPr>
            <a:spLocks noGrp="1" noRot="1" noChangeAspect="1" noChangeArrowheads="1" noTextEdit="1"/>
          </p:cNvSpPr>
          <p:nvPr>
            <p:ph type="sldImg"/>
          </p:nvPr>
        </p:nvSpPr>
        <p:spPr>
          <a:ln/>
        </p:spPr>
      </p:sp>
      <p:sp>
        <p:nvSpPr>
          <p:cNvPr id="7172" name="Rectangle 3"/>
          <p:cNvSpPr>
            <a:spLocks noGrp="1" noChangeArrowheads="1"/>
          </p:cNvSpPr>
          <p:nvPr>
            <p:ph type="body" idx="1"/>
          </p:nvPr>
        </p:nvSpPr>
        <p:spPr>
          <a:noFill/>
        </p:spPr>
        <p:txBody>
          <a:bodyPr/>
          <a:lstStyle/>
          <a:p>
            <a:pPr eaLnBrk="1" hangingPunct="1">
              <a:buFontTx/>
              <a:buChar char="•"/>
            </a:pPr>
            <a:r>
              <a:rPr lang="en-US" sz="1600" smtClean="0"/>
              <a:t>Die Reibung in Bodenn</a:t>
            </a:r>
            <a:r>
              <a:rPr lang="en-US" sz="1600" smtClean="0">
                <a:cs typeface="Times New Roman" panose="02020603050405020304" pitchFamily="18" charset="0"/>
              </a:rPr>
              <a:t>ä</a:t>
            </a:r>
            <a:r>
              <a:rPr lang="en-US" sz="1600" smtClean="0"/>
              <a:t>he verringert die tangentiale Windgeschwindigkeit und damit die Zentrifugalkraft und Corioliskraft</a:t>
            </a:r>
          </a:p>
          <a:p>
            <a:pPr eaLnBrk="1" hangingPunct="1">
              <a:buFontTx/>
              <a:buChar char="•"/>
            </a:pPr>
            <a:r>
              <a:rPr lang="en-US" sz="1600" smtClean="0"/>
              <a:t>Die Druckgradientkraft bleibt jedoch unver</a:t>
            </a:r>
            <a:r>
              <a:rPr lang="en-US" sz="1600" smtClean="0">
                <a:cs typeface="Times New Roman" panose="02020603050405020304" pitchFamily="18" charset="0"/>
              </a:rPr>
              <a:t>ä</a:t>
            </a:r>
            <a:r>
              <a:rPr lang="en-US" sz="1600" smtClean="0"/>
              <a:t>ndert.</a:t>
            </a:r>
          </a:p>
          <a:p>
            <a:pPr eaLnBrk="1" hangingPunct="1">
              <a:buFontTx/>
              <a:buChar char="•"/>
            </a:pPr>
            <a:r>
              <a:rPr lang="en-US" sz="1600" smtClean="0"/>
              <a:t>Daraus ergibt sich netto eine einw</a:t>
            </a:r>
            <a:r>
              <a:rPr lang="en-US" sz="1600" smtClean="0">
                <a:cs typeface="Times New Roman" panose="02020603050405020304" pitchFamily="18" charset="0"/>
              </a:rPr>
              <a:t>ä</a:t>
            </a:r>
            <a:r>
              <a:rPr lang="en-US" sz="1600" smtClean="0"/>
              <a:t>rts gerichtete Kraft.</a:t>
            </a:r>
          </a:p>
          <a:p>
            <a:pPr eaLnBrk="1" hangingPunct="1">
              <a:buFontTx/>
              <a:buChar char="•"/>
            </a:pPr>
            <a:r>
              <a:rPr lang="en-US" sz="1600" smtClean="0"/>
              <a:t>Diese Kraft treibt die sekund</a:t>
            </a:r>
            <a:r>
              <a:rPr lang="en-US" sz="1600" smtClean="0">
                <a:cs typeface="Times New Roman" panose="02020603050405020304" pitchFamily="18" charset="0"/>
              </a:rPr>
              <a:t>ä</a:t>
            </a:r>
            <a:r>
              <a:rPr lang="en-US" sz="1600" smtClean="0"/>
              <a:t>re Zirkulation an.</a:t>
            </a:r>
          </a:p>
        </p:txBody>
      </p:sp>
    </p:spTree>
    <p:extLst>
      <p:ext uri="{BB962C8B-B14F-4D97-AF65-F5344CB8AC3E}">
        <p14:creationId xmlns:p14="http://schemas.microsoft.com/office/powerpoint/2010/main" val="34023270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a:ln/>
        </p:spPr>
      </p:sp>
      <p:sp>
        <p:nvSpPr>
          <p:cNvPr id="5222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smtClean="0"/>
          </a:p>
        </p:txBody>
      </p:sp>
      <p:sp>
        <p:nvSpPr>
          <p:cNvPr id="5222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947738" eaLnBrk="0" hangingPunct="0">
              <a:defRPr sz="2400" b="1">
                <a:solidFill>
                  <a:schemeClr val="accent2"/>
                </a:solidFill>
                <a:latin typeface="Times New Roman" panose="02020603050405020304" pitchFamily="18" charset="0"/>
              </a:defRPr>
            </a:lvl1pPr>
            <a:lvl2pPr marL="742950" indent="-285750" defTabSz="947738" eaLnBrk="0" hangingPunct="0">
              <a:defRPr sz="2400" b="1">
                <a:solidFill>
                  <a:schemeClr val="accent2"/>
                </a:solidFill>
                <a:latin typeface="Times New Roman" panose="02020603050405020304" pitchFamily="18" charset="0"/>
              </a:defRPr>
            </a:lvl2pPr>
            <a:lvl3pPr marL="1143000" indent="-228600" defTabSz="947738" eaLnBrk="0" hangingPunct="0">
              <a:defRPr sz="2400" b="1">
                <a:solidFill>
                  <a:schemeClr val="accent2"/>
                </a:solidFill>
                <a:latin typeface="Times New Roman" panose="02020603050405020304" pitchFamily="18" charset="0"/>
              </a:defRPr>
            </a:lvl3pPr>
            <a:lvl4pPr marL="1600200" indent="-228600" defTabSz="947738" eaLnBrk="0" hangingPunct="0">
              <a:defRPr sz="2400" b="1">
                <a:solidFill>
                  <a:schemeClr val="accent2"/>
                </a:solidFill>
                <a:latin typeface="Times New Roman" panose="02020603050405020304" pitchFamily="18" charset="0"/>
              </a:defRPr>
            </a:lvl4pPr>
            <a:lvl5pPr marL="2057400" indent="-228600" defTabSz="947738" eaLnBrk="0" hangingPunct="0">
              <a:defRPr sz="2400" b="1">
                <a:solidFill>
                  <a:schemeClr val="accent2"/>
                </a:solidFill>
                <a:latin typeface="Times New Roman" panose="02020603050405020304" pitchFamily="18" charset="0"/>
              </a:defRPr>
            </a:lvl5pPr>
            <a:lvl6pPr marL="25146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defTabSz="947738"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fld id="{039F38B0-D92F-4BFB-B263-D4FB0A9AC541}" type="slidenum">
              <a:rPr lang="en-GB" sz="1200"/>
              <a:pPr eaLnBrk="1" hangingPunct="1"/>
              <a:t>14</a:t>
            </a:fld>
            <a:endParaRPr lang="en-GB" sz="1200"/>
          </a:p>
        </p:txBody>
      </p:sp>
    </p:spTree>
    <p:extLst>
      <p:ext uri="{BB962C8B-B14F-4D97-AF65-F5344CB8AC3E}">
        <p14:creationId xmlns:p14="http://schemas.microsoft.com/office/powerpoint/2010/main" val="21039078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defTabSz="874857" eaLnBrk="0" hangingPunct="0">
              <a:defRPr sz="2200" b="1">
                <a:solidFill>
                  <a:schemeClr val="accent2"/>
                </a:solidFill>
                <a:latin typeface="Times New Roman" charset="0"/>
                <a:ea typeface="ＭＳ Ｐゴシック" charset="0"/>
                <a:cs typeface="ＭＳ Ｐゴシック" charset="0"/>
              </a:defRPr>
            </a:lvl1pPr>
            <a:lvl2pPr marL="35014775" indent="-34592734" defTabSz="874857" eaLnBrk="0" hangingPunct="0">
              <a:defRPr sz="2200" b="1">
                <a:solidFill>
                  <a:schemeClr val="accent2"/>
                </a:solidFill>
                <a:latin typeface="Times New Roman" charset="0"/>
                <a:ea typeface="ＭＳ Ｐゴシック" charset="0"/>
              </a:defRPr>
            </a:lvl2pPr>
            <a:lvl3pPr eaLnBrk="0" hangingPunct="0">
              <a:defRPr sz="2200" b="1">
                <a:solidFill>
                  <a:schemeClr val="accent2"/>
                </a:solidFill>
                <a:latin typeface="Times New Roman" charset="0"/>
                <a:ea typeface="ＭＳ Ｐゴシック" charset="0"/>
              </a:defRPr>
            </a:lvl3pPr>
            <a:lvl4pPr eaLnBrk="0" hangingPunct="0">
              <a:defRPr sz="2200" b="1">
                <a:solidFill>
                  <a:schemeClr val="accent2"/>
                </a:solidFill>
                <a:latin typeface="Times New Roman" charset="0"/>
                <a:ea typeface="ＭＳ Ｐゴシック" charset="0"/>
              </a:defRPr>
            </a:lvl4pPr>
            <a:lvl5pPr eaLnBrk="0" hangingPunct="0">
              <a:defRPr sz="2200" b="1">
                <a:solidFill>
                  <a:schemeClr val="accent2"/>
                </a:solidFill>
                <a:latin typeface="Times New Roman" charset="0"/>
                <a:ea typeface="ＭＳ Ｐゴシック" charset="0"/>
              </a:defRPr>
            </a:lvl5pPr>
            <a:lvl6pPr marL="422041" eaLnBrk="0" fontAlgn="base" hangingPunct="0">
              <a:spcBef>
                <a:spcPct val="0"/>
              </a:spcBef>
              <a:spcAft>
                <a:spcPct val="0"/>
              </a:spcAft>
              <a:defRPr sz="2200" b="1">
                <a:solidFill>
                  <a:schemeClr val="accent2"/>
                </a:solidFill>
                <a:latin typeface="Times New Roman" charset="0"/>
                <a:ea typeface="ＭＳ Ｐゴシック" charset="0"/>
              </a:defRPr>
            </a:lvl6pPr>
            <a:lvl7pPr marL="844083" eaLnBrk="0" fontAlgn="base" hangingPunct="0">
              <a:spcBef>
                <a:spcPct val="0"/>
              </a:spcBef>
              <a:spcAft>
                <a:spcPct val="0"/>
              </a:spcAft>
              <a:defRPr sz="2200" b="1">
                <a:solidFill>
                  <a:schemeClr val="accent2"/>
                </a:solidFill>
                <a:latin typeface="Times New Roman" charset="0"/>
                <a:ea typeface="ＭＳ Ｐゴシック" charset="0"/>
              </a:defRPr>
            </a:lvl7pPr>
            <a:lvl8pPr marL="1266124" eaLnBrk="0" fontAlgn="base" hangingPunct="0">
              <a:spcBef>
                <a:spcPct val="0"/>
              </a:spcBef>
              <a:spcAft>
                <a:spcPct val="0"/>
              </a:spcAft>
              <a:defRPr sz="2200" b="1">
                <a:solidFill>
                  <a:schemeClr val="accent2"/>
                </a:solidFill>
                <a:latin typeface="Times New Roman" charset="0"/>
                <a:ea typeface="ＭＳ Ｐゴシック" charset="0"/>
              </a:defRPr>
            </a:lvl8pPr>
            <a:lvl9pPr marL="1688165" eaLnBrk="0" fontAlgn="base" hangingPunct="0">
              <a:spcBef>
                <a:spcPct val="0"/>
              </a:spcBef>
              <a:spcAft>
                <a:spcPct val="0"/>
              </a:spcAft>
              <a:defRPr sz="2200" b="1">
                <a:solidFill>
                  <a:schemeClr val="accent2"/>
                </a:solidFill>
                <a:latin typeface="Times New Roman" charset="0"/>
                <a:ea typeface="ＭＳ Ｐゴシック" charset="0"/>
              </a:defRPr>
            </a:lvl9pPr>
          </a:lstStyle>
          <a:p>
            <a:pPr eaLnBrk="1" hangingPunct="1"/>
            <a:fld id="{E4604CBD-A4D1-174E-92B0-5E57F01A3CF2}" type="slidenum">
              <a:rPr lang="en-GB" sz="1100"/>
              <a:pPr eaLnBrk="1" hangingPunct="1"/>
              <a:t>28</a:t>
            </a:fld>
            <a:endParaRPr lang="en-GB" sz="1100"/>
          </a:p>
        </p:txBody>
      </p:sp>
      <p:sp>
        <p:nvSpPr>
          <p:cNvPr id="22531" name="Rectangle 2"/>
          <p:cNvSpPr>
            <a:spLocks noGrp="1" noRot="1" noChangeAspect="1" noChangeArrowheads="1" noTextEdit="1"/>
          </p:cNvSpPr>
          <p:nvPr>
            <p:ph type="sldImg"/>
          </p:nvPr>
        </p:nvSpPr>
        <p:spPr>
          <a:xfrm>
            <a:off x="685800" y="1143000"/>
            <a:ext cx="5486400" cy="3086100"/>
          </a:xfrm>
          <a:ln/>
        </p:spPr>
      </p:sp>
      <p:sp>
        <p:nvSpPr>
          <p:cNvPr id="22532" name="Rectangle 3"/>
          <p:cNvSpPr>
            <a:spLocks noGrp="1" noChangeArrowheads="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eaLnBrk="1" hangingPunct="1"/>
            <a:endParaRPr lang="en-US">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4030684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72"/>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96125A92-B1B2-BE4C-9C7D-42654AEDFC1F}"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635817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0153E42-6271-2343-A95B-2881E9B3C71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711412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0" y="609600"/>
            <a:ext cx="25908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14400" y="609600"/>
            <a:ext cx="75692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21038D7-849A-F541-8C7D-F6AA47CEA0C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58515476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52C1E5E-D54F-4742-881C-7358BE4C710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3782251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47"/>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E3481C9F-9895-974C-8259-8ED4F257810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894903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144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981200"/>
            <a:ext cx="508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A3C8E840-ED2D-4140-A7D8-D416E36942D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3396182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9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9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1F0BE2C-064F-854F-96A3-F17128C34F4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179715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7C31480B-1B26-1142-BA3A-FA9D2593A879}"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9277100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C32A4A9E-F0DD-CC4E-A988-F2A94CBEB126}"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1541524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3"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9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87CAC34-BE24-D740-8F6A-C617424C4CDD}"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4129329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60C34AF1-E6F0-854A-8035-6BA7DEA19B18}"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34978274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09600"/>
            <a:ext cx="103632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GB"/>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028" name="Rectangle 4"/>
          <p:cNvSpPr>
            <a:spLocks noGrp="1" noChangeArrowheads="1"/>
          </p:cNvSpPr>
          <p:nvPr>
            <p:ph type="dt" sz="half" idx="2"/>
          </p:nvPr>
        </p:nvSpPr>
        <p:spPr bwMode="auto">
          <a:xfrm>
            <a:off x="9144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solidFill>
                  <a:schemeClr val="tx1"/>
                </a:solidFill>
                <a:latin typeface="Times New Roman" pitchFamily="-111" charset="0"/>
                <a:ea typeface="ＭＳ Ｐゴシック" pitchFamily="-111" charset="-128"/>
                <a:cs typeface="+mn-cs"/>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a:solidFill>
                  <a:schemeClr val="tx1"/>
                </a:solidFill>
                <a:latin typeface="Times New Roman" pitchFamily="-111" charset="0"/>
                <a:ea typeface="ＭＳ Ｐゴシック" pitchFamily="-111" charset="-128"/>
                <a:cs typeface="+mn-cs"/>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8737600" y="6248400"/>
            <a:ext cx="2540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solidFill>
                  <a:schemeClr val="tx1"/>
                </a:solidFill>
              </a:defRPr>
            </a:lvl1pPr>
          </a:lstStyle>
          <a:p>
            <a:pPr fontAlgn="base">
              <a:spcBef>
                <a:spcPct val="0"/>
              </a:spcBef>
              <a:spcAft>
                <a:spcPct val="0"/>
              </a:spcAft>
              <a:defRPr/>
            </a:pPr>
            <a:fld id="{D39487FF-E8CD-364E-9CE9-D5BCB01F504C}" type="slidenum">
              <a:rPr lang="en-GB">
                <a:solidFill>
                  <a:srgbClr val="000000"/>
                </a:solidFill>
                <a:latin typeface="Times New Roman" charset="0"/>
                <a:ea typeface="ＭＳ Ｐゴシック" charset="0"/>
                <a:cs typeface="ＭＳ Ｐゴシック" charset="0"/>
              </a:rPr>
              <a:pPr fontAlgn="base">
                <a:spcBef>
                  <a:spcPct val="0"/>
                </a:spcBef>
                <a:spcAft>
                  <a:spcPct val="0"/>
                </a:spcAft>
                <a:defRPr/>
              </a:pPr>
              <a:t>‹#›</a:t>
            </a:fld>
            <a:endParaRPr lang="en-GB">
              <a:solidFill>
                <a:srgbClr val="000000"/>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3227076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09" charset="0"/>
        </a:defRPr>
      </a:lvl6pPr>
      <a:lvl7pPr marL="914400" algn="ctr" rtl="0" fontAlgn="base">
        <a:spcBef>
          <a:spcPct val="0"/>
        </a:spcBef>
        <a:spcAft>
          <a:spcPct val="0"/>
        </a:spcAft>
        <a:defRPr sz="4400">
          <a:solidFill>
            <a:schemeClr val="tx2"/>
          </a:solidFill>
          <a:latin typeface="Times New Roman" pitchFamily="-109" charset="0"/>
        </a:defRPr>
      </a:lvl7pPr>
      <a:lvl8pPr marL="1371600" algn="ctr" rtl="0" fontAlgn="base">
        <a:spcBef>
          <a:spcPct val="0"/>
        </a:spcBef>
        <a:spcAft>
          <a:spcPct val="0"/>
        </a:spcAft>
        <a:defRPr sz="4400">
          <a:solidFill>
            <a:schemeClr val="tx2"/>
          </a:solidFill>
          <a:latin typeface="Times New Roman" pitchFamily="-109" charset="0"/>
        </a:defRPr>
      </a:lvl8pPr>
      <a:lvl9pPr marL="1828800" algn="ctr" rtl="0" fontAlgn="base">
        <a:spcBef>
          <a:spcPct val="0"/>
        </a:spcBef>
        <a:spcAft>
          <a:spcPct val="0"/>
        </a:spcAft>
        <a:defRPr sz="4400">
          <a:solidFill>
            <a:schemeClr val="tx2"/>
          </a:solidFill>
          <a:latin typeface="Times New Roman" pitchFamily="-109"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har char="–"/>
        <a:defRPr sz="2800">
          <a:solidFill>
            <a:schemeClr val="tx1"/>
          </a:solidFill>
          <a:latin typeface="+mn-lt"/>
          <a:ea typeface="ＭＳ Ｐゴシック" pitchFamily="-109" charset="-128"/>
        </a:defRPr>
      </a:lvl2pPr>
      <a:lvl3pPr marL="1143000" indent="-228600" algn="l" rtl="0" eaLnBrk="0" fontAlgn="base" hangingPunct="0">
        <a:spcBef>
          <a:spcPct val="20000"/>
        </a:spcBef>
        <a:spcAft>
          <a:spcPct val="0"/>
        </a:spcAft>
        <a:buChar char="•"/>
        <a:defRPr sz="2400">
          <a:solidFill>
            <a:schemeClr val="tx1"/>
          </a:solidFill>
          <a:latin typeface="+mn-lt"/>
          <a:ea typeface="ＭＳ Ｐゴシック" pitchFamily="-109" charset="-128"/>
        </a:defRPr>
      </a:lvl3pPr>
      <a:lvl4pPr marL="16002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4pPr>
      <a:lvl5pPr marL="2057400" indent="-228600" algn="l" rtl="0" eaLnBrk="0" fontAlgn="base" hangingPunct="0">
        <a:spcBef>
          <a:spcPct val="20000"/>
        </a:spcBef>
        <a:spcAft>
          <a:spcPct val="0"/>
        </a:spcAft>
        <a:buChar char="»"/>
        <a:defRPr sz="2000">
          <a:solidFill>
            <a:schemeClr val="tx1"/>
          </a:solidFill>
          <a:latin typeface="+mn-lt"/>
          <a:ea typeface="ＭＳ Ｐゴシック" pitchFamily="-109" charset="-128"/>
        </a:defRPr>
      </a:lvl5pPr>
      <a:lvl6pPr marL="2514600" indent="-228600" algn="l" rtl="0" fontAlgn="base">
        <a:spcBef>
          <a:spcPct val="20000"/>
        </a:spcBef>
        <a:spcAft>
          <a:spcPct val="0"/>
        </a:spcAft>
        <a:buChar char="»"/>
        <a:defRPr sz="2000">
          <a:solidFill>
            <a:schemeClr val="tx1"/>
          </a:solidFill>
          <a:latin typeface="+mn-lt"/>
          <a:ea typeface="ＭＳ Ｐゴシック" pitchFamily="-109" charset="-128"/>
        </a:defRPr>
      </a:lvl6pPr>
      <a:lvl7pPr marL="2971800" indent="-228600" algn="l" rtl="0" fontAlgn="base">
        <a:spcBef>
          <a:spcPct val="20000"/>
        </a:spcBef>
        <a:spcAft>
          <a:spcPct val="0"/>
        </a:spcAft>
        <a:buChar char="»"/>
        <a:defRPr sz="2000">
          <a:solidFill>
            <a:schemeClr val="tx1"/>
          </a:solidFill>
          <a:latin typeface="+mn-lt"/>
          <a:ea typeface="ＭＳ Ｐゴシック" pitchFamily="-109" charset="-128"/>
        </a:defRPr>
      </a:lvl7pPr>
      <a:lvl8pPr marL="3429000" indent="-228600" algn="l" rtl="0" fontAlgn="base">
        <a:spcBef>
          <a:spcPct val="20000"/>
        </a:spcBef>
        <a:spcAft>
          <a:spcPct val="0"/>
        </a:spcAft>
        <a:buChar char="»"/>
        <a:defRPr sz="2000">
          <a:solidFill>
            <a:schemeClr val="tx1"/>
          </a:solidFill>
          <a:latin typeface="+mn-lt"/>
          <a:ea typeface="ＭＳ Ｐゴシック" pitchFamily="-109" charset="-128"/>
        </a:defRPr>
      </a:lvl8pPr>
      <a:lvl9pPr marL="3886200" indent="-228600" algn="l" rtl="0" fontAlgn="base">
        <a:spcBef>
          <a:spcPct val="20000"/>
        </a:spcBef>
        <a:spcAft>
          <a:spcPct val="0"/>
        </a:spcAft>
        <a:buChar char="»"/>
        <a:defRPr sz="2000">
          <a:solidFill>
            <a:schemeClr val="tx1"/>
          </a:solidFill>
          <a:latin typeface="+mn-lt"/>
          <a:ea typeface="ＭＳ Ｐゴシック" pitchFamily="-109"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8.wmf"/></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image" Target="../media/image8.wmf"/></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8" Type="http://schemas.openxmlformats.org/officeDocument/2006/relationships/oleObject" Target="../embeddings/oleObject10.bin"/><Relationship Id="rId3" Type="http://schemas.openxmlformats.org/officeDocument/2006/relationships/notesSlide" Target="../notesSlides/notesSlide6.xml"/><Relationship Id="rId7" Type="http://schemas.openxmlformats.org/officeDocument/2006/relationships/image" Target="../media/image13.wmf"/><Relationship Id="rId2" Type="http://schemas.openxmlformats.org/officeDocument/2006/relationships/slideLayout" Target="../slideLayouts/slideLayout6.xml"/><Relationship Id="rId1" Type="http://schemas.openxmlformats.org/officeDocument/2006/relationships/vmlDrawing" Target="../drawings/vmlDrawing5.vml"/><Relationship Id="rId6" Type="http://schemas.openxmlformats.org/officeDocument/2006/relationships/oleObject" Target="../embeddings/oleObject9.bin"/><Relationship Id="rId5" Type="http://schemas.openxmlformats.org/officeDocument/2006/relationships/image" Target="../media/image12.wmf"/><Relationship Id="rId4" Type="http://schemas.openxmlformats.org/officeDocument/2006/relationships/oleObject" Target="../embeddings/oleObject8.bin"/><Relationship Id="rId9" Type="http://schemas.openxmlformats.org/officeDocument/2006/relationships/image" Target="../media/image2.w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8" Type="http://schemas.openxmlformats.org/officeDocument/2006/relationships/image" Target="../media/image16.wmf"/><Relationship Id="rId13" Type="http://schemas.openxmlformats.org/officeDocument/2006/relationships/oleObject" Target="../embeddings/oleObject16.bin"/><Relationship Id="rId18" Type="http://schemas.openxmlformats.org/officeDocument/2006/relationships/image" Target="../media/image21.wmf"/><Relationship Id="rId3" Type="http://schemas.openxmlformats.org/officeDocument/2006/relationships/oleObject" Target="../embeddings/oleObject11.bin"/><Relationship Id="rId21" Type="http://schemas.openxmlformats.org/officeDocument/2006/relationships/oleObject" Target="../embeddings/oleObject20.bin"/><Relationship Id="rId7" Type="http://schemas.openxmlformats.org/officeDocument/2006/relationships/oleObject" Target="../embeddings/oleObject13.bin"/><Relationship Id="rId12" Type="http://schemas.openxmlformats.org/officeDocument/2006/relationships/image" Target="../media/image18.wmf"/><Relationship Id="rId17" Type="http://schemas.openxmlformats.org/officeDocument/2006/relationships/oleObject" Target="../embeddings/oleObject18.bin"/><Relationship Id="rId2" Type="http://schemas.openxmlformats.org/officeDocument/2006/relationships/slideLayout" Target="../slideLayouts/slideLayout7.xml"/><Relationship Id="rId16" Type="http://schemas.openxmlformats.org/officeDocument/2006/relationships/image" Target="../media/image20.wmf"/><Relationship Id="rId20" Type="http://schemas.openxmlformats.org/officeDocument/2006/relationships/image" Target="../media/image22.emf"/><Relationship Id="rId1" Type="http://schemas.openxmlformats.org/officeDocument/2006/relationships/vmlDrawing" Target="../drawings/vmlDrawing6.vml"/><Relationship Id="rId6" Type="http://schemas.openxmlformats.org/officeDocument/2006/relationships/image" Target="../media/image15.wmf"/><Relationship Id="rId11" Type="http://schemas.openxmlformats.org/officeDocument/2006/relationships/oleObject" Target="../embeddings/oleObject15.bin"/><Relationship Id="rId5" Type="http://schemas.openxmlformats.org/officeDocument/2006/relationships/oleObject" Target="../embeddings/oleObject12.bin"/><Relationship Id="rId15" Type="http://schemas.openxmlformats.org/officeDocument/2006/relationships/oleObject" Target="../embeddings/oleObject17.bin"/><Relationship Id="rId10" Type="http://schemas.openxmlformats.org/officeDocument/2006/relationships/image" Target="../media/image17.wmf"/><Relationship Id="rId19" Type="http://schemas.openxmlformats.org/officeDocument/2006/relationships/oleObject" Target="../embeddings/oleObject19.bin"/><Relationship Id="rId4" Type="http://schemas.openxmlformats.org/officeDocument/2006/relationships/image" Target="../media/image14.wmf"/><Relationship Id="rId9" Type="http://schemas.openxmlformats.org/officeDocument/2006/relationships/oleObject" Target="../embeddings/oleObject14.bin"/><Relationship Id="rId14" Type="http://schemas.openxmlformats.org/officeDocument/2006/relationships/image" Target="../media/image19.wmf"/><Relationship Id="rId22" Type="http://schemas.openxmlformats.org/officeDocument/2006/relationships/image" Target="../media/image23.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21.bin"/><Relationship Id="rId2" Type="http://schemas.openxmlformats.org/officeDocument/2006/relationships/slideLayout" Target="../slideLayouts/slideLayout7.xml"/><Relationship Id="rId1" Type="http://schemas.openxmlformats.org/officeDocument/2006/relationships/vmlDrawing" Target="../drawings/vmlDrawing7.vml"/><Relationship Id="rId4" Type="http://schemas.openxmlformats.org/officeDocument/2006/relationships/image" Target="../media/image24.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3.w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2.w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notesSlide" Target="../notesSlides/notesSlide4.xml"/><Relationship Id="rId7" Type="http://schemas.openxmlformats.org/officeDocument/2006/relationships/image" Target="../media/image5.emf"/><Relationship Id="rId2" Type="http://schemas.openxmlformats.org/officeDocument/2006/relationships/slideLayout" Target="../slideLayouts/slideLayout6.xml"/><Relationship Id="rId1" Type="http://schemas.openxmlformats.org/officeDocument/2006/relationships/vmlDrawing" Target="../drawings/vmlDrawing2.vml"/><Relationship Id="rId6" Type="http://schemas.openxmlformats.org/officeDocument/2006/relationships/oleObject" Target="../embeddings/oleObject4.bin"/><Relationship Id="rId5" Type="http://schemas.openxmlformats.org/officeDocument/2006/relationships/image" Target="../media/image4.emf"/><Relationship Id="rId4" Type="http://schemas.openxmlformats.org/officeDocument/2006/relationships/oleObject" Target="../embeddings/oleObject3.bin"/><Relationship Id="rId9" Type="http://schemas.openxmlformats.org/officeDocument/2006/relationships/image" Target="../media/image6.emf"/></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rrowheads="1"/>
          </p:cNvPicPr>
          <p:nvPr/>
        </p:nvPicPr>
        <p:blipFill rotWithShape="1">
          <a:blip r:embed="rId2">
            <a:extLst>
              <a:ext uri="{28A0092B-C50C-407E-A947-70E740481C1C}">
                <a14:useLocalDpi xmlns:a14="http://schemas.microsoft.com/office/drawing/2010/main" val="0"/>
              </a:ext>
            </a:extLst>
          </a:blip>
          <a:srcRect t="-325" b="21937"/>
          <a:stretch/>
        </p:blipFill>
        <p:spPr bwMode="auto">
          <a:xfrm>
            <a:off x="0" y="-100595"/>
            <a:ext cx="12192000" cy="7207159"/>
          </a:xfrm>
          <a:prstGeom prst="rect">
            <a:avLst/>
          </a:prstGeom>
          <a:noFill/>
          <a:ln w="50800">
            <a:solidFill>
              <a:schemeClr val="bg2"/>
            </a:solidFill>
            <a:miter lim="800000"/>
            <a:headEnd/>
            <a:tailEnd/>
          </a:ln>
          <a:effectLst/>
          <a:extLst>
            <a:ext uri="{909E8E84-426E-40dd-AFC4-6F175D3DCCD1}">
              <a14:hiddenFill xmlns:a14="http://schemas.microsoft.com/office/drawing/2010/main" xmlns="">
                <a:solidFill>
                  <a:schemeClr val="accent1"/>
                </a:solidFill>
              </a14:hiddenFill>
            </a:ext>
            <a:ext uri="{AF507438-7753-43e0-B8FC-AC1667EBCBE1}">
              <a14:hiddenEffects xmlns:a14="http://schemas.microsoft.com/office/drawing/2010/main" xmlns="">
                <a:effectLst>
                  <a:outerShdw dist="35921" dir="2700000" algn="ctr" rotWithShape="0">
                    <a:schemeClr val="bg2"/>
                  </a:outerShdw>
                </a:effectLst>
              </a14:hiddenEffects>
            </a:ext>
          </a:extLst>
        </p:spPr>
      </p:pic>
      <p:sp>
        <p:nvSpPr>
          <p:cNvPr id="6" name="Rectangle 3"/>
          <p:cNvSpPr>
            <a:spLocks noChangeArrowheads="1"/>
          </p:cNvSpPr>
          <p:nvPr/>
        </p:nvSpPr>
        <p:spPr bwMode="auto">
          <a:xfrm>
            <a:off x="445077" y="234463"/>
            <a:ext cx="11357264" cy="126609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nchor="ctr"/>
          <a:lstStyle/>
          <a:p>
            <a:pPr algn="ctr" eaLnBrk="0" hangingPunct="0"/>
            <a:r>
              <a:rPr lang="en-US" sz="4400" dirty="0">
                <a:solidFill>
                  <a:schemeClr val="bg1"/>
                </a:solidFill>
              </a:rPr>
              <a:t>Putting to rest WISHE-</a:t>
            </a:r>
            <a:r>
              <a:rPr lang="en-US" sz="4400" dirty="0" err="1">
                <a:solidFill>
                  <a:schemeClr val="bg1"/>
                </a:solidFill>
              </a:rPr>
              <a:t>ful</a:t>
            </a:r>
            <a:r>
              <a:rPr lang="en-US" sz="4400" dirty="0">
                <a:solidFill>
                  <a:schemeClr val="bg1"/>
                </a:solidFill>
              </a:rPr>
              <a:t> misconceptions</a:t>
            </a:r>
            <a:endParaRPr lang="en-GB" sz="4400" dirty="0">
              <a:solidFill>
                <a:schemeClr val="bg1"/>
              </a:solidFill>
            </a:endParaRPr>
          </a:p>
        </p:txBody>
      </p:sp>
      <p:sp>
        <p:nvSpPr>
          <p:cNvPr id="7" name="Rectangle 8"/>
          <p:cNvSpPr>
            <a:spLocks noChangeArrowheads="1"/>
          </p:cNvSpPr>
          <p:nvPr/>
        </p:nvSpPr>
        <p:spPr bwMode="auto">
          <a:xfrm>
            <a:off x="1025612" y="4021111"/>
            <a:ext cx="9922474" cy="2589753"/>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fontAlgn="base">
              <a:spcBef>
                <a:spcPct val="0"/>
              </a:spcBef>
              <a:spcAft>
                <a:spcPct val="0"/>
              </a:spcAft>
              <a:defRPr sz="2400">
                <a:solidFill>
                  <a:schemeClr val="tx1"/>
                </a:solidFill>
                <a:latin typeface="Times New Roman" panose="02020603050405020304" pitchFamily="18" charset="0"/>
              </a:defRPr>
            </a:lvl6pPr>
            <a:lvl7pPr marL="2971800" indent="-228600" fontAlgn="base">
              <a:spcBef>
                <a:spcPct val="0"/>
              </a:spcBef>
              <a:spcAft>
                <a:spcPct val="0"/>
              </a:spcAft>
              <a:defRPr sz="2400">
                <a:solidFill>
                  <a:schemeClr val="tx1"/>
                </a:solidFill>
                <a:latin typeface="Times New Roman" panose="02020603050405020304" pitchFamily="18" charset="0"/>
              </a:defRPr>
            </a:lvl7pPr>
            <a:lvl8pPr marL="3429000" indent="-228600" fontAlgn="base">
              <a:spcBef>
                <a:spcPct val="0"/>
              </a:spcBef>
              <a:spcAft>
                <a:spcPct val="0"/>
              </a:spcAft>
              <a:defRPr sz="2400">
                <a:solidFill>
                  <a:schemeClr val="tx1"/>
                </a:solidFill>
                <a:latin typeface="Times New Roman" panose="02020603050405020304" pitchFamily="18" charset="0"/>
              </a:defRPr>
            </a:lvl8pPr>
            <a:lvl9pPr marL="3886200" indent="-228600" fontAlgn="base">
              <a:spcBef>
                <a:spcPct val="0"/>
              </a:spcBef>
              <a:spcAft>
                <a:spcPct val="0"/>
              </a:spcAft>
              <a:defRPr sz="2400">
                <a:solidFill>
                  <a:schemeClr val="tx1"/>
                </a:solidFill>
                <a:latin typeface="Times New Roman" panose="02020603050405020304" pitchFamily="18" charset="0"/>
              </a:defRPr>
            </a:lvl9pPr>
          </a:lstStyle>
          <a:p>
            <a:pPr eaLnBrk="0" hangingPunct="0">
              <a:spcAft>
                <a:spcPts val="1200"/>
              </a:spcAft>
            </a:pPr>
            <a:r>
              <a:rPr lang="en-GB" sz="3200" dirty="0">
                <a:solidFill>
                  <a:schemeClr val="bg1"/>
                </a:solidFill>
              </a:rPr>
              <a:t>Roger K. Smith	</a:t>
            </a:r>
            <a:r>
              <a:rPr lang="en-GB" sz="3200" dirty="0">
                <a:solidFill>
                  <a:srgbClr val="FFFF00"/>
                </a:solidFill>
              </a:rPr>
              <a:t>.	.	.	.</a:t>
            </a:r>
            <a:r>
              <a:rPr lang="en-GB" sz="3200" dirty="0">
                <a:solidFill>
                  <a:schemeClr val="bg1"/>
                </a:solidFill>
              </a:rPr>
              <a:t>	LMU </a:t>
            </a:r>
            <a:r>
              <a:rPr lang="en-GB" sz="3200" dirty="0" smtClean="0">
                <a:solidFill>
                  <a:schemeClr val="bg1"/>
                </a:solidFill>
              </a:rPr>
              <a:t>Munich</a:t>
            </a:r>
          </a:p>
          <a:p>
            <a:pPr eaLnBrk="0" hangingPunct="0">
              <a:spcBef>
                <a:spcPct val="20000"/>
              </a:spcBef>
            </a:pPr>
            <a:r>
              <a:rPr lang="en-GB" sz="3200" dirty="0" smtClean="0">
                <a:solidFill>
                  <a:schemeClr val="bg1"/>
                </a:solidFill>
              </a:rPr>
              <a:t>In collaboration with:</a:t>
            </a:r>
          </a:p>
          <a:p>
            <a:pPr eaLnBrk="0" hangingPunct="0">
              <a:spcBef>
                <a:spcPct val="20000"/>
              </a:spcBef>
            </a:pPr>
            <a:r>
              <a:rPr lang="en-GB" sz="3200" dirty="0" smtClean="0">
                <a:solidFill>
                  <a:schemeClr val="bg1"/>
                </a:solidFill>
              </a:rPr>
              <a:t>   Michael </a:t>
            </a:r>
            <a:r>
              <a:rPr lang="en-GB" sz="3200" dirty="0">
                <a:solidFill>
                  <a:schemeClr val="bg1"/>
                </a:solidFill>
              </a:rPr>
              <a:t>Montgomery	</a:t>
            </a:r>
            <a:r>
              <a:rPr lang="en-GB" sz="3200" dirty="0">
                <a:solidFill>
                  <a:srgbClr val="FFFF00"/>
                </a:solidFill>
              </a:rPr>
              <a:t>.	.	</a:t>
            </a:r>
            <a:r>
              <a:rPr lang="en-GB" sz="3200" dirty="0" smtClean="0">
                <a:solidFill>
                  <a:schemeClr val="bg1"/>
                </a:solidFill>
              </a:rPr>
              <a:t>NPS Monterey</a:t>
            </a:r>
          </a:p>
          <a:p>
            <a:pPr eaLnBrk="0" hangingPunct="0">
              <a:spcBef>
                <a:spcPct val="20000"/>
              </a:spcBef>
            </a:pPr>
            <a:r>
              <a:rPr lang="en-GB" sz="3200" dirty="0" smtClean="0">
                <a:solidFill>
                  <a:schemeClr val="bg1"/>
                </a:solidFill>
              </a:rPr>
              <a:t>   John </a:t>
            </a:r>
            <a:r>
              <a:rPr lang="en-GB" sz="3200" dirty="0" err="1" smtClean="0">
                <a:solidFill>
                  <a:schemeClr val="bg1"/>
                </a:solidFill>
              </a:rPr>
              <a:t>Persing</a:t>
            </a:r>
            <a:r>
              <a:rPr lang="en-GB" sz="3200" dirty="0">
                <a:solidFill>
                  <a:schemeClr val="bg1"/>
                </a:solidFill>
              </a:rPr>
              <a:t>	</a:t>
            </a:r>
            <a:r>
              <a:rPr lang="en-GB" sz="3200" dirty="0">
                <a:solidFill>
                  <a:srgbClr val="FFFF00"/>
                </a:solidFill>
              </a:rPr>
              <a:t>.	.	</a:t>
            </a:r>
            <a:r>
              <a:rPr lang="en-GB" sz="3200" dirty="0" smtClean="0">
                <a:solidFill>
                  <a:srgbClr val="FFFF00"/>
                </a:solidFill>
              </a:rPr>
              <a:t>.	.</a:t>
            </a:r>
            <a:r>
              <a:rPr lang="en-GB" sz="3200" dirty="0">
                <a:solidFill>
                  <a:schemeClr val="bg1"/>
                </a:solidFill>
              </a:rPr>
              <a:t>	NPS </a:t>
            </a:r>
            <a:r>
              <a:rPr lang="en-GB" sz="3200" dirty="0" smtClean="0">
                <a:solidFill>
                  <a:schemeClr val="bg1"/>
                </a:solidFill>
              </a:rPr>
              <a:t>Monterey</a:t>
            </a:r>
            <a:endParaRPr lang="en-GB" sz="3200" dirty="0">
              <a:solidFill>
                <a:schemeClr val="bg1"/>
              </a:solidFill>
            </a:endParaRPr>
          </a:p>
        </p:txBody>
      </p:sp>
    </p:spTree>
    <p:extLst>
      <p:ext uri="{BB962C8B-B14F-4D97-AF65-F5344CB8AC3E}">
        <p14:creationId xmlns:p14="http://schemas.microsoft.com/office/powerpoint/2010/main" val="27469610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ChangeArrowheads="1"/>
          </p:cNvSpPr>
          <p:nvPr/>
        </p:nvSpPr>
        <p:spPr bwMode="auto">
          <a:xfrm>
            <a:off x="1729154" y="1453661"/>
            <a:ext cx="8763000" cy="4648200"/>
          </a:xfrm>
          <a:prstGeom prst="rect">
            <a:avLst/>
          </a:prstGeom>
          <a:solidFill>
            <a:schemeClr val="bg1"/>
          </a:solidFill>
          <a:ln w="9525">
            <a:solidFill>
              <a:schemeClr val="accent2"/>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endParaRPr lang="en-US">
              <a:solidFill>
                <a:schemeClr val="bg1"/>
              </a:solidFill>
            </a:endParaRPr>
          </a:p>
        </p:txBody>
      </p:sp>
      <p:sp>
        <p:nvSpPr>
          <p:cNvPr id="2052" name="AutoShape 3"/>
          <p:cNvSpPr>
            <a:spLocks noChangeArrowheads="1"/>
          </p:cNvSpPr>
          <p:nvPr/>
        </p:nvSpPr>
        <p:spPr bwMode="auto">
          <a:xfrm>
            <a:off x="5843954" y="4425461"/>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2053" name="AutoShape 4"/>
          <p:cNvSpPr>
            <a:spLocks noChangeArrowheads="1"/>
          </p:cNvSpPr>
          <p:nvPr/>
        </p:nvSpPr>
        <p:spPr bwMode="auto">
          <a:xfrm>
            <a:off x="4243754" y="5263661"/>
            <a:ext cx="3124200" cy="152400"/>
          </a:xfrm>
          <a:prstGeom prst="leftArrow">
            <a:avLst>
              <a:gd name="adj1" fmla="val 50000"/>
              <a:gd name="adj2" fmla="val 512500"/>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2054" name="Freeform 5"/>
          <p:cNvSpPr>
            <a:spLocks/>
          </p:cNvSpPr>
          <p:nvPr/>
        </p:nvSpPr>
        <p:spPr bwMode="auto">
          <a:xfrm>
            <a:off x="3710354" y="1987062"/>
            <a:ext cx="5918200" cy="3336925"/>
          </a:xfrm>
          <a:custGeom>
            <a:avLst/>
            <a:gdLst>
              <a:gd name="T0" fmla="*/ 2147483647 w 3728"/>
              <a:gd name="T1" fmla="*/ 2147483647 h 2102"/>
              <a:gd name="T2" fmla="*/ 2147483647 w 3728"/>
              <a:gd name="T3" fmla="*/ 2147483647 h 2102"/>
              <a:gd name="T4" fmla="*/ 2147483647 w 3728"/>
              <a:gd name="T5" fmla="*/ 2147483647 h 2102"/>
              <a:gd name="T6" fmla="*/ 2147483647 w 3728"/>
              <a:gd name="T7" fmla="*/ 2147483647 h 2102"/>
              <a:gd name="T8" fmla="*/ 2147483647 w 3728"/>
              <a:gd name="T9" fmla="*/ 2147483647 h 2102"/>
              <a:gd name="T10" fmla="*/ 0 w 3728"/>
              <a:gd name="T11" fmla="*/ 2147483647 h 2102"/>
              <a:gd name="T12" fmla="*/ 2147483647 w 3728"/>
              <a:gd name="T13" fmla="*/ 2147483647 h 2102"/>
              <a:gd name="T14" fmla="*/ 2147483647 w 3728"/>
              <a:gd name="T15" fmla="*/ 2147483647 h 2102"/>
              <a:gd name="T16" fmla="*/ 2147483647 w 3728"/>
              <a:gd name="T17" fmla="*/ 2147483647 h 2102"/>
              <a:gd name="T18" fmla="*/ 2147483647 w 3728"/>
              <a:gd name="T19" fmla="*/ 2147483647 h 2102"/>
              <a:gd name="T20" fmla="*/ 2147483647 w 3728"/>
              <a:gd name="T21" fmla="*/ 2147483647 h 2102"/>
              <a:gd name="T22" fmla="*/ 2147483647 w 3728"/>
              <a:gd name="T23" fmla="*/ 2147483647 h 2102"/>
              <a:gd name="T24" fmla="*/ 2147483647 w 3728"/>
              <a:gd name="T25" fmla="*/ 2147483647 h 2102"/>
              <a:gd name="T26" fmla="*/ 2147483647 w 3728"/>
              <a:gd name="T27" fmla="*/ 2147483647 h 2102"/>
              <a:gd name="T28" fmla="*/ 2147483647 w 3728"/>
              <a:gd name="T29" fmla="*/ 2147483647 h 2102"/>
              <a:gd name="T30" fmla="*/ 2147483647 w 3728"/>
              <a:gd name="T31" fmla="*/ 2147483647 h 2102"/>
              <a:gd name="T32" fmla="*/ 2147483647 w 3728"/>
              <a:gd name="T33" fmla="*/ 2147483647 h 2102"/>
              <a:gd name="T34" fmla="*/ 2147483647 w 3728"/>
              <a:gd name="T35" fmla="*/ 2147483647 h 2102"/>
              <a:gd name="T36" fmla="*/ 2147483647 w 3728"/>
              <a:gd name="T37" fmla="*/ 2147483647 h 2102"/>
              <a:gd name="T38" fmla="*/ 2147483647 w 3728"/>
              <a:gd name="T39" fmla="*/ 2147483647 h 2102"/>
              <a:gd name="T40" fmla="*/ 2147483647 w 3728"/>
              <a:gd name="T41" fmla="*/ 2147483647 h 2102"/>
              <a:gd name="T42" fmla="*/ 2147483647 w 3728"/>
              <a:gd name="T43" fmla="*/ 2147483647 h 2102"/>
              <a:gd name="T44" fmla="*/ 2147483647 w 3728"/>
              <a:gd name="T45" fmla="*/ 2147483647 h 2102"/>
              <a:gd name="T46" fmla="*/ 2147483647 w 3728"/>
              <a:gd name="T47" fmla="*/ 2147483647 h 2102"/>
              <a:gd name="T48" fmla="*/ 2147483647 w 3728"/>
              <a:gd name="T49" fmla="*/ 2147483647 h 2102"/>
              <a:gd name="T50" fmla="*/ 2147483647 w 3728"/>
              <a:gd name="T51" fmla="*/ 2147483647 h 2102"/>
              <a:gd name="T52" fmla="*/ 2147483647 w 3728"/>
              <a:gd name="T53" fmla="*/ 2147483647 h 2102"/>
              <a:gd name="T54" fmla="*/ 2147483647 w 3728"/>
              <a:gd name="T55" fmla="*/ 2147483647 h 2102"/>
              <a:gd name="T56" fmla="*/ 2147483647 w 3728"/>
              <a:gd name="T57" fmla="*/ 2147483647 h 2102"/>
              <a:gd name="T58" fmla="*/ 2147483647 w 3728"/>
              <a:gd name="T59" fmla="*/ 2147483647 h 2102"/>
              <a:gd name="T60" fmla="*/ 2147483647 w 3728"/>
              <a:gd name="T61" fmla="*/ 2147483647 h 2102"/>
              <a:gd name="T62" fmla="*/ 2147483647 w 3728"/>
              <a:gd name="T63" fmla="*/ 2147483647 h 2102"/>
              <a:gd name="T64" fmla="*/ 2147483647 w 3728"/>
              <a:gd name="T65" fmla="*/ 2147483647 h 2102"/>
              <a:gd name="T66" fmla="*/ 2147483647 w 3728"/>
              <a:gd name="T67" fmla="*/ 2147483647 h 2102"/>
              <a:gd name="T68" fmla="*/ 2147483647 w 3728"/>
              <a:gd name="T69" fmla="*/ 2147483647 h 2102"/>
              <a:gd name="T70" fmla="*/ 2147483647 w 3728"/>
              <a:gd name="T71" fmla="*/ 2147483647 h 2102"/>
              <a:gd name="T72" fmla="*/ 2147483647 w 3728"/>
              <a:gd name="T73" fmla="*/ 2147483647 h 2102"/>
              <a:gd name="T74" fmla="*/ 2147483647 w 3728"/>
              <a:gd name="T75" fmla="*/ 2147483647 h 2102"/>
              <a:gd name="T76" fmla="*/ 2147483647 w 3728"/>
              <a:gd name="T77" fmla="*/ 2147483647 h 2102"/>
              <a:gd name="T78" fmla="*/ 2147483647 w 3728"/>
              <a:gd name="T79" fmla="*/ 2147483647 h 2102"/>
              <a:gd name="T80" fmla="*/ 2147483647 w 3728"/>
              <a:gd name="T81" fmla="*/ 2147483647 h 2102"/>
              <a:gd name="T82" fmla="*/ 2147483647 w 3728"/>
              <a:gd name="T83" fmla="*/ 2147483647 h 2102"/>
              <a:gd name="T84" fmla="*/ 2147483647 w 3728"/>
              <a:gd name="T85" fmla="*/ 2147483647 h 2102"/>
              <a:gd name="T86" fmla="*/ 2147483647 w 3728"/>
              <a:gd name="T87" fmla="*/ 2147483647 h 2102"/>
              <a:gd name="T88" fmla="*/ 2147483647 w 3728"/>
              <a:gd name="T89" fmla="*/ 2147483647 h 2102"/>
              <a:gd name="T90" fmla="*/ 2147483647 w 3728"/>
              <a:gd name="T91" fmla="*/ 2147483647 h 2102"/>
              <a:gd name="T92" fmla="*/ 2147483647 w 3728"/>
              <a:gd name="T93" fmla="*/ 2147483647 h 2102"/>
              <a:gd name="T94" fmla="*/ 2147483647 w 3728"/>
              <a:gd name="T95" fmla="*/ 2147483647 h 2102"/>
              <a:gd name="T96" fmla="*/ 2147483647 w 3728"/>
              <a:gd name="T97" fmla="*/ 2147483647 h 2102"/>
              <a:gd name="T98" fmla="*/ 2147483647 w 3728"/>
              <a:gd name="T99" fmla="*/ 2147483647 h 2102"/>
              <a:gd name="T100" fmla="*/ 2147483647 w 3728"/>
              <a:gd name="T101" fmla="*/ 2147483647 h 2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8"/>
              <a:gd name="T154" fmla="*/ 0 h 2102"/>
              <a:gd name="T155" fmla="*/ 3728 w 3728"/>
              <a:gd name="T156" fmla="*/ 2102 h 2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8" h="2102">
                <a:moveTo>
                  <a:pt x="488" y="2054"/>
                </a:moveTo>
                <a:cubicBezTo>
                  <a:pt x="412" y="2048"/>
                  <a:pt x="335" y="2062"/>
                  <a:pt x="264" y="2038"/>
                </a:cubicBezTo>
                <a:cubicBezTo>
                  <a:pt x="226" y="2063"/>
                  <a:pt x="175" y="2042"/>
                  <a:pt x="128" y="2038"/>
                </a:cubicBezTo>
                <a:cubicBezTo>
                  <a:pt x="112" y="2041"/>
                  <a:pt x="96" y="2042"/>
                  <a:pt x="80" y="2046"/>
                </a:cubicBezTo>
                <a:cubicBezTo>
                  <a:pt x="72" y="2048"/>
                  <a:pt x="64" y="2058"/>
                  <a:pt x="56" y="2054"/>
                </a:cubicBezTo>
                <a:cubicBezTo>
                  <a:pt x="48" y="2050"/>
                  <a:pt x="51" y="2038"/>
                  <a:pt x="48" y="2030"/>
                </a:cubicBezTo>
                <a:cubicBezTo>
                  <a:pt x="67" y="1973"/>
                  <a:pt x="78" y="1991"/>
                  <a:pt x="40" y="1966"/>
                </a:cubicBezTo>
                <a:cubicBezTo>
                  <a:pt x="35" y="1943"/>
                  <a:pt x="31" y="1917"/>
                  <a:pt x="24" y="1894"/>
                </a:cubicBezTo>
                <a:cubicBezTo>
                  <a:pt x="19" y="1878"/>
                  <a:pt x="8" y="1846"/>
                  <a:pt x="8" y="1846"/>
                </a:cubicBezTo>
                <a:cubicBezTo>
                  <a:pt x="11" y="1838"/>
                  <a:pt x="11" y="1829"/>
                  <a:pt x="16" y="1822"/>
                </a:cubicBezTo>
                <a:cubicBezTo>
                  <a:pt x="22" y="1814"/>
                  <a:pt x="36" y="1815"/>
                  <a:pt x="40" y="1806"/>
                </a:cubicBezTo>
                <a:cubicBezTo>
                  <a:pt x="50" y="1781"/>
                  <a:pt x="0" y="1734"/>
                  <a:pt x="0" y="1734"/>
                </a:cubicBezTo>
                <a:cubicBezTo>
                  <a:pt x="3" y="1698"/>
                  <a:pt x="21" y="1636"/>
                  <a:pt x="8" y="1598"/>
                </a:cubicBezTo>
                <a:cubicBezTo>
                  <a:pt x="17" y="1554"/>
                  <a:pt x="32" y="1510"/>
                  <a:pt x="64" y="1478"/>
                </a:cubicBezTo>
                <a:cubicBezTo>
                  <a:pt x="67" y="1470"/>
                  <a:pt x="75" y="1462"/>
                  <a:pt x="72" y="1454"/>
                </a:cubicBezTo>
                <a:cubicBezTo>
                  <a:pt x="66" y="1436"/>
                  <a:pt x="40" y="1406"/>
                  <a:pt x="40" y="1406"/>
                </a:cubicBezTo>
                <a:cubicBezTo>
                  <a:pt x="37" y="1387"/>
                  <a:pt x="32" y="1369"/>
                  <a:pt x="32" y="1350"/>
                </a:cubicBezTo>
                <a:cubicBezTo>
                  <a:pt x="32" y="1283"/>
                  <a:pt x="94" y="1250"/>
                  <a:pt x="120" y="1198"/>
                </a:cubicBezTo>
                <a:cubicBezTo>
                  <a:pt x="131" y="1175"/>
                  <a:pt x="130" y="1151"/>
                  <a:pt x="136" y="1126"/>
                </a:cubicBezTo>
                <a:cubicBezTo>
                  <a:pt x="140" y="1110"/>
                  <a:pt x="152" y="1078"/>
                  <a:pt x="152" y="1078"/>
                </a:cubicBezTo>
                <a:cubicBezTo>
                  <a:pt x="143" y="1032"/>
                  <a:pt x="133" y="967"/>
                  <a:pt x="184" y="950"/>
                </a:cubicBezTo>
                <a:cubicBezTo>
                  <a:pt x="191" y="929"/>
                  <a:pt x="192" y="907"/>
                  <a:pt x="200" y="886"/>
                </a:cubicBezTo>
                <a:cubicBezTo>
                  <a:pt x="203" y="877"/>
                  <a:pt x="212" y="871"/>
                  <a:pt x="216" y="862"/>
                </a:cubicBezTo>
                <a:cubicBezTo>
                  <a:pt x="222" y="851"/>
                  <a:pt x="229" y="816"/>
                  <a:pt x="232" y="806"/>
                </a:cubicBezTo>
                <a:cubicBezTo>
                  <a:pt x="229" y="798"/>
                  <a:pt x="224" y="790"/>
                  <a:pt x="224" y="782"/>
                </a:cubicBezTo>
                <a:cubicBezTo>
                  <a:pt x="224" y="774"/>
                  <a:pt x="233" y="766"/>
                  <a:pt x="232" y="758"/>
                </a:cubicBezTo>
                <a:cubicBezTo>
                  <a:pt x="230" y="741"/>
                  <a:pt x="221" y="726"/>
                  <a:pt x="216" y="710"/>
                </a:cubicBezTo>
                <a:cubicBezTo>
                  <a:pt x="213" y="702"/>
                  <a:pt x="208" y="686"/>
                  <a:pt x="208" y="686"/>
                </a:cubicBezTo>
                <a:cubicBezTo>
                  <a:pt x="220" y="591"/>
                  <a:pt x="215" y="617"/>
                  <a:pt x="280" y="574"/>
                </a:cubicBezTo>
                <a:cubicBezTo>
                  <a:pt x="291" y="542"/>
                  <a:pt x="305" y="536"/>
                  <a:pt x="336" y="526"/>
                </a:cubicBezTo>
                <a:cubicBezTo>
                  <a:pt x="330" y="509"/>
                  <a:pt x="312" y="496"/>
                  <a:pt x="312" y="478"/>
                </a:cubicBezTo>
                <a:cubicBezTo>
                  <a:pt x="312" y="431"/>
                  <a:pt x="387" y="399"/>
                  <a:pt x="424" y="390"/>
                </a:cubicBezTo>
                <a:cubicBezTo>
                  <a:pt x="455" y="382"/>
                  <a:pt x="520" y="374"/>
                  <a:pt x="520" y="374"/>
                </a:cubicBezTo>
                <a:cubicBezTo>
                  <a:pt x="468" y="218"/>
                  <a:pt x="628" y="275"/>
                  <a:pt x="776" y="270"/>
                </a:cubicBezTo>
                <a:cubicBezTo>
                  <a:pt x="758" y="243"/>
                  <a:pt x="738" y="221"/>
                  <a:pt x="728" y="190"/>
                </a:cubicBezTo>
                <a:cubicBezTo>
                  <a:pt x="747" y="113"/>
                  <a:pt x="834" y="145"/>
                  <a:pt x="912" y="142"/>
                </a:cubicBezTo>
                <a:cubicBezTo>
                  <a:pt x="1387" y="123"/>
                  <a:pt x="955" y="144"/>
                  <a:pt x="1304" y="126"/>
                </a:cubicBezTo>
                <a:cubicBezTo>
                  <a:pt x="1340" y="18"/>
                  <a:pt x="1556" y="80"/>
                  <a:pt x="1608" y="78"/>
                </a:cubicBezTo>
                <a:cubicBezTo>
                  <a:pt x="1730" y="37"/>
                  <a:pt x="1870" y="45"/>
                  <a:pt x="1992" y="86"/>
                </a:cubicBezTo>
                <a:cubicBezTo>
                  <a:pt x="2032" y="83"/>
                  <a:pt x="2072" y="81"/>
                  <a:pt x="2112" y="78"/>
                </a:cubicBezTo>
                <a:cubicBezTo>
                  <a:pt x="2184" y="73"/>
                  <a:pt x="2328" y="62"/>
                  <a:pt x="2328" y="62"/>
                </a:cubicBezTo>
                <a:cubicBezTo>
                  <a:pt x="2422" y="0"/>
                  <a:pt x="2543" y="65"/>
                  <a:pt x="2648" y="30"/>
                </a:cubicBezTo>
                <a:cubicBezTo>
                  <a:pt x="2671" y="38"/>
                  <a:pt x="2682" y="37"/>
                  <a:pt x="2696" y="62"/>
                </a:cubicBezTo>
                <a:cubicBezTo>
                  <a:pt x="2722" y="107"/>
                  <a:pt x="2681" y="86"/>
                  <a:pt x="2728" y="102"/>
                </a:cubicBezTo>
                <a:cubicBezTo>
                  <a:pt x="2736" y="99"/>
                  <a:pt x="2746" y="100"/>
                  <a:pt x="2752" y="94"/>
                </a:cubicBezTo>
                <a:cubicBezTo>
                  <a:pt x="2760" y="86"/>
                  <a:pt x="2758" y="68"/>
                  <a:pt x="2768" y="62"/>
                </a:cubicBezTo>
                <a:cubicBezTo>
                  <a:pt x="2775" y="58"/>
                  <a:pt x="2784" y="69"/>
                  <a:pt x="2792" y="70"/>
                </a:cubicBezTo>
                <a:cubicBezTo>
                  <a:pt x="2821" y="74"/>
                  <a:pt x="2851" y="75"/>
                  <a:pt x="2880" y="78"/>
                </a:cubicBezTo>
                <a:cubicBezTo>
                  <a:pt x="2914" y="89"/>
                  <a:pt x="2942" y="81"/>
                  <a:pt x="2976" y="70"/>
                </a:cubicBezTo>
                <a:cubicBezTo>
                  <a:pt x="3016" y="73"/>
                  <a:pt x="3056" y="71"/>
                  <a:pt x="3096" y="78"/>
                </a:cubicBezTo>
                <a:cubicBezTo>
                  <a:pt x="3105" y="80"/>
                  <a:pt x="3110" y="93"/>
                  <a:pt x="3120" y="94"/>
                </a:cubicBezTo>
                <a:cubicBezTo>
                  <a:pt x="3157" y="99"/>
                  <a:pt x="3202" y="74"/>
                  <a:pt x="3232" y="54"/>
                </a:cubicBezTo>
                <a:cubicBezTo>
                  <a:pt x="3264" y="57"/>
                  <a:pt x="3297" y="53"/>
                  <a:pt x="3328" y="62"/>
                </a:cubicBezTo>
                <a:cubicBezTo>
                  <a:pt x="3383" y="79"/>
                  <a:pt x="3283" y="104"/>
                  <a:pt x="3360" y="78"/>
                </a:cubicBezTo>
                <a:cubicBezTo>
                  <a:pt x="3389" y="88"/>
                  <a:pt x="3414" y="93"/>
                  <a:pt x="3440" y="110"/>
                </a:cubicBezTo>
                <a:cubicBezTo>
                  <a:pt x="3476" y="98"/>
                  <a:pt x="3491" y="102"/>
                  <a:pt x="3512" y="134"/>
                </a:cubicBezTo>
                <a:cubicBezTo>
                  <a:pt x="3525" y="131"/>
                  <a:pt x="3539" y="130"/>
                  <a:pt x="3552" y="126"/>
                </a:cubicBezTo>
                <a:cubicBezTo>
                  <a:pt x="3568" y="122"/>
                  <a:pt x="3600" y="110"/>
                  <a:pt x="3600" y="110"/>
                </a:cubicBezTo>
                <a:cubicBezTo>
                  <a:pt x="3614" y="152"/>
                  <a:pt x="3609" y="180"/>
                  <a:pt x="3648" y="206"/>
                </a:cubicBezTo>
                <a:cubicBezTo>
                  <a:pt x="3656" y="203"/>
                  <a:pt x="3664" y="194"/>
                  <a:pt x="3672" y="198"/>
                </a:cubicBezTo>
                <a:cubicBezTo>
                  <a:pt x="3680" y="202"/>
                  <a:pt x="3677" y="214"/>
                  <a:pt x="3680" y="222"/>
                </a:cubicBezTo>
                <a:cubicBezTo>
                  <a:pt x="3694" y="259"/>
                  <a:pt x="3716" y="289"/>
                  <a:pt x="3728" y="326"/>
                </a:cubicBezTo>
                <a:cubicBezTo>
                  <a:pt x="3726" y="346"/>
                  <a:pt x="3714" y="439"/>
                  <a:pt x="3696" y="462"/>
                </a:cubicBezTo>
                <a:cubicBezTo>
                  <a:pt x="3683" y="478"/>
                  <a:pt x="3656" y="474"/>
                  <a:pt x="3640" y="486"/>
                </a:cubicBezTo>
                <a:cubicBezTo>
                  <a:pt x="3617" y="503"/>
                  <a:pt x="3599" y="525"/>
                  <a:pt x="3576" y="542"/>
                </a:cubicBezTo>
                <a:cubicBezTo>
                  <a:pt x="3568" y="555"/>
                  <a:pt x="3559" y="568"/>
                  <a:pt x="3552" y="582"/>
                </a:cubicBezTo>
                <a:cubicBezTo>
                  <a:pt x="3548" y="590"/>
                  <a:pt x="3552" y="603"/>
                  <a:pt x="3544" y="606"/>
                </a:cubicBezTo>
                <a:cubicBezTo>
                  <a:pt x="3540" y="607"/>
                  <a:pt x="3480" y="592"/>
                  <a:pt x="3472" y="590"/>
                </a:cubicBezTo>
                <a:cubicBezTo>
                  <a:pt x="3435" y="593"/>
                  <a:pt x="3397" y="592"/>
                  <a:pt x="3360" y="598"/>
                </a:cubicBezTo>
                <a:cubicBezTo>
                  <a:pt x="3343" y="601"/>
                  <a:pt x="3312" y="614"/>
                  <a:pt x="3312" y="614"/>
                </a:cubicBezTo>
                <a:cubicBezTo>
                  <a:pt x="3214" y="600"/>
                  <a:pt x="3080" y="564"/>
                  <a:pt x="2992" y="622"/>
                </a:cubicBezTo>
                <a:cubicBezTo>
                  <a:pt x="2950" y="567"/>
                  <a:pt x="2929" y="583"/>
                  <a:pt x="2856" y="590"/>
                </a:cubicBezTo>
                <a:cubicBezTo>
                  <a:pt x="2837" y="603"/>
                  <a:pt x="2822" y="624"/>
                  <a:pt x="2800" y="630"/>
                </a:cubicBezTo>
                <a:cubicBezTo>
                  <a:pt x="2796" y="631"/>
                  <a:pt x="2730" y="601"/>
                  <a:pt x="2720" y="598"/>
                </a:cubicBezTo>
                <a:cubicBezTo>
                  <a:pt x="2661" y="601"/>
                  <a:pt x="2602" y="600"/>
                  <a:pt x="2544" y="606"/>
                </a:cubicBezTo>
                <a:cubicBezTo>
                  <a:pt x="2522" y="608"/>
                  <a:pt x="2480" y="622"/>
                  <a:pt x="2480" y="622"/>
                </a:cubicBezTo>
                <a:cubicBezTo>
                  <a:pt x="2450" y="612"/>
                  <a:pt x="2422" y="600"/>
                  <a:pt x="2392" y="590"/>
                </a:cubicBezTo>
                <a:cubicBezTo>
                  <a:pt x="2331" y="593"/>
                  <a:pt x="2268" y="612"/>
                  <a:pt x="2208" y="598"/>
                </a:cubicBezTo>
                <a:cubicBezTo>
                  <a:pt x="2189" y="593"/>
                  <a:pt x="2201" y="559"/>
                  <a:pt x="2192" y="542"/>
                </a:cubicBezTo>
                <a:cubicBezTo>
                  <a:pt x="2185" y="529"/>
                  <a:pt x="2156" y="522"/>
                  <a:pt x="2144" y="518"/>
                </a:cubicBezTo>
                <a:cubicBezTo>
                  <a:pt x="1932" y="527"/>
                  <a:pt x="1861" y="525"/>
                  <a:pt x="1632" y="518"/>
                </a:cubicBezTo>
                <a:cubicBezTo>
                  <a:pt x="1600" y="422"/>
                  <a:pt x="1523" y="473"/>
                  <a:pt x="1416" y="478"/>
                </a:cubicBezTo>
                <a:cubicBezTo>
                  <a:pt x="1405" y="486"/>
                  <a:pt x="1393" y="493"/>
                  <a:pt x="1384" y="502"/>
                </a:cubicBezTo>
                <a:cubicBezTo>
                  <a:pt x="1356" y="530"/>
                  <a:pt x="1384" y="531"/>
                  <a:pt x="1344" y="518"/>
                </a:cubicBezTo>
                <a:cubicBezTo>
                  <a:pt x="1149" y="525"/>
                  <a:pt x="1145" y="506"/>
                  <a:pt x="1024" y="566"/>
                </a:cubicBezTo>
                <a:cubicBezTo>
                  <a:pt x="1029" y="574"/>
                  <a:pt x="1042" y="581"/>
                  <a:pt x="1040" y="590"/>
                </a:cubicBezTo>
                <a:cubicBezTo>
                  <a:pt x="1038" y="598"/>
                  <a:pt x="1024" y="596"/>
                  <a:pt x="1016" y="598"/>
                </a:cubicBezTo>
                <a:cubicBezTo>
                  <a:pt x="995" y="604"/>
                  <a:pt x="973" y="609"/>
                  <a:pt x="952" y="614"/>
                </a:cubicBezTo>
                <a:cubicBezTo>
                  <a:pt x="923" y="631"/>
                  <a:pt x="909" y="632"/>
                  <a:pt x="896" y="662"/>
                </a:cubicBezTo>
                <a:cubicBezTo>
                  <a:pt x="880" y="699"/>
                  <a:pt x="892" y="710"/>
                  <a:pt x="856" y="734"/>
                </a:cubicBezTo>
                <a:cubicBezTo>
                  <a:pt x="844" y="770"/>
                  <a:pt x="775" y="871"/>
                  <a:pt x="744" y="902"/>
                </a:cubicBezTo>
                <a:cubicBezTo>
                  <a:pt x="722" y="990"/>
                  <a:pt x="749" y="1005"/>
                  <a:pt x="824" y="1030"/>
                </a:cubicBezTo>
                <a:cubicBezTo>
                  <a:pt x="767" y="1044"/>
                  <a:pt x="767" y="1055"/>
                  <a:pt x="720" y="1086"/>
                </a:cubicBezTo>
                <a:cubicBezTo>
                  <a:pt x="689" y="1132"/>
                  <a:pt x="712" y="1086"/>
                  <a:pt x="712" y="1158"/>
                </a:cubicBezTo>
                <a:cubicBezTo>
                  <a:pt x="712" y="1192"/>
                  <a:pt x="682" y="1221"/>
                  <a:pt x="656" y="1238"/>
                </a:cubicBezTo>
                <a:cubicBezTo>
                  <a:pt x="643" y="1278"/>
                  <a:pt x="640" y="1314"/>
                  <a:pt x="616" y="1350"/>
                </a:cubicBezTo>
                <a:cubicBezTo>
                  <a:pt x="602" y="1404"/>
                  <a:pt x="604" y="1461"/>
                  <a:pt x="592" y="1510"/>
                </a:cubicBezTo>
                <a:cubicBezTo>
                  <a:pt x="586" y="1533"/>
                  <a:pt x="560" y="1574"/>
                  <a:pt x="560" y="1574"/>
                </a:cubicBezTo>
                <a:cubicBezTo>
                  <a:pt x="568" y="1613"/>
                  <a:pt x="578" y="1637"/>
                  <a:pt x="600" y="1670"/>
                </a:cubicBezTo>
                <a:cubicBezTo>
                  <a:pt x="593" y="1723"/>
                  <a:pt x="578" y="1770"/>
                  <a:pt x="568" y="1822"/>
                </a:cubicBezTo>
                <a:cubicBezTo>
                  <a:pt x="567" y="1835"/>
                  <a:pt x="564" y="1913"/>
                  <a:pt x="552" y="1942"/>
                </a:cubicBezTo>
                <a:cubicBezTo>
                  <a:pt x="525" y="2006"/>
                  <a:pt x="545" y="1928"/>
                  <a:pt x="528" y="1990"/>
                </a:cubicBezTo>
                <a:cubicBezTo>
                  <a:pt x="518" y="2027"/>
                  <a:pt x="513" y="2067"/>
                  <a:pt x="496" y="2102"/>
                </a:cubicBezTo>
              </a:path>
            </a:pathLst>
          </a:custGeom>
          <a:solidFill>
            <a:srgbClr val="CCFFFF"/>
          </a:solidFill>
          <a:ln w="28575">
            <a:solidFill>
              <a:schemeClr val="accent2"/>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2055" name="Line 6"/>
          <p:cNvSpPr>
            <a:spLocks noChangeShapeType="1"/>
          </p:cNvSpPr>
          <p:nvPr/>
        </p:nvSpPr>
        <p:spPr bwMode="auto">
          <a:xfrm flipV="1">
            <a:off x="2643554" y="1834661"/>
            <a:ext cx="0" cy="3657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6" name="Line 7"/>
          <p:cNvSpPr>
            <a:spLocks noChangeShapeType="1"/>
          </p:cNvSpPr>
          <p:nvPr/>
        </p:nvSpPr>
        <p:spPr bwMode="auto">
          <a:xfrm flipV="1">
            <a:off x="2643554" y="5492261"/>
            <a:ext cx="7391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7" name="Line 8"/>
          <p:cNvSpPr>
            <a:spLocks noChangeShapeType="1"/>
          </p:cNvSpPr>
          <p:nvPr/>
        </p:nvSpPr>
        <p:spPr bwMode="auto">
          <a:xfrm flipV="1">
            <a:off x="2491154" y="1834661"/>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8" name="Line 9"/>
          <p:cNvSpPr>
            <a:spLocks noChangeShapeType="1"/>
          </p:cNvSpPr>
          <p:nvPr/>
        </p:nvSpPr>
        <p:spPr bwMode="auto">
          <a:xfrm flipV="1">
            <a:off x="2491154" y="3053861"/>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59" name="Line 10"/>
          <p:cNvSpPr>
            <a:spLocks noChangeShapeType="1"/>
          </p:cNvSpPr>
          <p:nvPr/>
        </p:nvSpPr>
        <p:spPr bwMode="auto">
          <a:xfrm flipV="1">
            <a:off x="2491154" y="4273061"/>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2060" name="Text Box 11"/>
          <p:cNvSpPr txBox="1">
            <a:spLocks noChangeArrowheads="1"/>
          </p:cNvSpPr>
          <p:nvPr/>
        </p:nvSpPr>
        <p:spPr bwMode="auto">
          <a:xfrm>
            <a:off x="1957754" y="1529861"/>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15</a:t>
            </a:r>
          </a:p>
        </p:txBody>
      </p:sp>
      <p:sp>
        <p:nvSpPr>
          <p:cNvPr id="2061" name="Text Box 12"/>
          <p:cNvSpPr txBox="1">
            <a:spLocks noChangeArrowheads="1"/>
          </p:cNvSpPr>
          <p:nvPr/>
        </p:nvSpPr>
        <p:spPr bwMode="auto">
          <a:xfrm>
            <a:off x="1957754" y="2825261"/>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10</a:t>
            </a:r>
          </a:p>
        </p:txBody>
      </p:sp>
      <p:sp>
        <p:nvSpPr>
          <p:cNvPr id="2062" name="Text Box 13"/>
          <p:cNvSpPr txBox="1">
            <a:spLocks noChangeArrowheads="1"/>
          </p:cNvSpPr>
          <p:nvPr/>
        </p:nvSpPr>
        <p:spPr bwMode="auto">
          <a:xfrm>
            <a:off x="1957754" y="4044461"/>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5</a:t>
            </a:r>
          </a:p>
        </p:txBody>
      </p:sp>
      <p:sp>
        <p:nvSpPr>
          <p:cNvPr id="2063" name="Text Box 14"/>
          <p:cNvSpPr txBox="1">
            <a:spLocks noChangeArrowheads="1"/>
          </p:cNvSpPr>
          <p:nvPr/>
        </p:nvSpPr>
        <p:spPr bwMode="auto">
          <a:xfrm>
            <a:off x="2414954" y="5492261"/>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0</a:t>
            </a:r>
          </a:p>
        </p:txBody>
      </p:sp>
      <p:sp>
        <p:nvSpPr>
          <p:cNvPr id="2064" name="Text Box 15"/>
          <p:cNvSpPr txBox="1">
            <a:spLocks noChangeArrowheads="1"/>
          </p:cNvSpPr>
          <p:nvPr/>
        </p:nvSpPr>
        <p:spPr bwMode="auto">
          <a:xfrm>
            <a:off x="6148754" y="5568461"/>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50</a:t>
            </a:r>
          </a:p>
        </p:txBody>
      </p:sp>
      <p:sp>
        <p:nvSpPr>
          <p:cNvPr id="2065" name="Text Box 16"/>
          <p:cNvSpPr txBox="1">
            <a:spLocks noChangeArrowheads="1"/>
          </p:cNvSpPr>
          <p:nvPr/>
        </p:nvSpPr>
        <p:spPr bwMode="auto">
          <a:xfrm>
            <a:off x="9577754" y="5568461"/>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100</a:t>
            </a:r>
          </a:p>
        </p:txBody>
      </p:sp>
      <p:sp>
        <p:nvSpPr>
          <p:cNvPr id="2066" name="AutoShape 17"/>
          <p:cNvSpPr>
            <a:spLocks noChangeArrowheads="1"/>
          </p:cNvSpPr>
          <p:nvPr/>
        </p:nvSpPr>
        <p:spPr bwMode="auto">
          <a:xfrm rot="6436890">
            <a:off x="3250773" y="3786493"/>
            <a:ext cx="2286000" cy="303212"/>
          </a:xfrm>
          <a:prstGeom prst="leftArrow">
            <a:avLst>
              <a:gd name="adj1" fmla="val 50000"/>
              <a:gd name="adj2" fmla="val 188482"/>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2067" name="AutoShape 18"/>
          <p:cNvSpPr>
            <a:spLocks noChangeArrowheads="1"/>
          </p:cNvSpPr>
          <p:nvPr/>
        </p:nvSpPr>
        <p:spPr bwMode="auto">
          <a:xfrm rot="10800000">
            <a:off x="6301154" y="2291862"/>
            <a:ext cx="2286000" cy="303213"/>
          </a:xfrm>
          <a:prstGeom prst="leftArrow">
            <a:avLst>
              <a:gd name="adj1" fmla="val 50000"/>
              <a:gd name="adj2" fmla="val 188481"/>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2068" name="AutoShape 19"/>
          <p:cNvSpPr>
            <a:spLocks noChangeArrowheads="1"/>
          </p:cNvSpPr>
          <p:nvPr/>
        </p:nvSpPr>
        <p:spPr bwMode="auto">
          <a:xfrm rot="-5400000">
            <a:off x="2834054" y="3015761"/>
            <a:ext cx="609600" cy="381000"/>
          </a:xfrm>
          <a:prstGeom prst="leftArrow">
            <a:avLst>
              <a:gd name="adj1" fmla="val 50000"/>
              <a:gd name="adj2" fmla="val 40000"/>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2069" name="AutoShape 20"/>
          <p:cNvSpPr>
            <a:spLocks noChangeArrowheads="1"/>
          </p:cNvSpPr>
          <p:nvPr/>
        </p:nvSpPr>
        <p:spPr bwMode="auto">
          <a:xfrm>
            <a:off x="3253154" y="1910861"/>
            <a:ext cx="647700" cy="342900"/>
          </a:xfrm>
          <a:prstGeom prst="leftArrow">
            <a:avLst>
              <a:gd name="adj1" fmla="val 50000"/>
              <a:gd name="adj2" fmla="val 47222"/>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2070" name="Text Box 21"/>
          <p:cNvSpPr txBox="1">
            <a:spLocks noChangeArrowheads="1"/>
          </p:cNvSpPr>
          <p:nvPr/>
        </p:nvSpPr>
        <p:spPr bwMode="auto">
          <a:xfrm>
            <a:off x="7596554" y="5568461"/>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solidFill>
                  <a:srgbClr val="009900"/>
                </a:solidFill>
              </a:rPr>
              <a:t>r   km</a:t>
            </a:r>
          </a:p>
        </p:txBody>
      </p:sp>
      <p:sp>
        <p:nvSpPr>
          <p:cNvPr id="2071" name="Line 23"/>
          <p:cNvSpPr>
            <a:spLocks noChangeShapeType="1"/>
          </p:cNvSpPr>
          <p:nvPr/>
        </p:nvSpPr>
        <p:spPr bwMode="auto">
          <a:xfrm>
            <a:off x="4548554" y="5187461"/>
            <a:ext cx="5334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2072" name="Text Box 25"/>
          <p:cNvSpPr txBox="1">
            <a:spLocks noChangeArrowheads="1"/>
          </p:cNvSpPr>
          <p:nvPr/>
        </p:nvSpPr>
        <p:spPr bwMode="auto">
          <a:xfrm>
            <a:off x="6834554" y="4349261"/>
            <a:ext cx="3276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dirty="0">
                <a:solidFill>
                  <a:schemeClr val="tx2"/>
                </a:solidFill>
              </a:rPr>
              <a:t>M</a:t>
            </a:r>
            <a:r>
              <a:rPr lang="en-US" dirty="0"/>
              <a:t> </a:t>
            </a:r>
            <a:r>
              <a:rPr lang="en-US" dirty="0" smtClean="0"/>
              <a:t>materially conserved</a:t>
            </a:r>
            <a:endParaRPr lang="en-US" dirty="0"/>
          </a:p>
        </p:txBody>
      </p:sp>
      <p:sp>
        <p:nvSpPr>
          <p:cNvPr id="2073" name="Line 27"/>
          <p:cNvSpPr>
            <a:spLocks noChangeShapeType="1"/>
          </p:cNvSpPr>
          <p:nvPr/>
        </p:nvSpPr>
        <p:spPr bwMode="auto">
          <a:xfrm flipV="1">
            <a:off x="4167554" y="5416061"/>
            <a:ext cx="990600" cy="7620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2074" name="Text Box 28"/>
          <p:cNvSpPr txBox="1">
            <a:spLocks noChangeArrowheads="1"/>
          </p:cNvSpPr>
          <p:nvPr/>
        </p:nvSpPr>
        <p:spPr bwMode="auto">
          <a:xfrm>
            <a:off x="1826624" y="6208764"/>
            <a:ext cx="871828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dirty="0">
                <a:solidFill>
                  <a:schemeClr val="tx1"/>
                </a:solidFill>
              </a:rPr>
              <a:t>M</a:t>
            </a:r>
            <a:r>
              <a:rPr lang="en-US" dirty="0"/>
              <a:t> not </a:t>
            </a:r>
            <a:r>
              <a:rPr lang="en-US" dirty="0" smtClean="0"/>
              <a:t>materially conserved</a:t>
            </a:r>
            <a:r>
              <a:rPr lang="en-US" dirty="0"/>
              <a:t>, </a:t>
            </a:r>
            <a:r>
              <a:rPr lang="en-US" dirty="0">
                <a:solidFill>
                  <a:srgbClr val="CC6600"/>
                </a:solidFill>
              </a:rPr>
              <a:t>inflow feeds the clouds with moisture</a:t>
            </a:r>
          </a:p>
        </p:txBody>
      </p:sp>
      <p:graphicFrame>
        <p:nvGraphicFramePr>
          <p:cNvPr id="2050" name="Object 2"/>
          <p:cNvGraphicFramePr>
            <a:graphicFrameLocks noChangeAspect="1"/>
          </p:cNvGraphicFramePr>
          <p:nvPr>
            <p:extLst>
              <p:ext uri="{D42A27DB-BD31-4B8C-83A1-F6EECF244321}">
                <p14:modId xmlns:p14="http://schemas.microsoft.com/office/powerpoint/2010/main" val="1447566320"/>
              </p:ext>
            </p:extLst>
          </p:nvPr>
        </p:nvGraphicFramePr>
        <p:xfrm>
          <a:off x="6834554" y="3282462"/>
          <a:ext cx="1752600" cy="862013"/>
        </p:xfrm>
        <a:graphic>
          <a:graphicData uri="http://schemas.openxmlformats.org/presentationml/2006/ole">
            <mc:AlternateContent xmlns:mc="http://schemas.openxmlformats.org/markup-compatibility/2006">
              <mc:Choice xmlns:v="urn:schemas-microsoft-com:vml" Requires="v">
                <p:oleObj spid="_x0000_s89104" name="Equation" r:id="rId3" imgW="799920" imgH="393480" progId="Equation.DSMT4">
                  <p:embed/>
                </p:oleObj>
              </mc:Choice>
              <mc:Fallback>
                <p:oleObj name="Equation" r:id="rId3" imgW="7999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4554" y="3282462"/>
                        <a:ext cx="1752600" cy="86201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2075" name="Text Box 31"/>
          <p:cNvSpPr txBox="1">
            <a:spLocks noChangeArrowheads="1"/>
          </p:cNvSpPr>
          <p:nvPr/>
        </p:nvSpPr>
        <p:spPr bwMode="auto">
          <a:xfrm rot="-5400000">
            <a:off x="1471979" y="3463436"/>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solidFill>
                  <a:srgbClr val="009900"/>
                </a:solidFill>
              </a:rPr>
              <a:t>z   km</a:t>
            </a:r>
          </a:p>
        </p:txBody>
      </p:sp>
      <p:sp>
        <p:nvSpPr>
          <p:cNvPr id="2076" name="Text Box 7"/>
          <p:cNvSpPr txBox="1">
            <a:spLocks noChangeArrowheads="1"/>
          </p:cNvSpPr>
          <p:nvPr/>
        </p:nvSpPr>
        <p:spPr bwMode="auto">
          <a:xfrm>
            <a:off x="2262554" y="1072662"/>
            <a:ext cx="7772400" cy="461963"/>
          </a:xfrm>
          <a:prstGeom prst="rect">
            <a:avLst/>
          </a:prstGeom>
          <a:solidFill>
            <a:schemeClr val="bg1"/>
          </a:solidFill>
          <a:ln w="9525">
            <a:solidFill>
              <a:schemeClr val="accent2"/>
            </a:solidFill>
            <a:miter lim="800000"/>
            <a:headEnd/>
            <a:tailEnd/>
          </a:ln>
        </p:spPr>
        <p:txBody>
          <a:bodyPr>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r>
              <a:rPr lang="en-US"/>
              <a:t>Thermally-forced secondary circulation leads to spin up</a:t>
            </a:r>
          </a:p>
        </p:txBody>
      </p:sp>
      <p:sp>
        <p:nvSpPr>
          <p:cNvPr id="2077" name="Text Box 7"/>
          <p:cNvSpPr txBox="1">
            <a:spLocks noChangeArrowheads="1"/>
          </p:cNvSpPr>
          <p:nvPr/>
        </p:nvSpPr>
        <p:spPr bwMode="auto">
          <a:xfrm>
            <a:off x="2643554" y="363938"/>
            <a:ext cx="6934200" cy="46196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r>
              <a:rPr lang="en-US" dirty="0"/>
              <a:t>Conventional view of intensification: axisymmetric</a:t>
            </a:r>
          </a:p>
        </p:txBody>
      </p:sp>
    </p:spTree>
    <p:extLst>
      <p:ext uri="{BB962C8B-B14F-4D97-AF65-F5344CB8AC3E}">
        <p14:creationId xmlns:p14="http://schemas.microsoft.com/office/powerpoint/2010/main" val="48338938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2"/>
          <p:cNvSpPr>
            <a:spLocks noChangeArrowheads="1"/>
          </p:cNvSpPr>
          <p:nvPr/>
        </p:nvSpPr>
        <p:spPr bwMode="auto">
          <a:xfrm>
            <a:off x="1312985" y="1219200"/>
            <a:ext cx="9566029" cy="4648200"/>
          </a:xfrm>
          <a:prstGeom prst="rect">
            <a:avLst/>
          </a:prstGeom>
          <a:solidFill>
            <a:schemeClr val="bg1"/>
          </a:solidFill>
          <a:ln w="9525">
            <a:solidFill>
              <a:schemeClr val="accent2"/>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endParaRPr lang="en-US">
              <a:solidFill>
                <a:schemeClr val="bg1"/>
              </a:solidFill>
            </a:endParaRPr>
          </a:p>
        </p:txBody>
      </p:sp>
      <p:sp>
        <p:nvSpPr>
          <p:cNvPr id="10244" name="AutoShape 3"/>
          <p:cNvSpPr>
            <a:spLocks noChangeArrowheads="1"/>
          </p:cNvSpPr>
          <p:nvPr/>
        </p:nvSpPr>
        <p:spPr bwMode="auto">
          <a:xfrm>
            <a:off x="5867400" y="4191000"/>
            <a:ext cx="762000" cy="381000"/>
          </a:xfrm>
          <a:prstGeom prst="leftArrow">
            <a:avLst>
              <a:gd name="adj1" fmla="val 50000"/>
              <a:gd name="adj2" fmla="val 50000"/>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245" name="AutoShape 4"/>
          <p:cNvSpPr>
            <a:spLocks noChangeArrowheads="1"/>
          </p:cNvSpPr>
          <p:nvPr/>
        </p:nvSpPr>
        <p:spPr bwMode="auto">
          <a:xfrm>
            <a:off x="4267200" y="5029200"/>
            <a:ext cx="3124200" cy="152400"/>
          </a:xfrm>
          <a:prstGeom prst="leftArrow">
            <a:avLst>
              <a:gd name="adj1" fmla="val 50000"/>
              <a:gd name="adj2" fmla="val 512500"/>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246" name="Freeform 5"/>
          <p:cNvSpPr>
            <a:spLocks/>
          </p:cNvSpPr>
          <p:nvPr/>
        </p:nvSpPr>
        <p:spPr bwMode="auto">
          <a:xfrm>
            <a:off x="3733800" y="1752601"/>
            <a:ext cx="5918200" cy="3336925"/>
          </a:xfrm>
          <a:custGeom>
            <a:avLst/>
            <a:gdLst>
              <a:gd name="T0" fmla="*/ 665321274 w 3728"/>
              <a:gd name="T1" fmla="*/ 2147483647 h 2102"/>
              <a:gd name="T2" fmla="*/ 201612497 w 3728"/>
              <a:gd name="T3" fmla="*/ 2147483647 h 2102"/>
              <a:gd name="T4" fmla="*/ 120967518 w 3728"/>
              <a:gd name="T5" fmla="*/ 2147483647 h 2102"/>
              <a:gd name="T6" fmla="*/ 60483759 w 3728"/>
              <a:gd name="T7" fmla="*/ 2147483647 h 2102"/>
              <a:gd name="T8" fmla="*/ 40322502 w 3728"/>
              <a:gd name="T9" fmla="*/ 2147483647 h 2102"/>
              <a:gd name="T10" fmla="*/ 0 w 3728"/>
              <a:gd name="T11" fmla="*/ 2147483647 h 2102"/>
              <a:gd name="T12" fmla="*/ 161290007 w 3728"/>
              <a:gd name="T13" fmla="*/ 2147483647 h 2102"/>
              <a:gd name="T14" fmla="*/ 100806248 w 3728"/>
              <a:gd name="T15" fmla="*/ 2147483647 h 2102"/>
              <a:gd name="T16" fmla="*/ 302418770 w 3728"/>
              <a:gd name="T17" fmla="*/ 2147483647 h 2102"/>
              <a:gd name="T18" fmla="*/ 383063749 w 3728"/>
              <a:gd name="T19" fmla="*/ 2147483647 h 2102"/>
              <a:gd name="T20" fmla="*/ 504031316 w 3728"/>
              <a:gd name="T21" fmla="*/ 2147483647 h 2102"/>
              <a:gd name="T22" fmla="*/ 584676295 w 3728"/>
              <a:gd name="T23" fmla="*/ 2031245788 h 2102"/>
              <a:gd name="T24" fmla="*/ 584676295 w 3728"/>
              <a:gd name="T25" fmla="*/ 1910278344 h 2102"/>
              <a:gd name="T26" fmla="*/ 524192561 w 3728"/>
              <a:gd name="T27" fmla="*/ 1728827178 h 2102"/>
              <a:gd name="T28" fmla="*/ 846772675 w 3728"/>
              <a:gd name="T29" fmla="*/ 1325601969 h 2102"/>
              <a:gd name="T30" fmla="*/ 1068546367 w 3728"/>
              <a:gd name="T31" fmla="*/ 982860878 h 2102"/>
              <a:gd name="T32" fmla="*/ 1955641531 w 3728"/>
              <a:gd name="T33" fmla="*/ 680442070 h 2102"/>
              <a:gd name="T34" fmla="*/ 2147483647 w 3728"/>
              <a:gd name="T35" fmla="*/ 357862120 h 2102"/>
              <a:gd name="T36" fmla="*/ 2147483647 w 3728"/>
              <a:gd name="T37" fmla="*/ 196572146 h 2102"/>
              <a:gd name="T38" fmla="*/ 2147483647 w 3728"/>
              <a:gd name="T39" fmla="*/ 196572146 h 2102"/>
              <a:gd name="T40" fmla="*/ 2147483647 w 3728"/>
              <a:gd name="T41" fmla="*/ 75604677 h 2102"/>
              <a:gd name="T42" fmla="*/ 2147483647 w 3728"/>
              <a:gd name="T43" fmla="*/ 257055917 h 2102"/>
              <a:gd name="T44" fmla="*/ 2147483647 w 3728"/>
              <a:gd name="T45" fmla="*/ 156249665 h 2102"/>
              <a:gd name="T46" fmla="*/ 2147483647 w 3728"/>
              <a:gd name="T47" fmla="*/ 196572146 h 2102"/>
              <a:gd name="T48" fmla="*/ 2147483647 w 3728"/>
              <a:gd name="T49" fmla="*/ 196572146 h 2102"/>
              <a:gd name="T50" fmla="*/ 2147483647 w 3728"/>
              <a:gd name="T51" fmla="*/ 136088424 h 2102"/>
              <a:gd name="T52" fmla="*/ 2147483647 w 3728"/>
              <a:gd name="T53" fmla="*/ 196572146 h 2102"/>
              <a:gd name="T54" fmla="*/ 2147483647 w 3728"/>
              <a:gd name="T55" fmla="*/ 337700880 h 2102"/>
              <a:gd name="T56" fmla="*/ 2147483647 w 3728"/>
              <a:gd name="T57" fmla="*/ 277217158 h 2102"/>
              <a:gd name="T58" fmla="*/ 2147483647 w 3728"/>
              <a:gd name="T59" fmla="*/ 498990904 h 2102"/>
              <a:gd name="T60" fmla="*/ 2147483647 w 3728"/>
              <a:gd name="T61" fmla="*/ 821570754 h 2102"/>
              <a:gd name="T62" fmla="*/ 2147483647 w 3728"/>
              <a:gd name="T63" fmla="*/ 1224795765 h 2102"/>
              <a:gd name="T64" fmla="*/ 2147483647 w 3728"/>
              <a:gd name="T65" fmla="*/ 1466730653 h 2102"/>
              <a:gd name="T66" fmla="*/ 2147483647 w 3728"/>
              <a:gd name="T67" fmla="*/ 1486891894 h 2102"/>
              <a:gd name="T68" fmla="*/ 2147483647 w 3728"/>
              <a:gd name="T69" fmla="*/ 1547375615 h 2102"/>
              <a:gd name="T70" fmla="*/ 2147483647 w 3728"/>
              <a:gd name="T71" fmla="*/ 1486891894 h 2102"/>
              <a:gd name="T72" fmla="*/ 2147483647 w 3728"/>
              <a:gd name="T73" fmla="*/ 1507053134 h 2102"/>
              <a:gd name="T74" fmla="*/ 2147483647 w 3728"/>
              <a:gd name="T75" fmla="*/ 1567536856 h 2102"/>
              <a:gd name="T76" fmla="*/ 2147483647 w 3728"/>
              <a:gd name="T77" fmla="*/ 1507053134 h 2102"/>
              <a:gd name="T78" fmla="*/ 2147483647 w 3728"/>
              <a:gd name="T79" fmla="*/ 1305440728 h 2102"/>
              <a:gd name="T80" fmla="*/ 2147483647 w 3728"/>
              <a:gd name="T81" fmla="*/ 1204634525 h 2102"/>
              <a:gd name="T82" fmla="*/ 2147483647 w 3728"/>
              <a:gd name="T83" fmla="*/ 1305440728 h 2102"/>
              <a:gd name="T84" fmla="*/ 2147483647 w 3728"/>
              <a:gd name="T85" fmla="*/ 1486891894 h 2102"/>
              <a:gd name="T86" fmla="*/ 2147483647 w 3728"/>
              <a:gd name="T87" fmla="*/ 1547375615 h 2102"/>
              <a:gd name="T88" fmla="*/ 2147483647 w 3728"/>
              <a:gd name="T89" fmla="*/ 1849794622 h 2102"/>
              <a:gd name="T90" fmla="*/ 2076609000 w 3728"/>
              <a:gd name="T91" fmla="*/ 2147483647 h 2102"/>
              <a:gd name="T92" fmla="*/ 1794351574 w 3728"/>
              <a:gd name="T93" fmla="*/ 2147483647 h 2102"/>
              <a:gd name="T94" fmla="*/ 1552416240 w 3728"/>
              <a:gd name="T95" fmla="*/ 2147483647 h 2102"/>
              <a:gd name="T96" fmla="*/ 1411287527 w 3728"/>
              <a:gd name="T97" fmla="*/ 2147483647 h 2102"/>
              <a:gd name="T98" fmla="*/ 1431448772 w 3728"/>
              <a:gd name="T99" fmla="*/ 2147483647 h 2102"/>
              <a:gd name="T100" fmla="*/ 1330642548 w 3728"/>
              <a:gd name="T101" fmla="*/ 2147483647 h 2102"/>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3728"/>
              <a:gd name="T154" fmla="*/ 0 h 2102"/>
              <a:gd name="T155" fmla="*/ 3728 w 3728"/>
              <a:gd name="T156" fmla="*/ 2102 h 2102"/>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3728" h="2102">
                <a:moveTo>
                  <a:pt x="488" y="2054"/>
                </a:moveTo>
                <a:cubicBezTo>
                  <a:pt x="412" y="2048"/>
                  <a:pt x="335" y="2062"/>
                  <a:pt x="264" y="2038"/>
                </a:cubicBezTo>
                <a:cubicBezTo>
                  <a:pt x="226" y="2063"/>
                  <a:pt x="175" y="2042"/>
                  <a:pt x="128" y="2038"/>
                </a:cubicBezTo>
                <a:cubicBezTo>
                  <a:pt x="112" y="2041"/>
                  <a:pt x="96" y="2042"/>
                  <a:pt x="80" y="2046"/>
                </a:cubicBezTo>
                <a:cubicBezTo>
                  <a:pt x="72" y="2048"/>
                  <a:pt x="64" y="2058"/>
                  <a:pt x="56" y="2054"/>
                </a:cubicBezTo>
                <a:cubicBezTo>
                  <a:pt x="48" y="2050"/>
                  <a:pt x="51" y="2038"/>
                  <a:pt x="48" y="2030"/>
                </a:cubicBezTo>
                <a:cubicBezTo>
                  <a:pt x="67" y="1973"/>
                  <a:pt x="78" y="1991"/>
                  <a:pt x="40" y="1966"/>
                </a:cubicBezTo>
                <a:cubicBezTo>
                  <a:pt x="35" y="1943"/>
                  <a:pt x="31" y="1917"/>
                  <a:pt x="24" y="1894"/>
                </a:cubicBezTo>
                <a:cubicBezTo>
                  <a:pt x="19" y="1878"/>
                  <a:pt x="8" y="1846"/>
                  <a:pt x="8" y="1846"/>
                </a:cubicBezTo>
                <a:cubicBezTo>
                  <a:pt x="11" y="1838"/>
                  <a:pt x="11" y="1829"/>
                  <a:pt x="16" y="1822"/>
                </a:cubicBezTo>
                <a:cubicBezTo>
                  <a:pt x="22" y="1814"/>
                  <a:pt x="36" y="1815"/>
                  <a:pt x="40" y="1806"/>
                </a:cubicBezTo>
                <a:cubicBezTo>
                  <a:pt x="50" y="1781"/>
                  <a:pt x="0" y="1734"/>
                  <a:pt x="0" y="1734"/>
                </a:cubicBezTo>
                <a:cubicBezTo>
                  <a:pt x="3" y="1698"/>
                  <a:pt x="21" y="1636"/>
                  <a:pt x="8" y="1598"/>
                </a:cubicBezTo>
                <a:cubicBezTo>
                  <a:pt x="17" y="1554"/>
                  <a:pt x="32" y="1510"/>
                  <a:pt x="64" y="1478"/>
                </a:cubicBezTo>
                <a:cubicBezTo>
                  <a:pt x="67" y="1470"/>
                  <a:pt x="75" y="1462"/>
                  <a:pt x="72" y="1454"/>
                </a:cubicBezTo>
                <a:cubicBezTo>
                  <a:pt x="66" y="1436"/>
                  <a:pt x="40" y="1406"/>
                  <a:pt x="40" y="1406"/>
                </a:cubicBezTo>
                <a:cubicBezTo>
                  <a:pt x="37" y="1387"/>
                  <a:pt x="32" y="1369"/>
                  <a:pt x="32" y="1350"/>
                </a:cubicBezTo>
                <a:cubicBezTo>
                  <a:pt x="32" y="1283"/>
                  <a:pt x="94" y="1250"/>
                  <a:pt x="120" y="1198"/>
                </a:cubicBezTo>
                <a:cubicBezTo>
                  <a:pt x="131" y="1175"/>
                  <a:pt x="130" y="1151"/>
                  <a:pt x="136" y="1126"/>
                </a:cubicBezTo>
                <a:cubicBezTo>
                  <a:pt x="140" y="1110"/>
                  <a:pt x="152" y="1078"/>
                  <a:pt x="152" y="1078"/>
                </a:cubicBezTo>
                <a:cubicBezTo>
                  <a:pt x="143" y="1032"/>
                  <a:pt x="133" y="967"/>
                  <a:pt x="184" y="950"/>
                </a:cubicBezTo>
                <a:cubicBezTo>
                  <a:pt x="191" y="929"/>
                  <a:pt x="192" y="907"/>
                  <a:pt x="200" y="886"/>
                </a:cubicBezTo>
                <a:cubicBezTo>
                  <a:pt x="203" y="877"/>
                  <a:pt x="212" y="871"/>
                  <a:pt x="216" y="862"/>
                </a:cubicBezTo>
                <a:cubicBezTo>
                  <a:pt x="222" y="851"/>
                  <a:pt x="229" y="816"/>
                  <a:pt x="232" y="806"/>
                </a:cubicBezTo>
                <a:cubicBezTo>
                  <a:pt x="229" y="798"/>
                  <a:pt x="224" y="790"/>
                  <a:pt x="224" y="782"/>
                </a:cubicBezTo>
                <a:cubicBezTo>
                  <a:pt x="224" y="774"/>
                  <a:pt x="233" y="766"/>
                  <a:pt x="232" y="758"/>
                </a:cubicBezTo>
                <a:cubicBezTo>
                  <a:pt x="230" y="741"/>
                  <a:pt x="221" y="726"/>
                  <a:pt x="216" y="710"/>
                </a:cubicBezTo>
                <a:cubicBezTo>
                  <a:pt x="213" y="702"/>
                  <a:pt x="208" y="686"/>
                  <a:pt x="208" y="686"/>
                </a:cubicBezTo>
                <a:cubicBezTo>
                  <a:pt x="220" y="591"/>
                  <a:pt x="215" y="617"/>
                  <a:pt x="280" y="574"/>
                </a:cubicBezTo>
                <a:cubicBezTo>
                  <a:pt x="291" y="542"/>
                  <a:pt x="305" y="536"/>
                  <a:pt x="336" y="526"/>
                </a:cubicBezTo>
                <a:cubicBezTo>
                  <a:pt x="330" y="509"/>
                  <a:pt x="312" y="496"/>
                  <a:pt x="312" y="478"/>
                </a:cubicBezTo>
                <a:cubicBezTo>
                  <a:pt x="312" y="431"/>
                  <a:pt x="387" y="399"/>
                  <a:pt x="424" y="390"/>
                </a:cubicBezTo>
                <a:cubicBezTo>
                  <a:pt x="455" y="382"/>
                  <a:pt x="520" y="374"/>
                  <a:pt x="520" y="374"/>
                </a:cubicBezTo>
                <a:cubicBezTo>
                  <a:pt x="468" y="218"/>
                  <a:pt x="628" y="275"/>
                  <a:pt x="776" y="270"/>
                </a:cubicBezTo>
                <a:cubicBezTo>
                  <a:pt x="758" y="243"/>
                  <a:pt x="738" y="221"/>
                  <a:pt x="728" y="190"/>
                </a:cubicBezTo>
                <a:cubicBezTo>
                  <a:pt x="747" y="113"/>
                  <a:pt x="834" y="145"/>
                  <a:pt x="912" y="142"/>
                </a:cubicBezTo>
                <a:cubicBezTo>
                  <a:pt x="1387" y="123"/>
                  <a:pt x="955" y="144"/>
                  <a:pt x="1304" y="126"/>
                </a:cubicBezTo>
                <a:cubicBezTo>
                  <a:pt x="1340" y="18"/>
                  <a:pt x="1556" y="80"/>
                  <a:pt x="1608" y="78"/>
                </a:cubicBezTo>
                <a:cubicBezTo>
                  <a:pt x="1730" y="37"/>
                  <a:pt x="1870" y="45"/>
                  <a:pt x="1992" y="86"/>
                </a:cubicBezTo>
                <a:cubicBezTo>
                  <a:pt x="2032" y="83"/>
                  <a:pt x="2072" y="81"/>
                  <a:pt x="2112" y="78"/>
                </a:cubicBezTo>
                <a:cubicBezTo>
                  <a:pt x="2184" y="73"/>
                  <a:pt x="2328" y="62"/>
                  <a:pt x="2328" y="62"/>
                </a:cubicBezTo>
                <a:cubicBezTo>
                  <a:pt x="2422" y="0"/>
                  <a:pt x="2543" y="65"/>
                  <a:pt x="2648" y="30"/>
                </a:cubicBezTo>
                <a:cubicBezTo>
                  <a:pt x="2671" y="38"/>
                  <a:pt x="2682" y="37"/>
                  <a:pt x="2696" y="62"/>
                </a:cubicBezTo>
                <a:cubicBezTo>
                  <a:pt x="2722" y="107"/>
                  <a:pt x="2681" y="86"/>
                  <a:pt x="2728" y="102"/>
                </a:cubicBezTo>
                <a:cubicBezTo>
                  <a:pt x="2736" y="99"/>
                  <a:pt x="2746" y="100"/>
                  <a:pt x="2752" y="94"/>
                </a:cubicBezTo>
                <a:cubicBezTo>
                  <a:pt x="2760" y="86"/>
                  <a:pt x="2758" y="68"/>
                  <a:pt x="2768" y="62"/>
                </a:cubicBezTo>
                <a:cubicBezTo>
                  <a:pt x="2775" y="58"/>
                  <a:pt x="2784" y="69"/>
                  <a:pt x="2792" y="70"/>
                </a:cubicBezTo>
                <a:cubicBezTo>
                  <a:pt x="2821" y="74"/>
                  <a:pt x="2851" y="75"/>
                  <a:pt x="2880" y="78"/>
                </a:cubicBezTo>
                <a:cubicBezTo>
                  <a:pt x="2914" y="89"/>
                  <a:pt x="2942" y="81"/>
                  <a:pt x="2976" y="70"/>
                </a:cubicBezTo>
                <a:cubicBezTo>
                  <a:pt x="3016" y="73"/>
                  <a:pt x="3056" y="71"/>
                  <a:pt x="3096" y="78"/>
                </a:cubicBezTo>
                <a:cubicBezTo>
                  <a:pt x="3105" y="80"/>
                  <a:pt x="3110" y="93"/>
                  <a:pt x="3120" y="94"/>
                </a:cubicBezTo>
                <a:cubicBezTo>
                  <a:pt x="3157" y="99"/>
                  <a:pt x="3202" y="74"/>
                  <a:pt x="3232" y="54"/>
                </a:cubicBezTo>
                <a:cubicBezTo>
                  <a:pt x="3264" y="57"/>
                  <a:pt x="3297" y="53"/>
                  <a:pt x="3328" y="62"/>
                </a:cubicBezTo>
                <a:cubicBezTo>
                  <a:pt x="3383" y="79"/>
                  <a:pt x="3283" y="104"/>
                  <a:pt x="3360" y="78"/>
                </a:cubicBezTo>
                <a:cubicBezTo>
                  <a:pt x="3389" y="88"/>
                  <a:pt x="3414" y="93"/>
                  <a:pt x="3440" y="110"/>
                </a:cubicBezTo>
                <a:cubicBezTo>
                  <a:pt x="3476" y="98"/>
                  <a:pt x="3491" y="102"/>
                  <a:pt x="3512" y="134"/>
                </a:cubicBezTo>
                <a:cubicBezTo>
                  <a:pt x="3525" y="131"/>
                  <a:pt x="3539" y="130"/>
                  <a:pt x="3552" y="126"/>
                </a:cubicBezTo>
                <a:cubicBezTo>
                  <a:pt x="3568" y="122"/>
                  <a:pt x="3600" y="110"/>
                  <a:pt x="3600" y="110"/>
                </a:cubicBezTo>
                <a:cubicBezTo>
                  <a:pt x="3614" y="152"/>
                  <a:pt x="3609" y="180"/>
                  <a:pt x="3648" y="206"/>
                </a:cubicBezTo>
                <a:cubicBezTo>
                  <a:pt x="3656" y="203"/>
                  <a:pt x="3664" y="194"/>
                  <a:pt x="3672" y="198"/>
                </a:cubicBezTo>
                <a:cubicBezTo>
                  <a:pt x="3680" y="202"/>
                  <a:pt x="3677" y="214"/>
                  <a:pt x="3680" y="222"/>
                </a:cubicBezTo>
                <a:cubicBezTo>
                  <a:pt x="3694" y="259"/>
                  <a:pt x="3716" y="289"/>
                  <a:pt x="3728" y="326"/>
                </a:cubicBezTo>
                <a:cubicBezTo>
                  <a:pt x="3726" y="346"/>
                  <a:pt x="3714" y="439"/>
                  <a:pt x="3696" y="462"/>
                </a:cubicBezTo>
                <a:cubicBezTo>
                  <a:pt x="3683" y="478"/>
                  <a:pt x="3656" y="474"/>
                  <a:pt x="3640" y="486"/>
                </a:cubicBezTo>
                <a:cubicBezTo>
                  <a:pt x="3617" y="503"/>
                  <a:pt x="3599" y="525"/>
                  <a:pt x="3576" y="542"/>
                </a:cubicBezTo>
                <a:cubicBezTo>
                  <a:pt x="3568" y="555"/>
                  <a:pt x="3559" y="568"/>
                  <a:pt x="3552" y="582"/>
                </a:cubicBezTo>
                <a:cubicBezTo>
                  <a:pt x="3548" y="590"/>
                  <a:pt x="3552" y="603"/>
                  <a:pt x="3544" y="606"/>
                </a:cubicBezTo>
                <a:cubicBezTo>
                  <a:pt x="3540" y="607"/>
                  <a:pt x="3480" y="592"/>
                  <a:pt x="3472" y="590"/>
                </a:cubicBezTo>
                <a:cubicBezTo>
                  <a:pt x="3435" y="593"/>
                  <a:pt x="3397" y="592"/>
                  <a:pt x="3360" y="598"/>
                </a:cubicBezTo>
                <a:cubicBezTo>
                  <a:pt x="3343" y="601"/>
                  <a:pt x="3312" y="614"/>
                  <a:pt x="3312" y="614"/>
                </a:cubicBezTo>
                <a:cubicBezTo>
                  <a:pt x="3214" y="600"/>
                  <a:pt x="3080" y="564"/>
                  <a:pt x="2992" y="622"/>
                </a:cubicBezTo>
                <a:cubicBezTo>
                  <a:pt x="2950" y="567"/>
                  <a:pt x="2929" y="583"/>
                  <a:pt x="2856" y="590"/>
                </a:cubicBezTo>
                <a:cubicBezTo>
                  <a:pt x="2837" y="603"/>
                  <a:pt x="2822" y="624"/>
                  <a:pt x="2800" y="630"/>
                </a:cubicBezTo>
                <a:cubicBezTo>
                  <a:pt x="2796" y="631"/>
                  <a:pt x="2730" y="601"/>
                  <a:pt x="2720" y="598"/>
                </a:cubicBezTo>
                <a:cubicBezTo>
                  <a:pt x="2661" y="601"/>
                  <a:pt x="2602" y="600"/>
                  <a:pt x="2544" y="606"/>
                </a:cubicBezTo>
                <a:cubicBezTo>
                  <a:pt x="2522" y="608"/>
                  <a:pt x="2480" y="622"/>
                  <a:pt x="2480" y="622"/>
                </a:cubicBezTo>
                <a:cubicBezTo>
                  <a:pt x="2450" y="612"/>
                  <a:pt x="2422" y="600"/>
                  <a:pt x="2392" y="590"/>
                </a:cubicBezTo>
                <a:cubicBezTo>
                  <a:pt x="2331" y="593"/>
                  <a:pt x="2268" y="612"/>
                  <a:pt x="2208" y="598"/>
                </a:cubicBezTo>
                <a:cubicBezTo>
                  <a:pt x="2189" y="593"/>
                  <a:pt x="2201" y="559"/>
                  <a:pt x="2192" y="542"/>
                </a:cubicBezTo>
                <a:cubicBezTo>
                  <a:pt x="2185" y="529"/>
                  <a:pt x="2156" y="522"/>
                  <a:pt x="2144" y="518"/>
                </a:cubicBezTo>
                <a:cubicBezTo>
                  <a:pt x="1932" y="527"/>
                  <a:pt x="1861" y="525"/>
                  <a:pt x="1632" y="518"/>
                </a:cubicBezTo>
                <a:cubicBezTo>
                  <a:pt x="1600" y="422"/>
                  <a:pt x="1523" y="473"/>
                  <a:pt x="1416" y="478"/>
                </a:cubicBezTo>
                <a:cubicBezTo>
                  <a:pt x="1405" y="486"/>
                  <a:pt x="1393" y="493"/>
                  <a:pt x="1384" y="502"/>
                </a:cubicBezTo>
                <a:cubicBezTo>
                  <a:pt x="1356" y="530"/>
                  <a:pt x="1384" y="531"/>
                  <a:pt x="1344" y="518"/>
                </a:cubicBezTo>
                <a:cubicBezTo>
                  <a:pt x="1149" y="525"/>
                  <a:pt x="1145" y="506"/>
                  <a:pt x="1024" y="566"/>
                </a:cubicBezTo>
                <a:cubicBezTo>
                  <a:pt x="1029" y="574"/>
                  <a:pt x="1042" y="581"/>
                  <a:pt x="1040" y="590"/>
                </a:cubicBezTo>
                <a:cubicBezTo>
                  <a:pt x="1038" y="598"/>
                  <a:pt x="1024" y="596"/>
                  <a:pt x="1016" y="598"/>
                </a:cubicBezTo>
                <a:cubicBezTo>
                  <a:pt x="995" y="604"/>
                  <a:pt x="973" y="609"/>
                  <a:pt x="952" y="614"/>
                </a:cubicBezTo>
                <a:cubicBezTo>
                  <a:pt x="923" y="631"/>
                  <a:pt x="909" y="632"/>
                  <a:pt x="896" y="662"/>
                </a:cubicBezTo>
                <a:cubicBezTo>
                  <a:pt x="880" y="699"/>
                  <a:pt x="892" y="710"/>
                  <a:pt x="856" y="734"/>
                </a:cubicBezTo>
                <a:cubicBezTo>
                  <a:pt x="844" y="770"/>
                  <a:pt x="775" y="871"/>
                  <a:pt x="744" y="902"/>
                </a:cubicBezTo>
                <a:cubicBezTo>
                  <a:pt x="722" y="990"/>
                  <a:pt x="749" y="1005"/>
                  <a:pt x="824" y="1030"/>
                </a:cubicBezTo>
                <a:cubicBezTo>
                  <a:pt x="767" y="1044"/>
                  <a:pt x="767" y="1055"/>
                  <a:pt x="720" y="1086"/>
                </a:cubicBezTo>
                <a:cubicBezTo>
                  <a:pt x="689" y="1132"/>
                  <a:pt x="712" y="1086"/>
                  <a:pt x="712" y="1158"/>
                </a:cubicBezTo>
                <a:cubicBezTo>
                  <a:pt x="712" y="1192"/>
                  <a:pt x="682" y="1221"/>
                  <a:pt x="656" y="1238"/>
                </a:cubicBezTo>
                <a:cubicBezTo>
                  <a:pt x="643" y="1278"/>
                  <a:pt x="640" y="1314"/>
                  <a:pt x="616" y="1350"/>
                </a:cubicBezTo>
                <a:cubicBezTo>
                  <a:pt x="602" y="1404"/>
                  <a:pt x="604" y="1461"/>
                  <a:pt x="592" y="1510"/>
                </a:cubicBezTo>
                <a:cubicBezTo>
                  <a:pt x="586" y="1533"/>
                  <a:pt x="560" y="1574"/>
                  <a:pt x="560" y="1574"/>
                </a:cubicBezTo>
                <a:cubicBezTo>
                  <a:pt x="568" y="1613"/>
                  <a:pt x="578" y="1637"/>
                  <a:pt x="600" y="1670"/>
                </a:cubicBezTo>
                <a:cubicBezTo>
                  <a:pt x="593" y="1723"/>
                  <a:pt x="578" y="1770"/>
                  <a:pt x="568" y="1822"/>
                </a:cubicBezTo>
                <a:cubicBezTo>
                  <a:pt x="567" y="1835"/>
                  <a:pt x="564" y="1913"/>
                  <a:pt x="552" y="1942"/>
                </a:cubicBezTo>
                <a:cubicBezTo>
                  <a:pt x="525" y="2006"/>
                  <a:pt x="545" y="1928"/>
                  <a:pt x="528" y="1990"/>
                </a:cubicBezTo>
                <a:cubicBezTo>
                  <a:pt x="518" y="2027"/>
                  <a:pt x="513" y="2067"/>
                  <a:pt x="496" y="2102"/>
                </a:cubicBezTo>
              </a:path>
            </a:pathLst>
          </a:custGeom>
          <a:solidFill>
            <a:srgbClr val="CCFFFF"/>
          </a:solidFill>
          <a:ln w="28575">
            <a:solidFill>
              <a:schemeClr val="accent2"/>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247" name="Line 6"/>
          <p:cNvSpPr>
            <a:spLocks noChangeShapeType="1"/>
          </p:cNvSpPr>
          <p:nvPr/>
        </p:nvSpPr>
        <p:spPr bwMode="auto">
          <a:xfrm flipV="1">
            <a:off x="2667000" y="1600200"/>
            <a:ext cx="0" cy="365760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8" name="Line 7"/>
          <p:cNvSpPr>
            <a:spLocks noChangeShapeType="1"/>
          </p:cNvSpPr>
          <p:nvPr/>
        </p:nvSpPr>
        <p:spPr bwMode="auto">
          <a:xfrm flipV="1">
            <a:off x="2667000" y="5257800"/>
            <a:ext cx="7391400"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49" name="Line 8"/>
          <p:cNvSpPr>
            <a:spLocks noChangeShapeType="1"/>
          </p:cNvSpPr>
          <p:nvPr/>
        </p:nvSpPr>
        <p:spPr bwMode="auto">
          <a:xfrm flipV="1">
            <a:off x="2514600" y="16002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0" name="Line 9"/>
          <p:cNvSpPr>
            <a:spLocks noChangeShapeType="1"/>
          </p:cNvSpPr>
          <p:nvPr/>
        </p:nvSpPr>
        <p:spPr bwMode="auto">
          <a:xfrm flipV="1">
            <a:off x="2514600" y="28194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1" name="Line 10"/>
          <p:cNvSpPr>
            <a:spLocks noChangeShapeType="1"/>
          </p:cNvSpPr>
          <p:nvPr/>
        </p:nvSpPr>
        <p:spPr bwMode="auto">
          <a:xfrm flipV="1">
            <a:off x="2514600" y="4038600"/>
            <a:ext cx="152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en-US"/>
          </a:p>
        </p:txBody>
      </p:sp>
      <p:sp>
        <p:nvSpPr>
          <p:cNvPr id="10252" name="Text Box 11"/>
          <p:cNvSpPr txBox="1">
            <a:spLocks noChangeArrowheads="1"/>
          </p:cNvSpPr>
          <p:nvPr/>
        </p:nvSpPr>
        <p:spPr bwMode="auto">
          <a:xfrm>
            <a:off x="1981200" y="12954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15</a:t>
            </a:r>
          </a:p>
        </p:txBody>
      </p:sp>
      <p:sp>
        <p:nvSpPr>
          <p:cNvPr id="10253" name="Text Box 12"/>
          <p:cNvSpPr txBox="1">
            <a:spLocks noChangeArrowheads="1"/>
          </p:cNvSpPr>
          <p:nvPr/>
        </p:nvSpPr>
        <p:spPr bwMode="auto">
          <a:xfrm>
            <a:off x="1981200" y="25908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10</a:t>
            </a:r>
          </a:p>
        </p:txBody>
      </p:sp>
      <p:sp>
        <p:nvSpPr>
          <p:cNvPr id="10254" name="Text Box 13"/>
          <p:cNvSpPr txBox="1">
            <a:spLocks noChangeArrowheads="1"/>
          </p:cNvSpPr>
          <p:nvPr/>
        </p:nvSpPr>
        <p:spPr bwMode="auto">
          <a:xfrm>
            <a:off x="1981200" y="38100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5</a:t>
            </a:r>
          </a:p>
        </p:txBody>
      </p:sp>
      <p:sp>
        <p:nvSpPr>
          <p:cNvPr id="10255" name="Text Box 14"/>
          <p:cNvSpPr txBox="1">
            <a:spLocks noChangeArrowheads="1"/>
          </p:cNvSpPr>
          <p:nvPr/>
        </p:nvSpPr>
        <p:spPr bwMode="auto">
          <a:xfrm>
            <a:off x="2438400" y="5257800"/>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0</a:t>
            </a:r>
          </a:p>
        </p:txBody>
      </p:sp>
      <p:sp>
        <p:nvSpPr>
          <p:cNvPr id="10256" name="Text Box 15"/>
          <p:cNvSpPr txBox="1">
            <a:spLocks noChangeArrowheads="1"/>
          </p:cNvSpPr>
          <p:nvPr/>
        </p:nvSpPr>
        <p:spPr bwMode="auto">
          <a:xfrm>
            <a:off x="6172200" y="5334000"/>
            <a:ext cx="4889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50</a:t>
            </a:r>
          </a:p>
        </p:txBody>
      </p:sp>
      <p:sp>
        <p:nvSpPr>
          <p:cNvPr id="10257" name="Text Box 16"/>
          <p:cNvSpPr txBox="1">
            <a:spLocks noChangeArrowheads="1"/>
          </p:cNvSpPr>
          <p:nvPr/>
        </p:nvSpPr>
        <p:spPr bwMode="auto">
          <a:xfrm>
            <a:off x="9601200" y="5334000"/>
            <a:ext cx="6413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100</a:t>
            </a:r>
          </a:p>
        </p:txBody>
      </p:sp>
      <p:sp>
        <p:nvSpPr>
          <p:cNvPr id="10258" name="AutoShape 17"/>
          <p:cNvSpPr>
            <a:spLocks noChangeArrowheads="1"/>
          </p:cNvSpPr>
          <p:nvPr/>
        </p:nvSpPr>
        <p:spPr bwMode="auto">
          <a:xfrm rot="6436890">
            <a:off x="3274219" y="3552032"/>
            <a:ext cx="2286000" cy="303212"/>
          </a:xfrm>
          <a:prstGeom prst="leftArrow">
            <a:avLst>
              <a:gd name="adj1" fmla="val 50000"/>
              <a:gd name="adj2" fmla="val 188482"/>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259" name="AutoShape 18"/>
          <p:cNvSpPr>
            <a:spLocks noChangeArrowheads="1"/>
          </p:cNvSpPr>
          <p:nvPr/>
        </p:nvSpPr>
        <p:spPr bwMode="auto">
          <a:xfrm rot="10800000">
            <a:off x="6324600" y="2057401"/>
            <a:ext cx="2286000" cy="303213"/>
          </a:xfrm>
          <a:prstGeom prst="leftArrow">
            <a:avLst>
              <a:gd name="adj1" fmla="val 50000"/>
              <a:gd name="adj2" fmla="val 188481"/>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260" name="AutoShape 19"/>
          <p:cNvSpPr>
            <a:spLocks noChangeArrowheads="1"/>
          </p:cNvSpPr>
          <p:nvPr/>
        </p:nvSpPr>
        <p:spPr bwMode="auto">
          <a:xfrm rot="-5400000">
            <a:off x="2857500" y="2781300"/>
            <a:ext cx="609600" cy="381000"/>
          </a:xfrm>
          <a:prstGeom prst="leftArrow">
            <a:avLst>
              <a:gd name="adj1" fmla="val 50000"/>
              <a:gd name="adj2" fmla="val 40000"/>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261" name="AutoShape 20"/>
          <p:cNvSpPr>
            <a:spLocks noChangeArrowheads="1"/>
          </p:cNvSpPr>
          <p:nvPr/>
        </p:nvSpPr>
        <p:spPr bwMode="auto">
          <a:xfrm>
            <a:off x="3276600" y="1676400"/>
            <a:ext cx="647700" cy="342900"/>
          </a:xfrm>
          <a:prstGeom prst="leftArrow">
            <a:avLst>
              <a:gd name="adj1" fmla="val 50000"/>
              <a:gd name="adj2" fmla="val 47222"/>
            </a:avLst>
          </a:prstGeom>
          <a:solidFill>
            <a:srgbClr val="FFFF00"/>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262" name="Text Box 21"/>
          <p:cNvSpPr txBox="1">
            <a:spLocks noChangeArrowheads="1"/>
          </p:cNvSpPr>
          <p:nvPr/>
        </p:nvSpPr>
        <p:spPr bwMode="auto">
          <a:xfrm>
            <a:off x="7620000" y="5334000"/>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solidFill>
                  <a:srgbClr val="009900"/>
                </a:solidFill>
              </a:rPr>
              <a:t>r   km</a:t>
            </a:r>
          </a:p>
        </p:txBody>
      </p:sp>
      <p:sp>
        <p:nvSpPr>
          <p:cNvPr id="10263" name="Text Box 22"/>
          <p:cNvSpPr txBox="1">
            <a:spLocks noChangeArrowheads="1"/>
          </p:cNvSpPr>
          <p:nvPr/>
        </p:nvSpPr>
        <p:spPr bwMode="auto">
          <a:xfrm rot="-5400000">
            <a:off x="1495425" y="3228975"/>
            <a:ext cx="971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dirty="0">
                <a:solidFill>
                  <a:srgbClr val="009900"/>
                </a:solidFill>
              </a:rPr>
              <a:t>z   km</a:t>
            </a:r>
          </a:p>
        </p:txBody>
      </p:sp>
      <p:sp>
        <p:nvSpPr>
          <p:cNvPr id="10264" name="Line 23"/>
          <p:cNvSpPr>
            <a:spLocks noChangeShapeType="1"/>
          </p:cNvSpPr>
          <p:nvPr/>
        </p:nvSpPr>
        <p:spPr bwMode="auto">
          <a:xfrm>
            <a:off x="4572000" y="4953000"/>
            <a:ext cx="5334000" cy="0"/>
          </a:xfrm>
          <a:prstGeom prst="line">
            <a:avLst/>
          </a:prstGeom>
          <a:noFill/>
          <a:ln w="9525">
            <a:solidFill>
              <a:schemeClr val="tx1"/>
            </a:solidFill>
            <a:prstDash val="dash"/>
            <a:round/>
            <a:headEnd/>
            <a:tailEnd/>
          </a:ln>
          <a:extLst>
            <a:ext uri="{909E8E84-426E-40DD-AFC4-6F175D3DCCD1}">
              <a14:hiddenFill xmlns:a14="http://schemas.microsoft.com/office/drawing/2010/main">
                <a:noFill/>
              </a14:hiddenFill>
            </a:ext>
          </a:extLst>
        </p:spPr>
        <p:txBody>
          <a:bodyPr/>
          <a:lstStyle/>
          <a:p>
            <a:endParaRPr lang="en-US"/>
          </a:p>
        </p:txBody>
      </p:sp>
      <p:sp>
        <p:nvSpPr>
          <p:cNvPr id="10265" name="Text Box 24"/>
          <p:cNvSpPr txBox="1">
            <a:spLocks noChangeArrowheads="1"/>
          </p:cNvSpPr>
          <p:nvPr/>
        </p:nvSpPr>
        <p:spPr bwMode="auto">
          <a:xfrm>
            <a:off x="2307737" y="465793"/>
            <a:ext cx="7614138" cy="523220"/>
          </a:xfrm>
          <a:prstGeom prst="rect">
            <a:avLst/>
          </a:prstGeom>
          <a:solidFill>
            <a:srgbClr val="FFFF00"/>
          </a:solidFill>
          <a:ln>
            <a:noFill/>
          </a:ln>
          <a:extLst>
            <a:ext uri="{91240B29-F687-4F45-9708-019B960494DF}">
              <a14:hiddenLine xmlns:a14="http://schemas.microsoft.com/office/drawing/2010/main" w="12700">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sz="2800" dirty="0"/>
              <a:t>Revised view : two </a:t>
            </a:r>
            <a:r>
              <a:rPr lang="en-US" sz="2800" dirty="0" smtClean="0"/>
              <a:t>coupled spin-up </a:t>
            </a:r>
            <a:r>
              <a:rPr lang="en-US" sz="2800" dirty="0"/>
              <a:t>mechanisms</a:t>
            </a:r>
          </a:p>
        </p:txBody>
      </p:sp>
      <p:sp>
        <p:nvSpPr>
          <p:cNvPr id="10266" name="Text Box 25"/>
          <p:cNvSpPr txBox="1">
            <a:spLocks noChangeArrowheads="1"/>
          </p:cNvSpPr>
          <p:nvPr/>
        </p:nvSpPr>
        <p:spPr bwMode="auto">
          <a:xfrm>
            <a:off x="6858000" y="4114800"/>
            <a:ext cx="32768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dirty="0">
                <a:solidFill>
                  <a:schemeClr val="tx2"/>
                </a:solidFill>
              </a:rPr>
              <a:t>M</a:t>
            </a:r>
            <a:r>
              <a:rPr lang="en-US" dirty="0"/>
              <a:t> </a:t>
            </a:r>
            <a:r>
              <a:rPr lang="en-US" dirty="0" smtClean="0"/>
              <a:t>materially conserved</a:t>
            </a:r>
            <a:endParaRPr lang="en-US" dirty="0"/>
          </a:p>
        </p:txBody>
      </p:sp>
      <p:graphicFrame>
        <p:nvGraphicFramePr>
          <p:cNvPr id="10242" name="Object 2"/>
          <p:cNvGraphicFramePr>
            <a:graphicFrameLocks noChangeAspect="1"/>
          </p:cNvGraphicFramePr>
          <p:nvPr/>
        </p:nvGraphicFramePr>
        <p:xfrm>
          <a:off x="6858000" y="3048001"/>
          <a:ext cx="1752600" cy="862013"/>
        </p:xfrm>
        <a:graphic>
          <a:graphicData uri="http://schemas.openxmlformats.org/presentationml/2006/ole">
            <mc:AlternateContent xmlns:mc="http://schemas.openxmlformats.org/markup-compatibility/2006">
              <mc:Choice xmlns:v="urn:schemas-microsoft-com:vml" Requires="v">
                <p:oleObj spid="_x0000_s90128" name="Equation" r:id="rId3" imgW="799920" imgH="393480" progId="Equation.DSMT4">
                  <p:embed/>
                </p:oleObj>
              </mc:Choice>
              <mc:Fallback>
                <p:oleObj name="Equation" r:id="rId3" imgW="799920" imgH="39348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0" y="3048001"/>
                        <a:ext cx="1752600" cy="862013"/>
                      </a:xfrm>
                      <a:prstGeom prst="rect">
                        <a:avLst/>
                      </a:prstGeom>
                      <a:noFill/>
                      <a:ln w="28575">
                        <a:solidFill>
                          <a:schemeClr val="accent2"/>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67" name="Line 27"/>
          <p:cNvSpPr>
            <a:spLocks noChangeShapeType="1"/>
          </p:cNvSpPr>
          <p:nvPr/>
        </p:nvSpPr>
        <p:spPr bwMode="auto">
          <a:xfrm flipV="1">
            <a:off x="4191000" y="5105400"/>
            <a:ext cx="762000" cy="838200"/>
          </a:xfrm>
          <a:prstGeom prst="line">
            <a:avLst/>
          </a:prstGeom>
          <a:noFill/>
          <a:ln w="9525">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268" name="Text Box 28"/>
          <p:cNvSpPr txBox="1">
            <a:spLocks noChangeArrowheads="1"/>
          </p:cNvSpPr>
          <p:nvPr/>
        </p:nvSpPr>
        <p:spPr bwMode="auto">
          <a:xfrm>
            <a:off x="1222131" y="6100415"/>
            <a:ext cx="978535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r>
              <a:rPr lang="en-US" b="0" dirty="0">
                <a:solidFill>
                  <a:schemeClr val="tx1"/>
                </a:solidFill>
              </a:rPr>
              <a:t>M</a:t>
            </a:r>
            <a:r>
              <a:rPr lang="en-US" dirty="0"/>
              <a:t> </a:t>
            </a:r>
            <a:r>
              <a:rPr lang="en-US" dirty="0">
                <a:solidFill>
                  <a:srgbClr val="009900"/>
                </a:solidFill>
              </a:rPr>
              <a:t>reduced by friction, </a:t>
            </a:r>
            <a:r>
              <a:rPr lang="en-US" dirty="0" smtClean="0">
                <a:solidFill>
                  <a:srgbClr val="009900"/>
                </a:solidFill>
              </a:rPr>
              <a:t>but </a:t>
            </a:r>
            <a:r>
              <a:rPr lang="en-US" dirty="0">
                <a:solidFill>
                  <a:srgbClr val="009900"/>
                </a:solidFill>
              </a:rPr>
              <a:t>strong convergence  </a:t>
            </a:r>
            <a:r>
              <a:rPr lang="en-US" dirty="0">
                <a:solidFill>
                  <a:srgbClr val="009900"/>
                </a:solidFill>
                <a:sym typeface="Wingdings 3" panose="05040102010807070707" pitchFamily="18" charset="2"/>
              </a:rPr>
              <a:t></a:t>
            </a:r>
            <a:r>
              <a:rPr lang="en-US" dirty="0"/>
              <a:t>  small </a:t>
            </a:r>
            <a:r>
              <a:rPr lang="en-US" b="0" dirty="0">
                <a:solidFill>
                  <a:schemeClr val="tx1"/>
                </a:solidFill>
              </a:rPr>
              <a:t>r </a:t>
            </a:r>
            <a:r>
              <a:rPr lang="en-US" dirty="0"/>
              <a:t> </a:t>
            </a:r>
            <a:r>
              <a:rPr lang="en-US" dirty="0">
                <a:solidFill>
                  <a:srgbClr val="009900"/>
                </a:solidFill>
                <a:sym typeface="Wingdings 3" panose="05040102010807070707" pitchFamily="18" charset="2"/>
              </a:rPr>
              <a:t></a:t>
            </a:r>
            <a:r>
              <a:rPr lang="en-US" dirty="0"/>
              <a:t> large </a:t>
            </a:r>
            <a:r>
              <a:rPr lang="en-US" b="0" dirty="0">
                <a:solidFill>
                  <a:schemeClr val="tx1"/>
                </a:solidFill>
              </a:rPr>
              <a:t>v</a:t>
            </a:r>
          </a:p>
        </p:txBody>
      </p:sp>
    </p:spTree>
    <p:extLst>
      <p:ext uri="{BB962C8B-B14F-4D97-AF65-F5344CB8AC3E}">
        <p14:creationId xmlns:p14="http://schemas.microsoft.com/office/powerpoint/2010/main" val="310810255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98700" y="0"/>
            <a:ext cx="7572184" cy="6858000"/>
          </a:xfrm>
          <a:prstGeom prst="rect">
            <a:avLst/>
          </a:prstGeom>
        </p:spPr>
      </p:pic>
      <p:sp>
        <p:nvSpPr>
          <p:cNvPr id="3" name="TextBox 2"/>
          <p:cNvSpPr txBox="1"/>
          <p:nvPr/>
        </p:nvSpPr>
        <p:spPr>
          <a:xfrm>
            <a:off x="5193033" y="6550229"/>
            <a:ext cx="4724370" cy="307777"/>
          </a:xfrm>
          <a:prstGeom prst="rect">
            <a:avLst/>
          </a:prstGeom>
          <a:solidFill>
            <a:srgbClr val="FFFF00"/>
          </a:solidFill>
        </p:spPr>
        <p:txBody>
          <a:bodyPr wrap="none" rtlCol="0">
            <a:spAutoFit/>
          </a:bodyPr>
          <a:lstStyle/>
          <a:p>
            <a:r>
              <a:rPr lang="en-US" sz="1400" dirty="0">
                <a:solidFill>
                  <a:srgbClr val="0000FF"/>
                </a:solidFill>
              </a:rPr>
              <a:t>Available at: http://</a:t>
            </a:r>
            <a:r>
              <a:rPr lang="en-US" sz="1400" dirty="0" err="1">
                <a:solidFill>
                  <a:srgbClr val="0000FF"/>
                </a:solidFill>
              </a:rPr>
              <a:t>met.nps.edu</a:t>
            </a:r>
            <a:r>
              <a:rPr lang="en-US" sz="1400" dirty="0">
                <a:solidFill>
                  <a:srgbClr val="0000FF"/>
                </a:solidFill>
              </a:rPr>
              <a:t>/~</a:t>
            </a:r>
            <a:r>
              <a:rPr lang="en-US" sz="1400" dirty="0" err="1">
                <a:solidFill>
                  <a:srgbClr val="0000FF"/>
                </a:solidFill>
              </a:rPr>
              <a:t>mtmontgo</a:t>
            </a:r>
            <a:r>
              <a:rPr lang="en-US" sz="1400" dirty="0">
                <a:solidFill>
                  <a:srgbClr val="0000FF"/>
                </a:solidFill>
              </a:rPr>
              <a:t>/papers/M8_95.pdf</a:t>
            </a:r>
          </a:p>
        </p:txBody>
      </p:sp>
      <p:sp>
        <p:nvSpPr>
          <p:cNvPr id="4" name="TextBox 3"/>
          <p:cNvSpPr txBox="1"/>
          <p:nvPr/>
        </p:nvSpPr>
        <p:spPr>
          <a:xfrm>
            <a:off x="668215" y="3493477"/>
            <a:ext cx="1210588" cy="369332"/>
          </a:xfrm>
          <a:prstGeom prst="rect">
            <a:avLst/>
          </a:prstGeom>
          <a:noFill/>
        </p:spPr>
        <p:txBody>
          <a:bodyPr wrap="none" rtlCol="0">
            <a:spAutoFit/>
          </a:bodyPr>
          <a:lstStyle/>
          <a:p>
            <a:r>
              <a:rPr lang="en-GB" dirty="0" smtClean="0"/>
              <a:t>REPLACE</a:t>
            </a:r>
            <a:endParaRPr lang="en-US" dirty="0"/>
          </a:p>
        </p:txBody>
      </p:sp>
    </p:spTree>
    <p:extLst>
      <p:ext uri="{BB962C8B-B14F-4D97-AF65-F5344CB8AC3E}">
        <p14:creationId xmlns:p14="http://schemas.microsoft.com/office/powerpoint/2010/main" val="352931324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5920" y="631890"/>
            <a:ext cx="9080398" cy="6144047"/>
          </a:xfrm>
          <a:prstGeom prst="rect">
            <a:avLst/>
          </a:prstGeom>
        </p:spPr>
      </p:pic>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3134" y="122129"/>
            <a:ext cx="10058400" cy="403803"/>
          </a:xfrm>
          <a:prstGeom prst="rect">
            <a:avLst/>
          </a:prstGeom>
        </p:spPr>
      </p:pic>
      <p:sp>
        <p:nvSpPr>
          <p:cNvPr id="4" name="TextBox 3"/>
          <p:cNvSpPr txBox="1"/>
          <p:nvPr/>
        </p:nvSpPr>
        <p:spPr>
          <a:xfrm>
            <a:off x="9255171" y="1868170"/>
            <a:ext cx="915635" cy="523220"/>
          </a:xfrm>
          <a:prstGeom prst="rect">
            <a:avLst/>
          </a:prstGeom>
          <a:noFill/>
        </p:spPr>
        <p:txBody>
          <a:bodyPr wrap="none" rtlCol="0">
            <a:spAutoFit/>
          </a:bodyPr>
          <a:lstStyle/>
          <a:p>
            <a:r>
              <a:rPr lang="en-GB" sz="2800" dirty="0" smtClean="0">
                <a:solidFill>
                  <a:srgbClr val="FF0000"/>
                </a:solidFill>
                <a:latin typeface="Calibri" panose="020F0502020204030204" pitchFamily="34" charset="0"/>
              </a:rPr>
              <a:t>2013</a:t>
            </a:r>
            <a:endParaRPr lang="en-US" sz="2800" dirty="0">
              <a:solidFill>
                <a:srgbClr val="FF0000"/>
              </a:solidFill>
              <a:latin typeface="Calibri" panose="020F0502020204030204" pitchFamily="34" charset="0"/>
            </a:endParaRPr>
          </a:p>
        </p:txBody>
      </p:sp>
      <p:sp>
        <p:nvSpPr>
          <p:cNvPr id="5" name="TextBox 4"/>
          <p:cNvSpPr txBox="1"/>
          <p:nvPr/>
        </p:nvSpPr>
        <p:spPr>
          <a:xfrm>
            <a:off x="504092" y="4923114"/>
            <a:ext cx="10750062" cy="1200329"/>
          </a:xfrm>
          <a:prstGeom prst="rect">
            <a:avLst/>
          </a:prstGeom>
          <a:solidFill>
            <a:schemeClr val="bg1"/>
          </a:solidFill>
          <a:ln w="19050">
            <a:solidFill>
              <a:srgbClr val="0070C0"/>
            </a:solidFill>
          </a:ln>
        </p:spPr>
        <p:txBody>
          <a:bodyPr wrap="square" rtlCol="0">
            <a:spAutoFit/>
          </a:bodyPr>
          <a:lstStyle/>
          <a:p>
            <a:r>
              <a:rPr lang="en-US" sz="2400" dirty="0" smtClean="0">
                <a:solidFill>
                  <a:srgbClr val="FF0000"/>
                </a:solidFill>
                <a:latin typeface="Calibri" panose="020F0502020204030204" pitchFamily="34" charset="0"/>
              </a:rPr>
              <a:t>Specific </a:t>
            </a:r>
            <a:r>
              <a:rPr lang="en-US" sz="2400" dirty="0">
                <a:solidFill>
                  <a:srgbClr val="FF0000"/>
                </a:solidFill>
                <a:latin typeface="Calibri" panose="020F0502020204030204" pitchFamily="34" charset="0"/>
              </a:rPr>
              <a:t>analysis focusing on </a:t>
            </a:r>
            <a:r>
              <a:rPr lang="en-US" sz="2400" dirty="0" smtClean="0">
                <a:solidFill>
                  <a:srgbClr val="FF0000"/>
                </a:solidFill>
                <a:latin typeface="Calibri" panose="020F0502020204030204" pitchFamily="34" charset="0"/>
              </a:rPr>
              <a:t>the intensification </a:t>
            </a:r>
            <a:r>
              <a:rPr lang="en-US" sz="2400" dirty="0">
                <a:solidFill>
                  <a:srgbClr val="FF0000"/>
                </a:solidFill>
                <a:latin typeface="Calibri" panose="020F0502020204030204" pitchFamily="34" charset="0"/>
              </a:rPr>
              <a:t>phase, including the RI phase of </a:t>
            </a:r>
            <a:r>
              <a:rPr lang="en-US" sz="2400" dirty="0" smtClean="0">
                <a:solidFill>
                  <a:srgbClr val="FF0000"/>
                </a:solidFill>
                <a:latin typeface="Calibri" panose="020F0502020204030204" pitchFamily="34" charset="0"/>
              </a:rPr>
              <a:t>the simulated </a:t>
            </a:r>
            <a:r>
              <a:rPr lang="en-US" sz="2400" dirty="0">
                <a:solidFill>
                  <a:srgbClr val="FF0000"/>
                </a:solidFill>
                <a:latin typeface="Calibri" panose="020F0502020204030204" pitchFamily="34" charset="0"/>
              </a:rPr>
              <a:t>TC, reveals the following points. </a:t>
            </a:r>
            <a:r>
              <a:rPr lang="en-US" sz="2400" dirty="0">
                <a:solidFill>
                  <a:srgbClr val="002060"/>
                </a:solidFill>
                <a:latin typeface="Calibri" panose="020F0502020204030204" pitchFamily="34" charset="0"/>
              </a:rPr>
              <a:t>The </a:t>
            </a:r>
            <a:r>
              <a:rPr lang="en-US" sz="2400" dirty="0" smtClean="0">
                <a:solidFill>
                  <a:srgbClr val="002060"/>
                </a:solidFill>
                <a:latin typeface="Calibri" panose="020F0502020204030204" pitchFamily="34" charset="0"/>
              </a:rPr>
              <a:t>WISHE mechanism </a:t>
            </a:r>
            <a:r>
              <a:rPr lang="en-US" sz="2400" dirty="0">
                <a:solidFill>
                  <a:srgbClr val="002060"/>
                </a:solidFill>
                <a:latin typeface="Calibri" panose="020F0502020204030204" pitchFamily="34" charset="0"/>
              </a:rPr>
              <a:t>seems to play a role in RI</a:t>
            </a:r>
            <a:r>
              <a:rPr lang="en-US" sz="2400" dirty="0">
                <a:solidFill>
                  <a:srgbClr val="FF0000"/>
                </a:solidFill>
                <a:latin typeface="Calibri" panose="020F0502020204030204" pitchFamily="34" charset="0"/>
              </a:rPr>
              <a:t> (phase 2) of </a:t>
            </a:r>
            <a:r>
              <a:rPr lang="en-US" sz="2400" dirty="0" smtClean="0">
                <a:solidFill>
                  <a:srgbClr val="FF0000"/>
                </a:solidFill>
                <a:latin typeface="Calibri" panose="020F0502020204030204" pitchFamily="34" charset="0"/>
              </a:rPr>
              <a:t>the simulated </a:t>
            </a:r>
            <a:r>
              <a:rPr lang="en-US" sz="2400" dirty="0" smtClean="0">
                <a:solidFill>
                  <a:srgbClr val="FF0000"/>
                </a:solidFill>
                <a:latin typeface="Calibri" panose="020F0502020204030204" pitchFamily="34" charset="0"/>
              </a:rPr>
              <a:t>TC</a:t>
            </a:r>
            <a:r>
              <a:rPr lang="en-US" sz="2400" dirty="0" smtClean="0">
                <a:solidFill>
                  <a:srgbClr val="FF0000"/>
                </a:solidFill>
                <a:latin typeface="Calibri" panose="020F0502020204030204" pitchFamily="34" charset="0"/>
              </a:rPr>
              <a:t>. …</a:t>
            </a:r>
            <a:endParaRPr lang="en-US" sz="2400" dirty="0">
              <a:solidFill>
                <a:srgbClr val="FF0000"/>
              </a:solidFill>
              <a:latin typeface="Calibri" panose="020F0502020204030204" pitchFamily="34" charset="0"/>
            </a:endParaRPr>
          </a:p>
        </p:txBody>
      </p:sp>
    </p:spTree>
    <p:extLst>
      <p:ext uri="{BB962C8B-B14F-4D97-AF65-F5344CB8AC3E}">
        <p14:creationId xmlns:p14="http://schemas.microsoft.com/office/powerpoint/2010/main" val="284918916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7" name="Rectangle 2"/>
          <p:cNvSpPr>
            <a:spLocks noChangeArrowheads="1"/>
          </p:cNvSpPr>
          <p:nvPr/>
        </p:nvSpPr>
        <p:spPr bwMode="auto">
          <a:xfrm>
            <a:off x="1752600" y="762000"/>
            <a:ext cx="8686800" cy="5867400"/>
          </a:xfrm>
          <a:prstGeom prst="rect">
            <a:avLst/>
          </a:prstGeom>
          <a:solidFill>
            <a:schemeClr val="bg1"/>
          </a:solidFill>
          <a:ln w="9525">
            <a:solidFill>
              <a:schemeClr val="accent2"/>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3078" name="Freeform 3"/>
          <p:cNvSpPr>
            <a:spLocks/>
          </p:cNvSpPr>
          <p:nvPr/>
        </p:nvSpPr>
        <p:spPr bwMode="auto">
          <a:xfrm>
            <a:off x="3211514" y="990601"/>
            <a:ext cx="7075487" cy="4532313"/>
          </a:xfrm>
          <a:custGeom>
            <a:avLst/>
            <a:gdLst>
              <a:gd name="T0" fmla="*/ 0 w 4071"/>
              <a:gd name="T1" fmla="*/ 2147483647 h 2993"/>
              <a:gd name="T2" fmla="*/ 2147483647 w 4071"/>
              <a:gd name="T3" fmla="*/ 2147483647 h 2993"/>
              <a:gd name="T4" fmla="*/ 2147483647 w 4071"/>
              <a:gd name="T5" fmla="*/ 2147483647 h 2993"/>
              <a:gd name="T6" fmla="*/ 2147483647 w 4071"/>
              <a:gd name="T7" fmla="*/ 2147483647 h 2993"/>
              <a:gd name="T8" fmla="*/ 2147483647 w 4071"/>
              <a:gd name="T9" fmla="*/ 2147483647 h 2993"/>
              <a:gd name="T10" fmla="*/ 2147483647 w 4071"/>
              <a:gd name="T11" fmla="*/ 2147483647 h 2993"/>
              <a:gd name="T12" fmla="*/ 2147483647 w 4071"/>
              <a:gd name="T13" fmla="*/ 2147483647 h 2993"/>
              <a:gd name="T14" fmla="*/ 2147483647 w 4071"/>
              <a:gd name="T15" fmla="*/ 2147483647 h 2993"/>
              <a:gd name="T16" fmla="*/ 2147483647 w 4071"/>
              <a:gd name="T17" fmla="*/ 2147483647 h 2993"/>
              <a:gd name="T18" fmla="*/ 2147483647 w 4071"/>
              <a:gd name="T19" fmla="*/ 2147483647 h 2993"/>
              <a:gd name="T20" fmla="*/ 2147483647 w 4071"/>
              <a:gd name="T21" fmla="*/ 2147483647 h 2993"/>
              <a:gd name="T22" fmla="*/ 2147483647 w 4071"/>
              <a:gd name="T23" fmla="*/ 2147483647 h 2993"/>
              <a:gd name="T24" fmla="*/ 2147483647 w 4071"/>
              <a:gd name="T25" fmla="*/ 2147483647 h 2993"/>
              <a:gd name="T26" fmla="*/ 2147483647 w 4071"/>
              <a:gd name="T27" fmla="*/ 2147483647 h 2993"/>
              <a:gd name="T28" fmla="*/ 2147483647 w 4071"/>
              <a:gd name="T29" fmla="*/ 2147483647 h 2993"/>
              <a:gd name="T30" fmla="*/ 2147483647 w 4071"/>
              <a:gd name="T31" fmla="*/ 2147483647 h 2993"/>
              <a:gd name="T32" fmla="*/ 2147483647 w 4071"/>
              <a:gd name="T33" fmla="*/ 2147483647 h 2993"/>
              <a:gd name="T34" fmla="*/ 2147483647 w 4071"/>
              <a:gd name="T35" fmla="*/ 2147483647 h 2993"/>
              <a:gd name="T36" fmla="*/ 2147483647 w 4071"/>
              <a:gd name="T37" fmla="*/ 2147483647 h 2993"/>
              <a:gd name="T38" fmla="*/ 2147483647 w 4071"/>
              <a:gd name="T39" fmla="*/ 2147483647 h 2993"/>
              <a:gd name="T40" fmla="*/ 2147483647 w 4071"/>
              <a:gd name="T41" fmla="*/ 2147483647 h 2993"/>
              <a:gd name="T42" fmla="*/ 2147483647 w 4071"/>
              <a:gd name="T43" fmla="*/ 2147483647 h 2993"/>
              <a:gd name="T44" fmla="*/ 2147483647 w 4071"/>
              <a:gd name="T45" fmla="*/ 2147483647 h 2993"/>
              <a:gd name="T46" fmla="*/ 2147483647 w 4071"/>
              <a:gd name="T47" fmla="*/ 2147483647 h 2993"/>
              <a:gd name="T48" fmla="*/ 2147483647 w 4071"/>
              <a:gd name="T49" fmla="*/ 2147483647 h 2993"/>
              <a:gd name="T50" fmla="*/ 2147483647 w 4071"/>
              <a:gd name="T51" fmla="*/ 2147483647 h 2993"/>
              <a:gd name="T52" fmla="*/ 2147483647 w 4071"/>
              <a:gd name="T53" fmla="*/ 2147483647 h 2993"/>
              <a:gd name="T54" fmla="*/ 2147483647 w 4071"/>
              <a:gd name="T55" fmla="*/ 2147483647 h 2993"/>
              <a:gd name="T56" fmla="*/ 2147483647 w 4071"/>
              <a:gd name="T57" fmla="*/ 2147483647 h 2993"/>
              <a:gd name="T58" fmla="*/ 2147483647 w 4071"/>
              <a:gd name="T59" fmla="*/ 2147483647 h 2993"/>
              <a:gd name="T60" fmla="*/ 2147483647 w 4071"/>
              <a:gd name="T61" fmla="*/ 2147483647 h 2993"/>
              <a:gd name="T62" fmla="*/ 2147483647 w 4071"/>
              <a:gd name="T63" fmla="*/ 2147483647 h 2993"/>
              <a:gd name="T64" fmla="*/ 2147483647 w 4071"/>
              <a:gd name="T65" fmla="*/ 2147483647 h 2993"/>
              <a:gd name="T66" fmla="*/ 2147483647 w 4071"/>
              <a:gd name="T67" fmla="*/ 2147483647 h 2993"/>
              <a:gd name="T68" fmla="*/ 2147483647 w 4071"/>
              <a:gd name="T69" fmla="*/ 2147483647 h 2993"/>
              <a:gd name="T70" fmla="*/ 2147483647 w 4071"/>
              <a:gd name="T71" fmla="*/ 2147483647 h 2993"/>
              <a:gd name="T72" fmla="*/ 2147483647 w 4071"/>
              <a:gd name="T73" fmla="*/ 2147483647 h 2993"/>
              <a:gd name="T74" fmla="*/ 2147483647 w 4071"/>
              <a:gd name="T75" fmla="*/ 2147483647 h 2993"/>
              <a:gd name="T76" fmla="*/ 2147483647 w 4071"/>
              <a:gd name="T77" fmla="*/ 2147483647 h 2993"/>
              <a:gd name="T78" fmla="*/ 2147483647 w 4071"/>
              <a:gd name="T79" fmla="*/ 2147483647 h 2993"/>
              <a:gd name="T80" fmla="*/ 2147483647 w 4071"/>
              <a:gd name="T81" fmla="*/ 2147483647 h 2993"/>
              <a:gd name="T82" fmla="*/ 2147483647 w 4071"/>
              <a:gd name="T83" fmla="*/ 2147483647 h 2993"/>
              <a:gd name="T84" fmla="*/ 2147483647 w 4071"/>
              <a:gd name="T85" fmla="*/ 2147483647 h 2993"/>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4071"/>
              <a:gd name="T130" fmla="*/ 0 h 2993"/>
              <a:gd name="T131" fmla="*/ 4071 w 4071"/>
              <a:gd name="T132" fmla="*/ 2993 h 2993"/>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4071" h="2993">
                <a:moveTo>
                  <a:pt x="23" y="2981"/>
                </a:moveTo>
                <a:cubicBezTo>
                  <a:pt x="18" y="2927"/>
                  <a:pt x="16" y="2875"/>
                  <a:pt x="0" y="2823"/>
                </a:cubicBezTo>
                <a:cubicBezTo>
                  <a:pt x="7" y="2761"/>
                  <a:pt x="16" y="2711"/>
                  <a:pt x="7" y="2649"/>
                </a:cubicBezTo>
                <a:cubicBezTo>
                  <a:pt x="13" y="2609"/>
                  <a:pt x="18" y="2536"/>
                  <a:pt x="31" y="2499"/>
                </a:cubicBezTo>
                <a:cubicBezTo>
                  <a:pt x="74" y="2380"/>
                  <a:pt x="54" y="2499"/>
                  <a:pt x="71" y="2428"/>
                </a:cubicBezTo>
                <a:cubicBezTo>
                  <a:pt x="84" y="2373"/>
                  <a:pt x="81" y="2316"/>
                  <a:pt x="94" y="2262"/>
                </a:cubicBezTo>
                <a:cubicBezTo>
                  <a:pt x="103" y="2225"/>
                  <a:pt x="117" y="2189"/>
                  <a:pt x="126" y="2152"/>
                </a:cubicBezTo>
                <a:cubicBezTo>
                  <a:pt x="131" y="2131"/>
                  <a:pt x="142" y="2089"/>
                  <a:pt x="142" y="2089"/>
                </a:cubicBezTo>
                <a:cubicBezTo>
                  <a:pt x="148" y="1998"/>
                  <a:pt x="142" y="1944"/>
                  <a:pt x="205" y="1884"/>
                </a:cubicBezTo>
                <a:cubicBezTo>
                  <a:pt x="224" y="1827"/>
                  <a:pt x="247" y="1769"/>
                  <a:pt x="260" y="1710"/>
                </a:cubicBezTo>
                <a:cubicBezTo>
                  <a:pt x="273" y="1649"/>
                  <a:pt x="267" y="1625"/>
                  <a:pt x="307" y="1584"/>
                </a:cubicBezTo>
                <a:cubicBezTo>
                  <a:pt x="321" y="1542"/>
                  <a:pt x="351" y="1506"/>
                  <a:pt x="370" y="1466"/>
                </a:cubicBezTo>
                <a:cubicBezTo>
                  <a:pt x="412" y="1380"/>
                  <a:pt x="460" y="1269"/>
                  <a:pt x="544" y="1213"/>
                </a:cubicBezTo>
                <a:cubicBezTo>
                  <a:pt x="581" y="1159"/>
                  <a:pt x="558" y="1172"/>
                  <a:pt x="599" y="1158"/>
                </a:cubicBezTo>
                <a:cubicBezTo>
                  <a:pt x="613" y="1116"/>
                  <a:pt x="600" y="1139"/>
                  <a:pt x="654" y="1103"/>
                </a:cubicBezTo>
                <a:cubicBezTo>
                  <a:pt x="662" y="1098"/>
                  <a:pt x="678" y="1087"/>
                  <a:pt x="678" y="1087"/>
                </a:cubicBezTo>
                <a:cubicBezTo>
                  <a:pt x="697" y="1059"/>
                  <a:pt x="713" y="1058"/>
                  <a:pt x="741" y="1039"/>
                </a:cubicBezTo>
                <a:cubicBezTo>
                  <a:pt x="765" y="1003"/>
                  <a:pt x="777" y="976"/>
                  <a:pt x="812" y="953"/>
                </a:cubicBezTo>
                <a:cubicBezTo>
                  <a:pt x="850" y="902"/>
                  <a:pt x="883" y="848"/>
                  <a:pt x="946" y="826"/>
                </a:cubicBezTo>
                <a:cubicBezTo>
                  <a:pt x="982" y="792"/>
                  <a:pt x="1023" y="766"/>
                  <a:pt x="1065" y="740"/>
                </a:cubicBezTo>
                <a:cubicBezTo>
                  <a:pt x="1092" y="723"/>
                  <a:pt x="1106" y="702"/>
                  <a:pt x="1136" y="692"/>
                </a:cubicBezTo>
                <a:cubicBezTo>
                  <a:pt x="1185" y="656"/>
                  <a:pt x="1235" y="610"/>
                  <a:pt x="1294" y="590"/>
                </a:cubicBezTo>
                <a:cubicBezTo>
                  <a:pt x="1340" y="559"/>
                  <a:pt x="1383" y="529"/>
                  <a:pt x="1436" y="511"/>
                </a:cubicBezTo>
                <a:cubicBezTo>
                  <a:pt x="1481" y="481"/>
                  <a:pt x="1526" y="441"/>
                  <a:pt x="1578" y="424"/>
                </a:cubicBezTo>
                <a:cubicBezTo>
                  <a:pt x="1651" y="373"/>
                  <a:pt x="1738" y="348"/>
                  <a:pt x="1822" y="321"/>
                </a:cubicBezTo>
                <a:cubicBezTo>
                  <a:pt x="1862" y="308"/>
                  <a:pt x="1941" y="282"/>
                  <a:pt x="1941" y="282"/>
                </a:cubicBezTo>
                <a:cubicBezTo>
                  <a:pt x="1971" y="261"/>
                  <a:pt x="1999" y="257"/>
                  <a:pt x="2035" y="250"/>
                </a:cubicBezTo>
                <a:cubicBezTo>
                  <a:pt x="2095" y="212"/>
                  <a:pt x="2135" y="217"/>
                  <a:pt x="2209" y="211"/>
                </a:cubicBezTo>
                <a:cubicBezTo>
                  <a:pt x="2360" y="180"/>
                  <a:pt x="2513" y="151"/>
                  <a:pt x="2666" y="132"/>
                </a:cubicBezTo>
                <a:cubicBezTo>
                  <a:pt x="2764" y="99"/>
                  <a:pt x="2864" y="94"/>
                  <a:pt x="2966" y="77"/>
                </a:cubicBezTo>
                <a:cubicBezTo>
                  <a:pt x="3025" y="67"/>
                  <a:pt x="3081" y="53"/>
                  <a:pt x="3140" y="45"/>
                </a:cubicBezTo>
                <a:cubicBezTo>
                  <a:pt x="3275" y="0"/>
                  <a:pt x="3813" y="35"/>
                  <a:pt x="3937" y="37"/>
                </a:cubicBezTo>
                <a:cubicBezTo>
                  <a:pt x="3947" y="40"/>
                  <a:pt x="3958" y="42"/>
                  <a:pt x="3968" y="45"/>
                </a:cubicBezTo>
                <a:cubicBezTo>
                  <a:pt x="3984" y="50"/>
                  <a:pt x="4016" y="61"/>
                  <a:pt x="4016" y="61"/>
                </a:cubicBezTo>
                <a:cubicBezTo>
                  <a:pt x="4024" y="69"/>
                  <a:pt x="4032" y="76"/>
                  <a:pt x="4039" y="85"/>
                </a:cubicBezTo>
                <a:cubicBezTo>
                  <a:pt x="4051" y="100"/>
                  <a:pt x="4071" y="132"/>
                  <a:pt x="4071" y="132"/>
                </a:cubicBezTo>
                <a:cubicBezTo>
                  <a:pt x="4066" y="194"/>
                  <a:pt x="4062" y="254"/>
                  <a:pt x="4047" y="314"/>
                </a:cubicBezTo>
                <a:cubicBezTo>
                  <a:pt x="4051" y="356"/>
                  <a:pt x="4063" y="398"/>
                  <a:pt x="4063" y="440"/>
                </a:cubicBezTo>
                <a:cubicBezTo>
                  <a:pt x="4063" y="489"/>
                  <a:pt x="4050" y="522"/>
                  <a:pt x="4039" y="566"/>
                </a:cubicBezTo>
                <a:cubicBezTo>
                  <a:pt x="4047" y="628"/>
                  <a:pt x="4069" y="694"/>
                  <a:pt x="4039" y="755"/>
                </a:cubicBezTo>
                <a:cubicBezTo>
                  <a:pt x="4011" y="813"/>
                  <a:pt x="3955" y="827"/>
                  <a:pt x="3897" y="842"/>
                </a:cubicBezTo>
                <a:cubicBezTo>
                  <a:pt x="3806" y="865"/>
                  <a:pt x="3716" y="892"/>
                  <a:pt x="3621" y="897"/>
                </a:cubicBezTo>
                <a:cubicBezTo>
                  <a:pt x="3540" y="901"/>
                  <a:pt x="3458" y="902"/>
                  <a:pt x="3377" y="905"/>
                </a:cubicBezTo>
                <a:cubicBezTo>
                  <a:pt x="3338" y="918"/>
                  <a:pt x="3298" y="927"/>
                  <a:pt x="3258" y="937"/>
                </a:cubicBezTo>
                <a:cubicBezTo>
                  <a:pt x="3216" y="948"/>
                  <a:pt x="3185" y="977"/>
                  <a:pt x="3140" y="984"/>
                </a:cubicBezTo>
                <a:cubicBezTo>
                  <a:pt x="3059" y="996"/>
                  <a:pt x="3103" y="990"/>
                  <a:pt x="3006" y="1000"/>
                </a:cubicBezTo>
                <a:cubicBezTo>
                  <a:pt x="2975" y="1010"/>
                  <a:pt x="2943" y="1015"/>
                  <a:pt x="2911" y="1024"/>
                </a:cubicBezTo>
                <a:cubicBezTo>
                  <a:pt x="2852" y="1041"/>
                  <a:pt x="2789" y="1067"/>
                  <a:pt x="2730" y="1087"/>
                </a:cubicBezTo>
                <a:cubicBezTo>
                  <a:pt x="2703" y="1096"/>
                  <a:pt x="2684" y="1107"/>
                  <a:pt x="2659" y="1118"/>
                </a:cubicBezTo>
                <a:cubicBezTo>
                  <a:pt x="2644" y="1125"/>
                  <a:pt x="2611" y="1134"/>
                  <a:pt x="2611" y="1134"/>
                </a:cubicBezTo>
                <a:cubicBezTo>
                  <a:pt x="2603" y="1139"/>
                  <a:pt x="2597" y="1146"/>
                  <a:pt x="2588" y="1150"/>
                </a:cubicBezTo>
                <a:cubicBezTo>
                  <a:pt x="2573" y="1157"/>
                  <a:pt x="2540" y="1166"/>
                  <a:pt x="2540" y="1166"/>
                </a:cubicBezTo>
                <a:cubicBezTo>
                  <a:pt x="2493" y="1198"/>
                  <a:pt x="2543" y="1168"/>
                  <a:pt x="2485" y="1189"/>
                </a:cubicBezTo>
                <a:cubicBezTo>
                  <a:pt x="2389" y="1223"/>
                  <a:pt x="2292" y="1251"/>
                  <a:pt x="2193" y="1276"/>
                </a:cubicBezTo>
                <a:cubicBezTo>
                  <a:pt x="2156" y="1295"/>
                  <a:pt x="2126" y="1308"/>
                  <a:pt x="2090" y="1331"/>
                </a:cubicBezTo>
                <a:cubicBezTo>
                  <a:pt x="2081" y="1337"/>
                  <a:pt x="2076" y="1348"/>
                  <a:pt x="2067" y="1355"/>
                </a:cubicBezTo>
                <a:cubicBezTo>
                  <a:pt x="2040" y="1376"/>
                  <a:pt x="1997" y="1393"/>
                  <a:pt x="1972" y="1418"/>
                </a:cubicBezTo>
                <a:cubicBezTo>
                  <a:pt x="1945" y="1445"/>
                  <a:pt x="1954" y="1439"/>
                  <a:pt x="1925" y="1458"/>
                </a:cubicBezTo>
                <a:cubicBezTo>
                  <a:pt x="1885" y="1484"/>
                  <a:pt x="1854" y="1490"/>
                  <a:pt x="1814" y="1513"/>
                </a:cubicBezTo>
                <a:cubicBezTo>
                  <a:pt x="1789" y="1527"/>
                  <a:pt x="1743" y="1560"/>
                  <a:pt x="1743" y="1560"/>
                </a:cubicBezTo>
                <a:cubicBezTo>
                  <a:pt x="1717" y="1600"/>
                  <a:pt x="1705" y="1626"/>
                  <a:pt x="1664" y="1655"/>
                </a:cubicBezTo>
                <a:cubicBezTo>
                  <a:pt x="1634" y="1676"/>
                  <a:pt x="1596" y="1692"/>
                  <a:pt x="1570" y="1718"/>
                </a:cubicBezTo>
                <a:cubicBezTo>
                  <a:pt x="1518" y="1770"/>
                  <a:pt x="1573" y="1722"/>
                  <a:pt x="1522" y="1750"/>
                </a:cubicBezTo>
                <a:cubicBezTo>
                  <a:pt x="1506" y="1759"/>
                  <a:pt x="1475" y="1781"/>
                  <a:pt x="1475" y="1781"/>
                </a:cubicBezTo>
                <a:cubicBezTo>
                  <a:pt x="1470" y="1789"/>
                  <a:pt x="1466" y="1798"/>
                  <a:pt x="1459" y="1805"/>
                </a:cubicBezTo>
                <a:cubicBezTo>
                  <a:pt x="1452" y="1812"/>
                  <a:pt x="1442" y="1814"/>
                  <a:pt x="1436" y="1821"/>
                </a:cubicBezTo>
                <a:cubicBezTo>
                  <a:pt x="1431" y="1827"/>
                  <a:pt x="1433" y="1837"/>
                  <a:pt x="1428" y="1844"/>
                </a:cubicBezTo>
                <a:cubicBezTo>
                  <a:pt x="1422" y="1853"/>
                  <a:pt x="1412" y="1860"/>
                  <a:pt x="1404" y="1868"/>
                </a:cubicBezTo>
                <a:cubicBezTo>
                  <a:pt x="1382" y="1933"/>
                  <a:pt x="1319" y="1981"/>
                  <a:pt x="1278" y="2034"/>
                </a:cubicBezTo>
                <a:cubicBezTo>
                  <a:pt x="1266" y="2049"/>
                  <a:pt x="1257" y="2065"/>
                  <a:pt x="1246" y="2081"/>
                </a:cubicBezTo>
                <a:cubicBezTo>
                  <a:pt x="1234" y="2099"/>
                  <a:pt x="1199" y="2128"/>
                  <a:pt x="1199" y="2128"/>
                </a:cubicBezTo>
                <a:cubicBezTo>
                  <a:pt x="1185" y="2169"/>
                  <a:pt x="1156" y="2215"/>
                  <a:pt x="1120" y="2239"/>
                </a:cubicBezTo>
                <a:cubicBezTo>
                  <a:pt x="1115" y="2247"/>
                  <a:pt x="1111" y="2255"/>
                  <a:pt x="1104" y="2262"/>
                </a:cubicBezTo>
                <a:cubicBezTo>
                  <a:pt x="1097" y="2269"/>
                  <a:pt x="1087" y="2271"/>
                  <a:pt x="1081" y="2278"/>
                </a:cubicBezTo>
                <a:cubicBezTo>
                  <a:pt x="1076" y="2285"/>
                  <a:pt x="1078" y="2295"/>
                  <a:pt x="1073" y="2302"/>
                </a:cubicBezTo>
                <a:cubicBezTo>
                  <a:pt x="1067" y="2311"/>
                  <a:pt x="1057" y="2318"/>
                  <a:pt x="1049" y="2326"/>
                </a:cubicBezTo>
                <a:cubicBezTo>
                  <a:pt x="1035" y="2367"/>
                  <a:pt x="1012" y="2405"/>
                  <a:pt x="994" y="2444"/>
                </a:cubicBezTo>
                <a:cubicBezTo>
                  <a:pt x="976" y="2485"/>
                  <a:pt x="972" y="2525"/>
                  <a:pt x="946" y="2562"/>
                </a:cubicBezTo>
                <a:cubicBezTo>
                  <a:pt x="940" y="2581"/>
                  <a:pt x="936" y="2591"/>
                  <a:pt x="931" y="2610"/>
                </a:cubicBezTo>
                <a:cubicBezTo>
                  <a:pt x="925" y="2631"/>
                  <a:pt x="915" y="2673"/>
                  <a:pt x="915" y="2673"/>
                </a:cubicBezTo>
                <a:cubicBezTo>
                  <a:pt x="925" y="2754"/>
                  <a:pt x="929" y="2754"/>
                  <a:pt x="915" y="2854"/>
                </a:cubicBezTo>
                <a:cubicBezTo>
                  <a:pt x="908" y="2900"/>
                  <a:pt x="881" y="2931"/>
                  <a:pt x="867" y="2973"/>
                </a:cubicBezTo>
                <a:cubicBezTo>
                  <a:pt x="825" y="2968"/>
                  <a:pt x="783" y="2957"/>
                  <a:pt x="741" y="2957"/>
                </a:cubicBezTo>
                <a:cubicBezTo>
                  <a:pt x="683" y="2957"/>
                  <a:pt x="626" y="2969"/>
                  <a:pt x="568" y="2973"/>
                </a:cubicBezTo>
                <a:cubicBezTo>
                  <a:pt x="496" y="2991"/>
                  <a:pt x="584" y="2973"/>
                  <a:pt x="473" y="2973"/>
                </a:cubicBezTo>
                <a:cubicBezTo>
                  <a:pt x="444" y="2973"/>
                  <a:pt x="415" y="2978"/>
                  <a:pt x="386" y="2981"/>
                </a:cubicBezTo>
                <a:cubicBezTo>
                  <a:pt x="265" y="2967"/>
                  <a:pt x="145" y="2993"/>
                  <a:pt x="23" y="2981"/>
                </a:cubicBezTo>
                <a:close/>
              </a:path>
            </a:pathLst>
          </a:custGeom>
          <a:solidFill>
            <a:srgbClr val="FFFF99"/>
          </a:solidFill>
          <a:ln w="9525">
            <a:solidFill>
              <a:schemeClr val="accent2"/>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3079" name="Line 4"/>
          <p:cNvSpPr>
            <a:spLocks noChangeShapeType="1"/>
          </p:cNvSpPr>
          <p:nvPr/>
        </p:nvSpPr>
        <p:spPr bwMode="auto">
          <a:xfrm>
            <a:off x="2209800" y="1295400"/>
            <a:ext cx="33338" cy="480060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0" name="Line 5"/>
          <p:cNvSpPr>
            <a:spLocks noChangeShapeType="1"/>
          </p:cNvSpPr>
          <p:nvPr/>
        </p:nvSpPr>
        <p:spPr bwMode="auto">
          <a:xfrm flipH="1">
            <a:off x="2243138" y="6096000"/>
            <a:ext cx="7696200" cy="0"/>
          </a:xfrm>
          <a:prstGeom prst="line">
            <a:avLst/>
          </a:prstGeom>
          <a:noFill/>
          <a:ln w="57150">
            <a:solidFill>
              <a:schemeClr val="accent2"/>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1" name="Line 6"/>
          <p:cNvSpPr>
            <a:spLocks noChangeShapeType="1"/>
          </p:cNvSpPr>
          <p:nvPr/>
        </p:nvSpPr>
        <p:spPr bwMode="auto">
          <a:xfrm flipH="1">
            <a:off x="2243138" y="5410200"/>
            <a:ext cx="7620000" cy="0"/>
          </a:xfrm>
          <a:prstGeom prst="line">
            <a:avLst/>
          </a:prstGeom>
          <a:noFill/>
          <a:ln w="28575">
            <a:solidFill>
              <a:schemeClr val="tx1"/>
            </a:solidFill>
            <a:prstDash val="dash"/>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082" name="Arc 7"/>
          <p:cNvSpPr>
            <a:spLocks/>
          </p:cNvSpPr>
          <p:nvPr/>
        </p:nvSpPr>
        <p:spPr bwMode="auto">
          <a:xfrm flipH="1">
            <a:off x="3309938" y="1143000"/>
            <a:ext cx="6096000" cy="4267200"/>
          </a:xfrm>
          <a:custGeom>
            <a:avLst/>
            <a:gdLst>
              <a:gd name="T0" fmla="*/ 0 w 21600"/>
              <a:gd name="T1" fmla="*/ 0 h 21600"/>
              <a:gd name="T2" fmla="*/ 2147483647 w 21600"/>
              <a:gd name="T3" fmla="*/ 2147483647 h 21600"/>
              <a:gd name="T4" fmla="*/ 0 w 21600"/>
              <a:gd name="T5" fmla="*/ 2147483647 h 21600"/>
              <a:gd name="T6" fmla="*/ 0 60000 65536"/>
              <a:gd name="T7" fmla="*/ 0 60000 65536"/>
              <a:gd name="T8" fmla="*/ 0 60000 65536"/>
              <a:gd name="T9" fmla="*/ 0 w 21600"/>
              <a:gd name="T10" fmla="*/ 0 h 21600"/>
              <a:gd name="T11" fmla="*/ 21600 w 21600"/>
              <a:gd name="T12" fmla="*/ 21600 h 21600"/>
            </a:gdLst>
            <a:ahLst/>
            <a:cxnLst>
              <a:cxn ang="T6">
                <a:pos x="T0" y="T1"/>
              </a:cxn>
              <a:cxn ang="T7">
                <a:pos x="T2" y="T3"/>
              </a:cxn>
              <a:cxn ang="T8">
                <a:pos x="T4" y="T5"/>
              </a:cxn>
            </a:cxnLst>
            <a:rect l="T9" t="T10" r="T11" b="T12"/>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9525">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3083" name="Arc 8"/>
          <p:cNvSpPr>
            <a:spLocks/>
          </p:cNvSpPr>
          <p:nvPr/>
        </p:nvSpPr>
        <p:spPr bwMode="auto">
          <a:xfrm flipH="1">
            <a:off x="4452938" y="2133600"/>
            <a:ext cx="4953000" cy="3276600"/>
          </a:xfrm>
          <a:custGeom>
            <a:avLst/>
            <a:gdLst>
              <a:gd name="T0" fmla="*/ 0 w 21664"/>
              <a:gd name="T1" fmla="*/ 0 h 21600"/>
              <a:gd name="T2" fmla="*/ 2147483647 w 21664"/>
              <a:gd name="T3" fmla="*/ 2147483647 h 21600"/>
              <a:gd name="T4" fmla="*/ 2147483647 w 21664"/>
              <a:gd name="T5" fmla="*/ 2147483647 h 21600"/>
              <a:gd name="T6" fmla="*/ 0 60000 65536"/>
              <a:gd name="T7" fmla="*/ 0 60000 65536"/>
              <a:gd name="T8" fmla="*/ 0 60000 65536"/>
              <a:gd name="T9" fmla="*/ 0 w 21664"/>
              <a:gd name="T10" fmla="*/ 0 h 21600"/>
              <a:gd name="T11" fmla="*/ 21664 w 21664"/>
              <a:gd name="T12" fmla="*/ 21600 h 21600"/>
            </a:gdLst>
            <a:ahLst/>
            <a:cxnLst>
              <a:cxn ang="T6">
                <a:pos x="T0" y="T1"/>
              </a:cxn>
              <a:cxn ang="T7">
                <a:pos x="T2" y="T3"/>
              </a:cxn>
              <a:cxn ang="T8">
                <a:pos x="T4" y="T5"/>
              </a:cxn>
            </a:cxnLst>
            <a:rect l="T9" t="T10" r="T11" b="T12"/>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9525">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3086" name="Text Box 11"/>
          <p:cNvSpPr txBox="1">
            <a:spLocks noChangeArrowheads="1"/>
          </p:cNvSpPr>
          <p:nvPr/>
        </p:nvSpPr>
        <p:spPr bwMode="auto">
          <a:xfrm>
            <a:off x="3019563" y="5615265"/>
            <a:ext cx="6545703"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sz="1800" dirty="0"/>
              <a:t>Time-dependent slab model for boundary layer </a:t>
            </a:r>
            <a:r>
              <a:rPr lang="en-US" sz="1800" dirty="0">
                <a:solidFill>
                  <a:srgbClr val="FF0000"/>
                </a:solidFill>
              </a:rPr>
              <a:t>thermodynamics</a:t>
            </a:r>
            <a:endParaRPr lang="en-GB" sz="1800" dirty="0">
              <a:solidFill>
                <a:srgbClr val="FF0000"/>
              </a:solidFill>
            </a:endParaRPr>
          </a:p>
        </p:txBody>
      </p:sp>
      <p:sp>
        <p:nvSpPr>
          <p:cNvPr id="3087" name="Arc 12"/>
          <p:cNvSpPr>
            <a:spLocks/>
          </p:cNvSpPr>
          <p:nvPr/>
        </p:nvSpPr>
        <p:spPr bwMode="auto">
          <a:xfrm flipH="1">
            <a:off x="3919538" y="1676400"/>
            <a:ext cx="5410200" cy="3733800"/>
          </a:xfrm>
          <a:custGeom>
            <a:avLst/>
            <a:gdLst>
              <a:gd name="T0" fmla="*/ 0 w 21664"/>
              <a:gd name="T1" fmla="*/ 0 h 21600"/>
              <a:gd name="T2" fmla="*/ 2147483647 w 21664"/>
              <a:gd name="T3" fmla="*/ 2147483647 h 21600"/>
              <a:gd name="T4" fmla="*/ 2147483647 w 21664"/>
              <a:gd name="T5" fmla="*/ 2147483647 h 21600"/>
              <a:gd name="T6" fmla="*/ 0 60000 65536"/>
              <a:gd name="T7" fmla="*/ 0 60000 65536"/>
              <a:gd name="T8" fmla="*/ 0 60000 65536"/>
              <a:gd name="T9" fmla="*/ 0 w 21664"/>
              <a:gd name="T10" fmla="*/ 0 h 21600"/>
              <a:gd name="T11" fmla="*/ 21664 w 21664"/>
              <a:gd name="T12" fmla="*/ 21600 h 21600"/>
            </a:gdLst>
            <a:ahLst/>
            <a:cxnLst>
              <a:cxn ang="T6">
                <a:pos x="T0" y="T1"/>
              </a:cxn>
              <a:cxn ang="T7">
                <a:pos x="T2" y="T3"/>
              </a:cxn>
              <a:cxn ang="T8">
                <a:pos x="T4" y="T5"/>
              </a:cxn>
            </a:cxnLst>
            <a:rect l="T9" t="T10" r="T11" b="T12"/>
            <a:pathLst>
              <a:path w="21664" h="21600" fill="none" extrusionOk="0">
                <a:moveTo>
                  <a:pt x="0" y="0"/>
                </a:moveTo>
                <a:cubicBezTo>
                  <a:pt x="21" y="0"/>
                  <a:pt x="42" y="-1"/>
                  <a:pt x="64" y="0"/>
                </a:cubicBezTo>
                <a:cubicBezTo>
                  <a:pt x="11993" y="0"/>
                  <a:pt x="21664" y="9670"/>
                  <a:pt x="21664" y="21600"/>
                </a:cubicBezTo>
              </a:path>
              <a:path w="21664" h="21600" stroke="0" extrusionOk="0">
                <a:moveTo>
                  <a:pt x="0" y="0"/>
                </a:moveTo>
                <a:cubicBezTo>
                  <a:pt x="21" y="0"/>
                  <a:pt x="42" y="-1"/>
                  <a:pt x="64" y="0"/>
                </a:cubicBezTo>
                <a:cubicBezTo>
                  <a:pt x="11993" y="0"/>
                  <a:pt x="21664" y="9670"/>
                  <a:pt x="21664" y="21600"/>
                </a:cubicBezTo>
                <a:lnTo>
                  <a:pt x="64" y="21600"/>
                </a:lnTo>
                <a:close/>
              </a:path>
            </a:pathLst>
          </a:custGeom>
          <a:noFill/>
          <a:ln w="12700">
            <a:solidFill>
              <a:schemeClr val="tx1"/>
            </a:solidFill>
            <a:round/>
            <a:headEnd type="triangle" w="med" len="me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endParaRPr lang="en-US"/>
          </a:p>
        </p:txBody>
      </p:sp>
      <p:graphicFrame>
        <p:nvGraphicFramePr>
          <p:cNvPr id="3074" name="Object 2"/>
          <p:cNvGraphicFramePr>
            <a:graphicFrameLocks noChangeAspect="1"/>
          </p:cNvGraphicFramePr>
          <p:nvPr/>
        </p:nvGraphicFramePr>
        <p:xfrm>
          <a:off x="5029201" y="2590800"/>
          <a:ext cx="765175" cy="501650"/>
        </p:xfrm>
        <a:graphic>
          <a:graphicData uri="http://schemas.openxmlformats.org/presentationml/2006/ole">
            <mc:AlternateContent xmlns:mc="http://schemas.openxmlformats.org/markup-compatibility/2006">
              <mc:Choice xmlns:v="urn:schemas-microsoft-com:vml" Requires="v">
                <p:oleObj spid="_x0000_s92177" name="Equation" r:id="rId4" imgW="368280" imgH="241200" progId="Equation.DSMT4">
                  <p:embed/>
                </p:oleObj>
              </mc:Choice>
              <mc:Fallback>
                <p:oleObj name="Equation" r:id="rId4" imgW="36828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29201" y="2590800"/>
                        <a:ext cx="765175" cy="50165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088" name="Text Box 14"/>
          <p:cNvSpPr txBox="1">
            <a:spLocks noChangeArrowheads="1"/>
          </p:cNvSpPr>
          <p:nvPr/>
        </p:nvSpPr>
        <p:spPr bwMode="auto">
          <a:xfrm>
            <a:off x="4343400" y="6172200"/>
            <a:ext cx="6365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a:solidFill>
                  <a:schemeClr val="tx1"/>
                </a:solidFill>
              </a:rPr>
              <a:t>r</a:t>
            </a:r>
            <a:r>
              <a:rPr lang="en-US" b="0" baseline="-25000">
                <a:solidFill>
                  <a:schemeClr val="tx1"/>
                </a:solidFill>
              </a:rPr>
              <a:t>max</a:t>
            </a:r>
            <a:endParaRPr lang="en-GB" b="0" baseline="-25000">
              <a:solidFill>
                <a:schemeClr val="tx1"/>
              </a:solidFill>
            </a:endParaRPr>
          </a:p>
        </p:txBody>
      </p:sp>
      <p:sp>
        <p:nvSpPr>
          <p:cNvPr id="3089" name="Text Box 15"/>
          <p:cNvSpPr txBox="1">
            <a:spLocks noChangeArrowheads="1"/>
          </p:cNvSpPr>
          <p:nvPr/>
        </p:nvSpPr>
        <p:spPr bwMode="auto">
          <a:xfrm>
            <a:off x="3157539" y="6175375"/>
            <a:ext cx="376237"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a:solidFill>
                  <a:schemeClr val="tx1"/>
                </a:solidFill>
              </a:rPr>
              <a:t>r</a:t>
            </a:r>
            <a:r>
              <a:rPr lang="en-US" b="0" baseline="-25000">
                <a:solidFill>
                  <a:schemeClr val="tx1"/>
                </a:solidFill>
              </a:rPr>
              <a:t>e</a:t>
            </a:r>
            <a:endParaRPr lang="en-GB" b="0" baseline="-25000">
              <a:solidFill>
                <a:schemeClr val="tx1"/>
              </a:solidFill>
            </a:endParaRPr>
          </a:p>
        </p:txBody>
      </p:sp>
      <p:sp>
        <p:nvSpPr>
          <p:cNvPr id="3090" name="Text Box 16"/>
          <p:cNvSpPr txBox="1">
            <a:spLocks noChangeArrowheads="1"/>
          </p:cNvSpPr>
          <p:nvPr/>
        </p:nvSpPr>
        <p:spPr bwMode="auto">
          <a:xfrm>
            <a:off x="9634538" y="6175375"/>
            <a:ext cx="2857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a:solidFill>
                  <a:schemeClr val="tx1"/>
                </a:solidFill>
              </a:rPr>
              <a:t>r</a:t>
            </a:r>
            <a:endParaRPr lang="en-GB" b="0" baseline="-25000">
              <a:solidFill>
                <a:schemeClr val="tx1"/>
              </a:solidFill>
            </a:endParaRPr>
          </a:p>
        </p:txBody>
      </p:sp>
      <p:sp>
        <p:nvSpPr>
          <p:cNvPr id="3091" name="Freeform 17"/>
          <p:cNvSpPr>
            <a:spLocks/>
          </p:cNvSpPr>
          <p:nvPr/>
        </p:nvSpPr>
        <p:spPr bwMode="auto">
          <a:xfrm>
            <a:off x="5678488" y="4244975"/>
            <a:ext cx="931862" cy="1282700"/>
          </a:xfrm>
          <a:custGeom>
            <a:avLst/>
            <a:gdLst>
              <a:gd name="T0" fmla="*/ 2147483647 w 587"/>
              <a:gd name="T1" fmla="*/ 2147483647 h 808"/>
              <a:gd name="T2" fmla="*/ 2147483647 w 587"/>
              <a:gd name="T3" fmla="*/ 2147483647 h 808"/>
              <a:gd name="T4" fmla="*/ 2147483647 w 587"/>
              <a:gd name="T5" fmla="*/ 2147483647 h 808"/>
              <a:gd name="T6" fmla="*/ 2147483647 w 587"/>
              <a:gd name="T7" fmla="*/ 2147483647 h 808"/>
              <a:gd name="T8" fmla="*/ 2147483647 w 587"/>
              <a:gd name="T9" fmla="*/ 2147483647 h 808"/>
              <a:gd name="T10" fmla="*/ 2147483647 w 587"/>
              <a:gd name="T11" fmla="*/ 2147483647 h 808"/>
              <a:gd name="T12" fmla="*/ 2147483647 w 587"/>
              <a:gd name="T13" fmla="*/ 2147483647 h 808"/>
              <a:gd name="T14" fmla="*/ 2147483647 w 587"/>
              <a:gd name="T15" fmla="*/ 2147483647 h 808"/>
              <a:gd name="T16" fmla="*/ 2147483647 w 587"/>
              <a:gd name="T17" fmla="*/ 2147483647 h 808"/>
              <a:gd name="T18" fmla="*/ 2147483647 w 587"/>
              <a:gd name="T19" fmla="*/ 2147483647 h 808"/>
              <a:gd name="T20" fmla="*/ 2147483647 w 587"/>
              <a:gd name="T21" fmla="*/ 2147483647 h 808"/>
              <a:gd name="T22" fmla="*/ 2147483647 w 587"/>
              <a:gd name="T23" fmla="*/ 2147483647 h 808"/>
              <a:gd name="T24" fmla="*/ 2147483647 w 587"/>
              <a:gd name="T25" fmla="*/ 2147483647 h 808"/>
              <a:gd name="T26" fmla="*/ 2147483647 w 587"/>
              <a:gd name="T27" fmla="*/ 2147483647 h 808"/>
              <a:gd name="T28" fmla="*/ 2147483647 w 587"/>
              <a:gd name="T29" fmla="*/ 2147483647 h 808"/>
              <a:gd name="T30" fmla="*/ 0 w 587"/>
              <a:gd name="T31" fmla="*/ 2147483647 h 808"/>
              <a:gd name="T32" fmla="*/ 2147483647 w 587"/>
              <a:gd name="T33" fmla="*/ 2147483647 h 808"/>
              <a:gd name="T34" fmla="*/ 2147483647 w 587"/>
              <a:gd name="T35" fmla="*/ 2147483647 h 808"/>
              <a:gd name="T36" fmla="*/ 2147483647 w 587"/>
              <a:gd name="T37" fmla="*/ 2147483647 h 808"/>
              <a:gd name="T38" fmla="*/ 2147483647 w 587"/>
              <a:gd name="T39" fmla="*/ 2147483647 h 808"/>
              <a:gd name="T40" fmla="*/ 2147483647 w 587"/>
              <a:gd name="T41" fmla="*/ 2147483647 h 808"/>
              <a:gd name="T42" fmla="*/ 2147483647 w 587"/>
              <a:gd name="T43" fmla="*/ 2147483647 h 808"/>
              <a:gd name="T44" fmla="*/ 2147483647 w 587"/>
              <a:gd name="T45" fmla="*/ 2147483647 h 808"/>
              <a:gd name="T46" fmla="*/ 2147483647 w 587"/>
              <a:gd name="T47" fmla="*/ 2147483647 h 808"/>
              <a:gd name="T48" fmla="*/ 2147483647 w 587"/>
              <a:gd name="T49" fmla="*/ 2147483647 h 808"/>
              <a:gd name="T50" fmla="*/ 2147483647 w 587"/>
              <a:gd name="T51" fmla="*/ 2147483647 h 808"/>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587"/>
              <a:gd name="T79" fmla="*/ 0 h 808"/>
              <a:gd name="T80" fmla="*/ 587 w 587"/>
              <a:gd name="T81" fmla="*/ 808 h 808"/>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587" h="808">
                <a:moveTo>
                  <a:pt x="229" y="769"/>
                </a:moveTo>
                <a:cubicBezTo>
                  <a:pt x="288" y="749"/>
                  <a:pt x="353" y="765"/>
                  <a:pt x="410" y="785"/>
                </a:cubicBezTo>
                <a:cubicBezTo>
                  <a:pt x="465" y="779"/>
                  <a:pt x="496" y="789"/>
                  <a:pt x="513" y="737"/>
                </a:cubicBezTo>
                <a:cubicBezTo>
                  <a:pt x="510" y="719"/>
                  <a:pt x="509" y="700"/>
                  <a:pt x="505" y="682"/>
                </a:cubicBezTo>
                <a:cubicBezTo>
                  <a:pt x="501" y="666"/>
                  <a:pt x="489" y="635"/>
                  <a:pt x="489" y="635"/>
                </a:cubicBezTo>
                <a:cubicBezTo>
                  <a:pt x="501" y="565"/>
                  <a:pt x="514" y="540"/>
                  <a:pt x="576" y="501"/>
                </a:cubicBezTo>
                <a:cubicBezTo>
                  <a:pt x="587" y="467"/>
                  <a:pt x="580" y="451"/>
                  <a:pt x="560" y="422"/>
                </a:cubicBezTo>
                <a:cubicBezTo>
                  <a:pt x="542" y="367"/>
                  <a:pt x="538" y="379"/>
                  <a:pt x="552" y="319"/>
                </a:cubicBezTo>
                <a:cubicBezTo>
                  <a:pt x="556" y="303"/>
                  <a:pt x="568" y="272"/>
                  <a:pt x="568" y="272"/>
                </a:cubicBezTo>
                <a:cubicBezTo>
                  <a:pt x="557" y="227"/>
                  <a:pt x="530" y="206"/>
                  <a:pt x="505" y="169"/>
                </a:cubicBezTo>
                <a:cubicBezTo>
                  <a:pt x="510" y="137"/>
                  <a:pt x="521" y="106"/>
                  <a:pt x="505" y="74"/>
                </a:cubicBezTo>
                <a:cubicBezTo>
                  <a:pt x="497" y="58"/>
                  <a:pt x="409" y="30"/>
                  <a:pt x="394" y="27"/>
                </a:cubicBezTo>
                <a:cubicBezTo>
                  <a:pt x="324" y="35"/>
                  <a:pt x="283" y="43"/>
                  <a:pt x="213" y="35"/>
                </a:cubicBezTo>
                <a:cubicBezTo>
                  <a:pt x="109" y="0"/>
                  <a:pt x="87" y="34"/>
                  <a:pt x="39" y="106"/>
                </a:cubicBezTo>
                <a:cubicBezTo>
                  <a:pt x="17" y="139"/>
                  <a:pt x="24" y="129"/>
                  <a:pt x="8" y="177"/>
                </a:cubicBezTo>
                <a:cubicBezTo>
                  <a:pt x="5" y="185"/>
                  <a:pt x="0" y="201"/>
                  <a:pt x="0" y="201"/>
                </a:cubicBezTo>
                <a:cubicBezTo>
                  <a:pt x="11" y="267"/>
                  <a:pt x="22" y="278"/>
                  <a:pt x="71" y="327"/>
                </a:cubicBezTo>
                <a:cubicBezTo>
                  <a:pt x="84" y="340"/>
                  <a:pt x="103" y="374"/>
                  <a:pt x="103" y="374"/>
                </a:cubicBezTo>
                <a:cubicBezTo>
                  <a:pt x="115" y="415"/>
                  <a:pt x="115" y="405"/>
                  <a:pt x="103" y="469"/>
                </a:cubicBezTo>
                <a:cubicBezTo>
                  <a:pt x="100" y="485"/>
                  <a:pt x="87" y="516"/>
                  <a:pt x="87" y="516"/>
                </a:cubicBezTo>
                <a:lnTo>
                  <a:pt x="126" y="627"/>
                </a:lnTo>
                <a:cubicBezTo>
                  <a:pt x="126" y="627"/>
                  <a:pt x="126" y="627"/>
                  <a:pt x="126" y="627"/>
                </a:cubicBezTo>
                <a:cubicBezTo>
                  <a:pt x="131" y="643"/>
                  <a:pt x="142" y="674"/>
                  <a:pt x="142" y="674"/>
                </a:cubicBezTo>
                <a:cubicBezTo>
                  <a:pt x="145" y="706"/>
                  <a:pt x="144" y="738"/>
                  <a:pt x="150" y="769"/>
                </a:cubicBezTo>
                <a:cubicBezTo>
                  <a:pt x="155" y="793"/>
                  <a:pt x="213" y="808"/>
                  <a:pt x="213" y="808"/>
                </a:cubicBezTo>
                <a:cubicBezTo>
                  <a:pt x="236" y="800"/>
                  <a:pt x="268" y="789"/>
                  <a:pt x="229" y="769"/>
                </a:cubicBezTo>
                <a:close/>
              </a:path>
            </a:pathLst>
          </a:custGeom>
          <a:solidFill>
            <a:srgbClr val="FFFF99"/>
          </a:solidFill>
          <a:ln w="9525">
            <a:solidFill>
              <a:schemeClr val="accent2"/>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3092" name="Freeform 18"/>
          <p:cNvSpPr>
            <a:spLocks/>
          </p:cNvSpPr>
          <p:nvPr/>
        </p:nvSpPr>
        <p:spPr bwMode="auto">
          <a:xfrm>
            <a:off x="7424739" y="3124201"/>
            <a:ext cx="1438275" cy="2417763"/>
          </a:xfrm>
          <a:custGeom>
            <a:avLst/>
            <a:gdLst>
              <a:gd name="T0" fmla="*/ 2147483647 w 906"/>
              <a:gd name="T1" fmla="*/ 2147483647 h 1523"/>
              <a:gd name="T2" fmla="*/ 2147483647 w 906"/>
              <a:gd name="T3" fmla="*/ 2147483647 h 1523"/>
              <a:gd name="T4" fmla="*/ 2147483647 w 906"/>
              <a:gd name="T5" fmla="*/ 2147483647 h 1523"/>
              <a:gd name="T6" fmla="*/ 2147483647 w 906"/>
              <a:gd name="T7" fmla="*/ 2147483647 h 1523"/>
              <a:gd name="T8" fmla="*/ 2147483647 w 906"/>
              <a:gd name="T9" fmla="*/ 2147483647 h 1523"/>
              <a:gd name="T10" fmla="*/ 2147483647 w 906"/>
              <a:gd name="T11" fmla="*/ 2147483647 h 1523"/>
              <a:gd name="T12" fmla="*/ 2147483647 w 906"/>
              <a:gd name="T13" fmla="*/ 2147483647 h 1523"/>
              <a:gd name="T14" fmla="*/ 2147483647 w 906"/>
              <a:gd name="T15" fmla="*/ 2147483647 h 1523"/>
              <a:gd name="T16" fmla="*/ 2147483647 w 906"/>
              <a:gd name="T17" fmla="*/ 2147483647 h 1523"/>
              <a:gd name="T18" fmla="*/ 2147483647 w 906"/>
              <a:gd name="T19" fmla="*/ 2147483647 h 1523"/>
              <a:gd name="T20" fmla="*/ 2147483647 w 906"/>
              <a:gd name="T21" fmla="*/ 2147483647 h 1523"/>
              <a:gd name="T22" fmla="*/ 2147483647 w 906"/>
              <a:gd name="T23" fmla="*/ 2147483647 h 1523"/>
              <a:gd name="T24" fmla="*/ 2147483647 w 906"/>
              <a:gd name="T25" fmla="*/ 2147483647 h 1523"/>
              <a:gd name="T26" fmla="*/ 2147483647 w 906"/>
              <a:gd name="T27" fmla="*/ 2147483647 h 1523"/>
              <a:gd name="T28" fmla="*/ 2147483647 w 906"/>
              <a:gd name="T29" fmla="*/ 2147483647 h 1523"/>
              <a:gd name="T30" fmla="*/ 2147483647 w 906"/>
              <a:gd name="T31" fmla="*/ 0 h 1523"/>
              <a:gd name="T32" fmla="*/ 2147483647 w 906"/>
              <a:gd name="T33" fmla="*/ 2147483647 h 1523"/>
              <a:gd name="T34" fmla="*/ 2147483647 w 906"/>
              <a:gd name="T35" fmla="*/ 2147483647 h 1523"/>
              <a:gd name="T36" fmla="*/ 2147483647 w 906"/>
              <a:gd name="T37" fmla="*/ 2147483647 h 1523"/>
              <a:gd name="T38" fmla="*/ 2147483647 w 906"/>
              <a:gd name="T39" fmla="*/ 2147483647 h 1523"/>
              <a:gd name="T40" fmla="*/ 2147483647 w 906"/>
              <a:gd name="T41" fmla="*/ 2147483647 h 1523"/>
              <a:gd name="T42" fmla="*/ 2147483647 w 906"/>
              <a:gd name="T43" fmla="*/ 2147483647 h 1523"/>
              <a:gd name="T44" fmla="*/ 2147483647 w 906"/>
              <a:gd name="T45" fmla="*/ 2147483647 h 1523"/>
              <a:gd name="T46" fmla="*/ 2147483647 w 906"/>
              <a:gd name="T47" fmla="*/ 2147483647 h 1523"/>
              <a:gd name="T48" fmla="*/ 2147483647 w 906"/>
              <a:gd name="T49" fmla="*/ 2147483647 h 1523"/>
              <a:gd name="T50" fmla="*/ 2147483647 w 906"/>
              <a:gd name="T51" fmla="*/ 2147483647 h 1523"/>
              <a:gd name="T52" fmla="*/ 2147483647 w 906"/>
              <a:gd name="T53" fmla="*/ 2147483647 h 1523"/>
              <a:gd name="T54" fmla="*/ 2147483647 w 906"/>
              <a:gd name="T55" fmla="*/ 2147483647 h 1523"/>
              <a:gd name="T56" fmla="*/ 2147483647 w 906"/>
              <a:gd name="T57" fmla="*/ 2147483647 h 1523"/>
              <a:gd name="T58" fmla="*/ 2147483647 w 906"/>
              <a:gd name="T59" fmla="*/ 2147483647 h 1523"/>
              <a:gd name="T60" fmla="*/ 2147483647 w 906"/>
              <a:gd name="T61" fmla="*/ 2147483647 h 1523"/>
              <a:gd name="T62" fmla="*/ 2147483647 w 906"/>
              <a:gd name="T63" fmla="*/ 2147483647 h 1523"/>
              <a:gd name="T64" fmla="*/ 2147483647 w 906"/>
              <a:gd name="T65" fmla="*/ 2147483647 h 152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906"/>
              <a:gd name="T100" fmla="*/ 0 h 1523"/>
              <a:gd name="T101" fmla="*/ 906 w 906"/>
              <a:gd name="T102" fmla="*/ 1523 h 1523"/>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906" h="1523">
                <a:moveTo>
                  <a:pt x="366" y="1468"/>
                </a:moveTo>
                <a:cubicBezTo>
                  <a:pt x="414" y="1452"/>
                  <a:pt x="386" y="1458"/>
                  <a:pt x="469" y="1468"/>
                </a:cubicBezTo>
                <a:cubicBezTo>
                  <a:pt x="698" y="1497"/>
                  <a:pt x="460" y="1481"/>
                  <a:pt x="831" y="1491"/>
                </a:cubicBezTo>
                <a:cubicBezTo>
                  <a:pt x="906" y="1469"/>
                  <a:pt x="863" y="1403"/>
                  <a:pt x="839" y="1357"/>
                </a:cubicBezTo>
                <a:cubicBezTo>
                  <a:pt x="828" y="1336"/>
                  <a:pt x="824" y="1309"/>
                  <a:pt x="816" y="1286"/>
                </a:cubicBezTo>
                <a:cubicBezTo>
                  <a:pt x="828" y="1252"/>
                  <a:pt x="834" y="1222"/>
                  <a:pt x="855" y="1192"/>
                </a:cubicBezTo>
                <a:cubicBezTo>
                  <a:pt x="848" y="1150"/>
                  <a:pt x="833" y="1129"/>
                  <a:pt x="824" y="1089"/>
                </a:cubicBezTo>
                <a:cubicBezTo>
                  <a:pt x="844" y="664"/>
                  <a:pt x="824" y="1195"/>
                  <a:pt x="824" y="805"/>
                </a:cubicBezTo>
                <a:cubicBezTo>
                  <a:pt x="824" y="771"/>
                  <a:pt x="826" y="736"/>
                  <a:pt x="831" y="702"/>
                </a:cubicBezTo>
                <a:cubicBezTo>
                  <a:pt x="834" y="681"/>
                  <a:pt x="847" y="639"/>
                  <a:pt x="847" y="639"/>
                </a:cubicBezTo>
                <a:cubicBezTo>
                  <a:pt x="843" y="605"/>
                  <a:pt x="842" y="546"/>
                  <a:pt x="824" y="513"/>
                </a:cubicBezTo>
                <a:cubicBezTo>
                  <a:pt x="803" y="475"/>
                  <a:pt x="774" y="444"/>
                  <a:pt x="760" y="403"/>
                </a:cubicBezTo>
                <a:cubicBezTo>
                  <a:pt x="767" y="351"/>
                  <a:pt x="771" y="311"/>
                  <a:pt x="800" y="268"/>
                </a:cubicBezTo>
                <a:cubicBezTo>
                  <a:pt x="795" y="213"/>
                  <a:pt x="795" y="114"/>
                  <a:pt x="745" y="71"/>
                </a:cubicBezTo>
                <a:cubicBezTo>
                  <a:pt x="736" y="63"/>
                  <a:pt x="723" y="62"/>
                  <a:pt x="713" y="55"/>
                </a:cubicBezTo>
                <a:cubicBezTo>
                  <a:pt x="683" y="34"/>
                  <a:pt x="685" y="12"/>
                  <a:pt x="650" y="0"/>
                </a:cubicBezTo>
                <a:cubicBezTo>
                  <a:pt x="571" y="3"/>
                  <a:pt x="492" y="3"/>
                  <a:pt x="413" y="8"/>
                </a:cubicBezTo>
                <a:cubicBezTo>
                  <a:pt x="384" y="10"/>
                  <a:pt x="338" y="38"/>
                  <a:pt x="311" y="47"/>
                </a:cubicBezTo>
                <a:cubicBezTo>
                  <a:pt x="303" y="50"/>
                  <a:pt x="287" y="55"/>
                  <a:pt x="287" y="55"/>
                </a:cubicBezTo>
                <a:cubicBezTo>
                  <a:pt x="282" y="63"/>
                  <a:pt x="275" y="70"/>
                  <a:pt x="271" y="79"/>
                </a:cubicBezTo>
                <a:cubicBezTo>
                  <a:pt x="264" y="94"/>
                  <a:pt x="255" y="126"/>
                  <a:pt x="255" y="126"/>
                </a:cubicBezTo>
                <a:cubicBezTo>
                  <a:pt x="259" y="155"/>
                  <a:pt x="284" y="224"/>
                  <a:pt x="263" y="253"/>
                </a:cubicBezTo>
                <a:cubicBezTo>
                  <a:pt x="250" y="271"/>
                  <a:pt x="176" y="305"/>
                  <a:pt x="169" y="308"/>
                </a:cubicBezTo>
                <a:cubicBezTo>
                  <a:pt x="120" y="333"/>
                  <a:pt x="74" y="346"/>
                  <a:pt x="35" y="387"/>
                </a:cubicBezTo>
                <a:cubicBezTo>
                  <a:pt x="0" y="487"/>
                  <a:pt x="12" y="621"/>
                  <a:pt x="74" y="710"/>
                </a:cubicBezTo>
                <a:cubicBezTo>
                  <a:pt x="98" y="783"/>
                  <a:pt x="64" y="835"/>
                  <a:pt x="42" y="900"/>
                </a:cubicBezTo>
                <a:cubicBezTo>
                  <a:pt x="55" y="974"/>
                  <a:pt x="80" y="975"/>
                  <a:pt x="129" y="1026"/>
                </a:cubicBezTo>
                <a:cubicBezTo>
                  <a:pt x="142" y="1040"/>
                  <a:pt x="161" y="1073"/>
                  <a:pt x="161" y="1073"/>
                </a:cubicBezTo>
                <a:cubicBezTo>
                  <a:pt x="202" y="1197"/>
                  <a:pt x="159" y="1052"/>
                  <a:pt x="184" y="1318"/>
                </a:cubicBezTo>
                <a:cubicBezTo>
                  <a:pt x="186" y="1334"/>
                  <a:pt x="195" y="1349"/>
                  <a:pt x="200" y="1365"/>
                </a:cubicBezTo>
                <a:cubicBezTo>
                  <a:pt x="203" y="1373"/>
                  <a:pt x="208" y="1389"/>
                  <a:pt x="208" y="1389"/>
                </a:cubicBezTo>
                <a:cubicBezTo>
                  <a:pt x="199" y="1435"/>
                  <a:pt x="188" y="1478"/>
                  <a:pt x="232" y="1507"/>
                </a:cubicBezTo>
                <a:cubicBezTo>
                  <a:pt x="380" y="1496"/>
                  <a:pt x="311" y="1523"/>
                  <a:pt x="366" y="1468"/>
                </a:cubicBezTo>
                <a:close/>
              </a:path>
            </a:pathLst>
          </a:custGeom>
          <a:solidFill>
            <a:srgbClr val="FFFF99"/>
          </a:solidFill>
          <a:ln w="9525">
            <a:solidFill>
              <a:schemeClr val="accent2"/>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3093" name="Text Box 19"/>
          <p:cNvSpPr txBox="1">
            <a:spLocks noChangeArrowheads="1"/>
          </p:cNvSpPr>
          <p:nvPr/>
        </p:nvSpPr>
        <p:spPr bwMode="auto">
          <a:xfrm>
            <a:off x="1828800" y="1066800"/>
            <a:ext cx="319088"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a:solidFill>
                  <a:schemeClr val="tx1"/>
                </a:solidFill>
              </a:rPr>
              <a:t>z</a:t>
            </a:r>
            <a:endParaRPr lang="en-GB" b="0" baseline="-25000">
              <a:solidFill>
                <a:schemeClr val="tx1"/>
              </a:solidFill>
            </a:endParaRPr>
          </a:p>
        </p:txBody>
      </p:sp>
      <p:sp>
        <p:nvSpPr>
          <p:cNvPr id="3094" name="Text Box 20"/>
          <p:cNvSpPr txBox="1">
            <a:spLocks noChangeArrowheads="1"/>
          </p:cNvSpPr>
          <p:nvPr/>
        </p:nvSpPr>
        <p:spPr bwMode="auto">
          <a:xfrm>
            <a:off x="1862138" y="5132388"/>
            <a:ext cx="336550" cy="4572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a:solidFill>
                  <a:schemeClr val="tx1"/>
                </a:solidFill>
              </a:rPr>
              <a:t>h</a:t>
            </a:r>
            <a:endParaRPr lang="en-GB" b="0" baseline="-25000">
              <a:solidFill>
                <a:schemeClr val="tx1"/>
              </a:solidFill>
            </a:endParaRPr>
          </a:p>
        </p:txBody>
      </p:sp>
      <p:graphicFrame>
        <p:nvGraphicFramePr>
          <p:cNvPr id="3075" name="Object 3"/>
          <p:cNvGraphicFramePr>
            <a:graphicFrameLocks noChangeAspect="1"/>
          </p:cNvGraphicFramePr>
          <p:nvPr/>
        </p:nvGraphicFramePr>
        <p:xfrm>
          <a:off x="9448800" y="1447800"/>
          <a:ext cx="1028700" cy="476250"/>
        </p:xfrm>
        <a:graphic>
          <a:graphicData uri="http://schemas.openxmlformats.org/presentationml/2006/ole">
            <mc:AlternateContent xmlns:mc="http://schemas.openxmlformats.org/markup-compatibility/2006">
              <mc:Choice xmlns:v="urn:schemas-microsoft-com:vml" Requires="v">
                <p:oleObj spid="_x0000_s92178" name="Equation" r:id="rId6" imgW="495000" imgH="228600" progId="Equation.DSMT4">
                  <p:embed/>
                </p:oleObj>
              </mc:Choice>
              <mc:Fallback>
                <p:oleObj name="Equation" r:id="rId6" imgW="495000" imgH="22860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448800" y="1447800"/>
                        <a:ext cx="1028700" cy="476250"/>
                      </a:xfrm>
                      <a:prstGeom prst="rect">
                        <a:avLst/>
                      </a:prstGeom>
                      <a:solidFill>
                        <a:schemeClr val="bg1"/>
                      </a:solidFill>
                      <a:ln w="9525">
                        <a:solidFill>
                          <a:schemeClr val="accent2"/>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
        <p:nvSpPr>
          <p:cNvPr id="3095" name="Rectangle 22"/>
          <p:cNvSpPr>
            <a:spLocks noGrp="1" noChangeArrowheads="1"/>
          </p:cNvSpPr>
          <p:nvPr>
            <p:ph type="title"/>
          </p:nvPr>
        </p:nvSpPr>
        <p:spPr>
          <a:xfrm>
            <a:off x="1752600" y="123825"/>
            <a:ext cx="8686800" cy="533400"/>
          </a:xfrm>
          <a:solidFill>
            <a:srgbClr val="FFFF00"/>
          </a:solidFill>
        </p:spPr>
        <p:txBody>
          <a:bodyPr/>
          <a:lstStyle/>
          <a:p>
            <a:pPr eaLnBrk="1" hangingPunct="1"/>
            <a:r>
              <a:rPr lang="en-US" sz="2800" b="1" dirty="0">
                <a:solidFill>
                  <a:schemeClr val="accent2"/>
                </a:solidFill>
                <a:latin typeface="Calibri" panose="020F0502020204030204" pitchFamily="34" charset="0"/>
              </a:rPr>
              <a:t>Emanuel’s 1997 model for hurricane intensification</a:t>
            </a:r>
            <a:endParaRPr lang="en-GB" sz="2800" b="1" dirty="0">
              <a:solidFill>
                <a:schemeClr val="accent2"/>
              </a:solidFill>
              <a:latin typeface="Calibri" panose="020F0502020204030204" pitchFamily="34" charset="0"/>
            </a:endParaRPr>
          </a:p>
        </p:txBody>
      </p:sp>
      <p:sp>
        <p:nvSpPr>
          <p:cNvPr id="3096" name="Line 23"/>
          <p:cNvSpPr>
            <a:spLocks noChangeShapeType="1"/>
          </p:cNvSpPr>
          <p:nvPr/>
        </p:nvSpPr>
        <p:spPr bwMode="auto">
          <a:xfrm flipH="1">
            <a:off x="4114800" y="4038600"/>
            <a:ext cx="1676400" cy="13716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097" name="Text Box 24"/>
          <p:cNvSpPr txBox="1">
            <a:spLocks noChangeArrowheads="1"/>
          </p:cNvSpPr>
          <p:nvPr/>
        </p:nvSpPr>
        <p:spPr bwMode="auto">
          <a:xfrm>
            <a:off x="5791200" y="3727451"/>
            <a:ext cx="4344988" cy="466725"/>
          </a:xfrm>
          <a:prstGeom prst="rect">
            <a:avLst/>
          </a:prstGeom>
          <a:solidFill>
            <a:srgbClr val="FFFFCC"/>
          </a:solidFill>
          <a:ln w="9525">
            <a:solidFill>
              <a:schemeClr val="accent2"/>
            </a:solidFill>
            <a:miter lim="800000"/>
            <a:headEnd/>
            <a:tailEnd/>
          </a:ln>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a:t>Boundary layer controls </a:t>
            </a:r>
            <a:r>
              <a:rPr lang="en-US" b="0">
                <a:solidFill>
                  <a:schemeClr val="tx1"/>
                </a:solidFill>
              </a:rPr>
              <a:t>d</a:t>
            </a:r>
            <a:r>
              <a:rPr lang="en-US" b="0">
                <a:solidFill>
                  <a:schemeClr val="tx1"/>
                </a:solidFill>
                <a:latin typeface="Symbol" panose="05050102010706020507" pitchFamily="18" charset="2"/>
              </a:rPr>
              <a:t>q</a:t>
            </a:r>
            <a:r>
              <a:rPr lang="en-US" b="0" baseline="-25000">
                <a:solidFill>
                  <a:schemeClr val="tx1"/>
                </a:solidFill>
              </a:rPr>
              <a:t>e</a:t>
            </a:r>
            <a:r>
              <a:rPr lang="en-US" b="0">
                <a:solidFill>
                  <a:schemeClr val="tx1"/>
                </a:solidFill>
              </a:rPr>
              <a:t>/dM</a:t>
            </a:r>
            <a:endParaRPr lang="en-GB" b="0">
              <a:solidFill>
                <a:schemeClr val="tx1"/>
              </a:solidFill>
            </a:endParaRPr>
          </a:p>
        </p:txBody>
      </p:sp>
      <p:sp>
        <p:nvSpPr>
          <p:cNvPr id="3100" name="Line 27"/>
          <p:cNvSpPr>
            <a:spLocks noChangeShapeType="1"/>
          </p:cNvSpPr>
          <p:nvPr/>
        </p:nvSpPr>
        <p:spPr bwMode="auto">
          <a:xfrm>
            <a:off x="3276600" y="5410200"/>
            <a:ext cx="1524000" cy="0"/>
          </a:xfrm>
          <a:prstGeom prst="line">
            <a:avLst/>
          </a:prstGeom>
          <a:noFill/>
          <a:ln w="57150">
            <a:solidFill>
              <a:srgbClr val="FF6600"/>
            </a:solidFill>
            <a:round/>
            <a:headEnd/>
            <a:tailEnd/>
          </a:ln>
          <a:extLst>
            <a:ext uri="{909E8E84-426E-40dd-AFC4-6F175D3DCCD1}">
              <a14:hiddenFill xmlns:a14="http://schemas.microsoft.com/office/drawing/2010/main" xmlns="">
                <a:noFill/>
              </a14:hiddenFill>
            </a:ext>
          </a:extLst>
        </p:spPr>
        <p:txBody>
          <a:bodyPr/>
          <a:lstStyle/>
          <a:p>
            <a:endParaRPr lang="en-US"/>
          </a:p>
        </p:txBody>
      </p:sp>
      <p:sp>
        <p:nvSpPr>
          <p:cNvPr id="3101" name="Line 28"/>
          <p:cNvSpPr>
            <a:spLocks noChangeShapeType="1"/>
          </p:cNvSpPr>
          <p:nvPr/>
        </p:nvSpPr>
        <p:spPr bwMode="auto">
          <a:xfrm>
            <a:off x="3352800" y="1981200"/>
            <a:ext cx="381000" cy="3429000"/>
          </a:xfrm>
          <a:prstGeom prst="line">
            <a:avLst/>
          </a:prstGeom>
          <a:noFill/>
          <a:ln w="9525">
            <a:solidFill>
              <a:schemeClr val="tx1"/>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3102" name="Text Box 29"/>
          <p:cNvSpPr txBox="1">
            <a:spLocks noChangeArrowheads="1"/>
          </p:cNvSpPr>
          <p:nvPr/>
        </p:nvSpPr>
        <p:spPr bwMode="auto">
          <a:xfrm>
            <a:off x="2590800" y="1143000"/>
            <a:ext cx="1752600" cy="831850"/>
          </a:xfrm>
          <a:prstGeom prst="rect">
            <a:avLst/>
          </a:prstGeom>
          <a:solidFill>
            <a:srgbClr val="FFFFCC"/>
          </a:solidFill>
          <a:ln w="9525">
            <a:solidFill>
              <a:schemeClr val="accent2"/>
            </a:solidFill>
            <a:miter lim="800000"/>
            <a:headEnd/>
            <a:tailEnd/>
          </a:ln>
        </p:spPr>
        <p:txBody>
          <a:bodyPr>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r>
              <a:rPr lang="en-US" b="0">
                <a:solidFill>
                  <a:schemeClr val="tx1"/>
                </a:solidFill>
                <a:latin typeface="Symbol" panose="05050102010706020507" pitchFamily="18" charset="2"/>
              </a:rPr>
              <a:t>M = M(q</a:t>
            </a:r>
            <a:r>
              <a:rPr lang="en-US" b="0" baseline="-25000">
                <a:solidFill>
                  <a:schemeClr val="tx1"/>
                </a:solidFill>
              </a:rPr>
              <a:t>e</a:t>
            </a:r>
            <a:r>
              <a:rPr lang="en-US" b="0">
                <a:solidFill>
                  <a:schemeClr val="tx1"/>
                </a:solidFill>
                <a:latin typeface="Symbol" panose="05050102010706020507" pitchFamily="18" charset="2"/>
              </a:rPr>
              <a:t>) </a:t>
            </a:r>
            <a:r>
              <a:rPr lang="en-US" b="0">
                <a:solidFill>
                  <a:schemeClr val="tx1"/>
                </a:solidFill>
                <a:latin typeface="Symbol" panose="05050102010706020507" pitchFamily="18" charset="2"/>
                <a:sym typeface="Symbol" panose="05050102010706020507" pitchFamily="18" charset="2"/>
              </a:rPr>
              <a:t> </a:t>
            </a:r>
            <a:r>
              <a:rPr lang="en-US" b="0">
                <a:solidFill>
                  <a:schemeClr val="tx1"/>
                </a:solidFill>
                <a:latin typeface="Symbol" panose="05050102010706020507" pitchFamily="18" charset="2"/>
              </a:rPr>
              <a:t>q</a:t>
            </a:r>
            <a:r>
              <a:rPr lang="en-US" b="0" baseline="-25000">
                <a:solidFill>
                  <a:schemeClr val="tx1"/>
                </a:solidFill>
              </a:rPr>
              <a:t>e</a:t>
            </a:r>
            <a:r>
              <a:rPr lang="en-US" b="0">
                <a:solidFill>
                  <a:schemeClr val="tx1"/>
                </a:solidFill>
              </a:rPr>
              <a:t> </a:t>
            </a:r>
            <a:r>
              <a:rPr lang="en-US"/>
              <a:t>= </a:t>
            </a:r>
            <a:r>
              <a:rPr lang="en-US" b="0">
                <a:solidFill>
                  <a:schemeClr val="tx1"/>
                </a:solidFill>
                <a:latin typeface="Symbol" panose="05050102010706020507" pitchFamily="18" charset="2"/>
              </a:rPr>
              <a:t>q</a:t>
            </a:r>
            <a:r>
              <a:rPr lang="en-US" b="0" baseline="-25000">
                <a:solidFill>
                  <a:schemeClr val="tx1"/>
                </a:solidFill>
              </a:rPr>
              <a:t>e</a:t>
            </a:r>
            <a:r>
              <a:rPr lang="en-US" b="0">
                <a:solidFill>
                  <a:schemeClr val="tx1"/>
                </a:solidFill>
              </a:rPr>
              <a:t>(</a:t>
            </a:r>
            <a:r>
              <a:rPr lang="en-US" b="0">
                <a:solidFill>
                  <a:schemeClr val="tx2"/>
                </a:solidFill>
              </a:rPr>
              <a:t>p)</a:t>
            </a:r>
            <a:endParaRPr lang="en-GB" b="0">
              <a:solidFill>
                <a:schemeClr val="tx2"/>
              </a:solidFill>
            </a:endParaRPr>
          </a:p>
        </p:txBody>
      </p:sp>
      <p:graphicFrame>
        <p:nvGraphicFramePr>
          <p:cNvPr id="3076" name="Object 4"/>
          <p:cNvGraphicFramePr>
            <a:graphicFrameLocks noChangeAspect="1"/>
          </p:cNvGraphicFramePr>
          <p:nvPr/>
        </p:nvGraphicFramePr>
        <p:xfrm>
          <a:off x="8847138" y="4572000"/>
          <a:ext cx="1820862" cy="501650"/>
        </p:xfrm>
        <a:graphic>
          <a:graphicData uri="http://schemas.openxmlformats.org/presentationml/2006/ole">
            <mc:AlternateContent xmlns:mc="http://schemas.openxmlformats.org/markup-compatibility/2006">
              <mc:Choice xmlns:v="urn:schemas-microsoft-com:vml" Requires="v">
                <p:oleObj spid="_x0000_s92179" name="Equation" r:id="rId8" imgW="876240" imgH="241200" progId="Equation.DSMT4">
                  <p:embed/>
                </p:oleObj>
              </mc:Choice>
              <mc:Fallback>
                <p:oleObj name="Equation" r:id="rId8" imgW="876240" imgH="241200" progId="Equation.DSMT4">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847138" y="4572000"/>
                        <a:ext cx="1820862" cy="50165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xmlns="">
                            <a:effectLst>
                              <a:outerShdw dist="35921" dir="2700000" algn="ctr" rotWithShape="0">
                                <a:srgbClr val="808080"/>
                              </a:outerShdw>
                            </a:effectLst>
                          </a14:hiddenEffects>
                        </a:ext>
                      </a:extLst>
                    </p:spPr>
                  </p:pic>
                </p:oleObj>
              </mc:Fallback>
            </mc:AlternateContent>
          </a:graphicData>
        </a:graphic>
      </p:graphicFrame>
    </p:spTree>
    <p:extLst>
      <p:ext uri="{BB962C8B-B14F-4D97-AF65-F5344CB8AC3E}">
        <p14:creationId xmlns:p14="http://schemas.microsoft.com/office/powerpoint/2010/main" val="87089693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580289" y="1793641"/>
            <a:ext cx="11192609" cy="4079622"/>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1699848" y="576451"/>
            <a:ext cx="8593015"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squar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ctr" eaLnBrk="0" hangingPunct="0">
              <a:spcAft>
                <a:spcPct val="40000"/>
              </a:spcAft>
            </a:pPr>
            <a:r>
              <a:rPr lang="en-US" sz="2800" b="1" dirty="0" smtClean="0">
                <a:solidFill>
                  <a:srgbClr val="0070C0"/>
                </a:solidFill>
                <a:cs typeface="Times New Roman" panose="02020603050405020304" pitchFamily="18" charset="0"/>
              </a:rPr>
              <a:t> The </a:t>
            </a:r>
            <a:r>
              <a:rPr lang="en-US" b="1" dirty="0" smtClean="0">
                <a:solidFill>
                  <a:srgbClr val="0070C0"/>
                </a:solidFill>
                <a:cs typeface="Times New Roman" panose="02020603050405020304" pitchFamily="18" charset="0"/>
              </a:rPr>
              <a:t>Wind Induced Surface Heat Exchange Paradigm: WISHE</a:t>
            </a:r>
            <a:endParaRPr lang="en-US"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770786" y="2045159"/>
            <a:ext cx="11002112" cy="374604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1800"/>
              </a:spcAft>
              <a:buFont typeface="Wingdings" panose="05000000000000000000" pitchFamily="2" charset="2"/>
              <a:buChar char="Ø"/>
            </a:pPr>
            <a:r>
              <a:rPr lang="en-US" b="1" dirty="0" smtClean="0">
                <a:solidFill>
                  <a:srgbClr val="0070C0"/>
                </a:solidFill>
                <a:cs typeface="Times New Roman" panose="02020603050405020304" pitchFamily="18" charset="0"/>
              </a:rPr>
              <a:t>An </a:t>
            </a:r>
            <a:r>
              <a:rPr lang="en-US" b="1" dirty="0">
                <a:solidFill>
                  <a:srgbClr val="0070C0"/>
                </a:solidFill>
                <a:cs typeface="Times New Roman" panose="02020603050405020304" pitchFamily="18" charset="0"/>
              </a:rPr>
              <a:t>air-sea interaction instability paradigm for </a:t>
            </a:r>
            <a:r>
              <a:rPr lang="en-US" b="1" dirty="0" smtClean="0">
                <a:solidFill>
                  <a:srgbClr val="0070C0"/>
                </a:solidFill>
                <a:cs typeface="Times New Roman" panose="02020603050405020304" pitchFamily="18" charset="0"/>
              </a:rPr>
              <a:t>intensification</a:t>
            </a:r>
          </a:p>
          <a:p>
            <a:pPr>
              <a:spcAft>
                <a:spcPts val="1800"/>
              </a:spcAft>
              <a:buFont typeface="Wingdings" panose="05000000000000000000" pitchFamily="2" charset="2"/>
              <a:buChar char="Ø"/>
            </a:pPr>
            <a:r>
              <a:rPr lang="en-US" b="1" dirty="0" smtClean="0">
                <a:solidFill>
                  <a:srgbClr val="0070C0"/>
                </a:solidFill>
                <a:cs typeface="Times New Roman" panose="02020603050405020304" pitchFamily="18" charset="0"/>
              </a:rPr>
              <a:t>Comprises </a:t>
            </a:r>
            <a:r>
              <a:rPr lang="en-US" b="1" dirty="0">
                <a:solidFill>
                  <a:srgbClr val="0070C0"/>
                </a:solidFill>
                <a:cs typeface="Times New Roman" panose="02020603050405020304" pitchFamily="18" charset="0"/>
              </a:rPr>
              <a:t>a </a:t>
            </a:r>
            <a:r>
              <a:rPr lang="en-US" b="1" dirty="0" smtClean="0">
                <a:solidFill>
                  <a:srgbClr val="0070C0"/>
                </a:solidFill>
                <a:cs typeface="Times New Roman" panose="02020603050405020304" pitchFamily="18" charset="0"/>
              </a:rPr>
              <a:t>multi-step </a:t>
            </a:r>
            <a:r>
              <a:rPr lang="en-US" b="1" dirty="0">
                <a:solidFill>
                  <a:srgbClr val="0070C0"/>
                </a:solidFill>
                <a:cs typeface="Times New Roman" panose="02020603050405020304" pitchFamily="18" charset="0"/>
              </a:rPr>
              <a:t>feedback loop involving, in part, the near-surface wind speed and the </a:t>
            </a:r>
            <a:r>
              <a:rPr lang="en-US" b="1" dirty="0" smtClean="0">
                <a:solidFill>
                  <a:srgbClr val="0070C0"/>
                </a:solidFill>
                <a:cs typeface="Times New Roman" panose="02020603050405020304" pitchFamily="18" charset="0"/>
              </a:rPr>
              <a:t>evaporation </a:t>
            </a:r>
            <a:r>
              <a:rPr lang="en-US" b="1" dirty="0">
                <a:solidFill>
                  <a:srgbClr val="0070C0"/>
                </a:solidFill>
                <a:cs typeface="Times New Roman" panose="02020603050405020304" pitchFamily="18" charset="0"/>
              </a:rPr>
              <a:t>of water from the underlying ocean, </a:t>
            </a: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evaporation rate being a function </a:t>
            </a:r>
            <a:r>
              <a:rPr lang="en-US" b="1" dirty="0" smtClean="0">
                <a:solidFill>
                  <a:srgbClr val="0070C0"/>
                </a:solidFill>
                <a:cs typeface="Times New Roman" panose="02020603050405020304" pitchFamily="18" charset="0"/>
              </a:rPr>
              <a:t>of wind </a:t>
            </a:r>
            <a:r>
              <a:rPr lang="en-US" b="1" dirty="0">
                <a:solidFill>
                  <a:srgbClr val="0070C0"/>
                </a:solidFill>
                <a:cs typeface="Times New Roman" panose="02020603050405020304" pitchFamily="18" charset="0"/>
              </a:rPr>
              <a:t>speed and thermodynamic disequilibrium</a:t>
            </a:r>
            <a:r>
              <a:rPr lang="en-US" b="1" dirty="0" smtClean="0">
                <a:solidFill>
                  <a:srgbClr val="0070C0"/>
                </a:solidFill>
                <a:cs typeface="Times New Roman" panose="02020603050405020304" pitchFamily="18" charset="0"/>
              </a:rPr>
              <a:t>.</a:t>
            </a:r>
            <a:endParaRPr lang="en-US" b="1" dirty="0">
              <a:solidFill>
                <a:srgbClr val="0070C0"/>
              </a:solidFill>
              <a:cs typeface="Times New Roman" panose="02020603050405020304" pitchFamily="18" charset="0"/>
            </a:endParaRPr>
          </a:p>
          <a:p>
            <a:pPr>
              <a:spcAft>
                <a:spcPts val="1800"/>
              </a:spcAft>
              <a:buFont typeface="Wingdings" panose="05000000000000000000" pitchFamily="2" charset="2"/>
              <a:buChar char="Ø"/>
            </a:pPr>
            <a:r>
              <a:rPr lang="en-US" b="1" dirty="0" smtClean="0">
                <a:solidFill>
                  <a:srgbClr val="0070C0"/>
                </a:solidFill>
                <a:cs typeface="Times New Roman" panose="02020603050405020304" pitchFamily="18" charset="0"/>
              </a:rPr>
              <a:t>Until </a:t>
            </a:r>
            <a:r>
              <a:rPr lang="en-US" b="1" dirty="0">
                <a:solidFill>
                  <a:srgbClr val="0070C0"/>
                </a:solidFill>
                <a:cs typeface="Times New Roman" panose="02020603050405020304" pitchFamily="18" charset="0"/>
              </a:rPr>
              <a:t>very recently, the WISHE mechanism has been presented as a finite-amplitude </a:t>
            </a:r>
            <a:r>
              <a:rPr lang="en-US" b="1" dirty="0" smtClean="0">
                <a:solidFill>
                  <a:srgbClr val="0070C0"/>
                </a:solidFill>
                <a:cs typeface="Times New Roman" panose="02020603050405020304" pitchFamily="18" charset="0"/>
              </a:rPr>
              <a:t>instability </a:t>
            </a:r>
            <a:r>
              <a:rPr lang="en-US" b="1" dirty="0">
                <a:solidFill>
                  <a:srgbClr val="0070C0"/>
                </a:solidFill>
                <a:cs typeface="Times New Roman" panose="02020603050405020304" pitchFamily="18" charset="0"/>
              </a:rPr>
              <a:t>that requires a finite-amplitude precursor disturbance generated by some </a:t>
            </a:r>
            <a:r>
              <a:rPr lang="en-US" b="1" dirty="0" smtClean="0">
                <a:solidFill>
                  <a:srgbClr val="0070C0"/>
                </a:solidFill>
                <a:cs typeface="Times New Roman" panose="02020603050405020304" pitchFamily="18" charset="0"/>
              </a:rPr>
              <a:t>independent </a:t>
            </a:r>
            <a:r>
              <a:rPr lang="en-US" b="1" dirty="0">
                <a:solidFill>
                  <a:srgbClr val="0070C0"/>
                </a:solidFill>
                <a:cs typeface="Times New Roman" panose="02020603050405020304" pitchFamily="18" charset="0"/>
              </a:rPr>
              <a:t>means (such as an easterly wave) to “kick start the heat engine” (cf. Hakim 2011; </a:t>
            </a:r>
            <a:r>
              <a:rPr lang="en-US" b="1" dirty="0" smtClean="0">
                <a:solidFill>
                  <a:srgbClr val="0070C0"/>
                </a:solidFill>
                <a:cs typeface="Times New Roman" panose="02020603050405020304" pitchFamily="18" charset="0"/>
              </a:rPr>
              <a:t>Holton </a:t>
            </a:r>
            <a:r>
              <a:rPr lang="en-US" b="1" dirty="0">
                <a:solidFill>
                  <a:srgbClr val="0070C0"/>
                </a:solidFill>
                <a:cs typeface="Times New Roman" panose="02020603050405020304" pitchFamily="18" charset="0"/>
              </a:rPr>
              <a:t>and Hakim </a:t>
            </a:r>
            <a:r>
              <a:rPr lang="en-US" b="1" dirty="0" smtClean="0">
                <a:solidFill>
                  <a:srgbClr val="0070C0"/>
                </a:solidFill>
                <a:cs typeface="Times New Roman" panose="02020603050405020304" pitchFamily="18" charset="0"/>
              </a:rPr>
              <a:t>2012).</a:t>
            </a:r>
            <a:endParaRPr lang="en-US"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0467805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410305" y="875507"/>
            <a:ext cx="11383107" cy="5642524"/>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4747587" y="175798"/>
            <a:ext cx="2708599"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just" eaLnBrk="0" hangingPunct="0">
              <a:spcAft>
                <a:spcPct val="40000"/>
              </a:spcAft>
            </a:pPr>
            <a:r>
              <a:rPr lang="en-US" sz="2800" b="1" dirty="0" smtClean="0">
                <a:solidFill>
                  <a:srgbClr val="0070C0"/>
                </a:solidFill>
                <a:cs typeface="Times New Roman" panose="02020603050405020304" pitchFamily="18" charset="0"/>
              </a:rPr>
              <a:t> More on </a:t>
            </a:r>
            <a:r>
              <a:rPr lang="en-US" b="1" dirty="0" smtClean="0">
                <a:solidFill>
                  <a:srgbClr val="0070C0"/>
                </a:solidFill>
                <a:cs typeface="Times New Roman" panose="02020603050405020304" pitchFamily="18" charset="0"/>
              </a:rPr>
              <a:t>WISHE</a:t>
            </a:r>
            <a:endParaRPr lang="en-US"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565633" y="1227202"/>
            <a:ext cx="11072451" cy="50643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1800"/>
              </a:spcAft>
              <a:buFont typeface="Wingdings" panose="05000000000000000000" pitchFamily="2" charset="2"/>
              <a:buChar char="Ø"/>
            </a:pPr>
            <a:r>
              <a:rPr lang="en-US" b="1" dirty="0">
                <a:solidFill>
                  <a:srgbClr val="0070C0"/>
                </a:solidFill>
                <a:cs typeface="Times New Roman" panose="02020603050405020304" pitchFamily="18" charset="0"/>
              </a:rPr>
              <a:t>The WISHE mechanism has been presented as a finite amplitude instability of an incipient tropical depression vortex and has achieved widespread acceptance </a:t>
            </a:r>
            <a:r>
              <a:rPr lang="en-US" b="1" dirty="0" smtClean="0">
                <a:solidFill>
                  <a:srgbClr val="0070C0"/>
                </a:solidFill>
                <a:cs typeface="Times New Roman" panose="02020603050405020304" pitchFamily="18" charset="0"/>
              </a:rPr>
              <a:t>in:</a:t>
            </a:r>
          </a:p>
          <a:p>
            <a:pPr>
              <a:spcAft>
                <a:spcPts val="1800"/>
              </a:spcAft>
              <a:buFont typeface="Wingdings" panose="05000000000000000000" pitchFamily="2" charset="2"/>
              <a:buChar char="Ø"/>
            </a:pPr>
            <a:r>
              <a:rPr lang="en-US" b="1" dirty="0" smtClean="0">
                <a:solidFill>
                  <a:srgbClr val="0070C0"/>
                </a:solidFill>
                <a:cs typeface="Times New Roman" panose="02020603050405020304" pitchFamily="18" charset="0"/>
              </a:rPr>
              <a:t>Meteorology </a:t>
            </a:r>
            <a:r>
              <a:rPr lang="en-US" b="1" dirty="0">
                <a:solidFill>
                  <a:srgbClr val="0070C0"/>
                </a:solidFill>
                <a:cs typeface="Times New Roman" panose="02020603050405020304" pitchFamily="18" charset="0"/>
              </a:rPr>
              <a:t>textbooks and other didactic material (</a:t>
            </a:r>
            <a:r>
              <a:rPr lang="en-US" b="1" dirty="0">
                <a:solidFill>
                  <a:srgbClr val="FF0000"/>
                </a:solidFill>
                <a:cs typeface="Times New Roman" panose="02020603050405020304" pitchFamily="18" charset="0"/>
              </a:rPr>
              <a:t>e.g., </a:t>
            </a:r>
            <a:r>
              <a:rPr lang="en-US" b="1" dirty="0" err="1">
                <a:solidFill>
                  <a:srgbClr val="FF0000"/>
                </a:solidFill>
                <a:cs typeface="Times New Roman" panose="02020603050405020304" pitchFamily="18" charset="0"/>
              </a:rPr>
              <a:t>Rauber</a:t>
            </a:r>
            <a:r>
              <a:rPr lang="en-US" b="1" dirty="0">
                <a:solidFill>
                  <a:srgbClr val="FF0000"/>
                </a:solidFill>
                <a:cs typeface="Times New Roman" panose="02020603050405020304" pitchFamily="18" charset="0"/>
              </a:rPr>
              <a:t> et al. 2008; Holton 2004; Ahrens 2008; The COMET Program 2013</a:t>
            </a:r>
            <a:r>
              <a:rPr lang="en-US" b="1" dirty="0" smtClean="0">
                <a:solidFill>
                  <a:srgbClr val="0070C0"/>
                </a:solidFill>
                <a:cs typeface="Times New Roman" panose="02020603050405020304" pitchFamily="18" charset="0"/>
              </a:rPr>
              <a:t>)</a:t>
            </a:r>
          </a:p>
          <a:p>
            <a:pPr>
              <a:spcAft>
                <a:spcPts val="1800"/>
              </a:spcAft>
              <a:buFont typeface="Wingdings" panose="05000000000000000000" pitchFamily="2" charset="2"/>
              <a:buChar char="Ø"/>
            </a:pPr>
            <a:r>
              <a:rPr lang="en-US" b="1" dirty="0" smtClean="0">
                <a:solidFill>
                  <a:srgbClr val="0070C0"/>
                </a:solidFill>
                <a:cs typeface="Times New Roman" panose="02020603050405020304" pitchFamily="18" charset="0"/>
              </a:rPr>
              <a:t>Tropical </a:t>
            </a:r>
            <a:r>
              <a:rPr lang="en-US" b="1" dirty="0">
                <a:solidFill>
                  <a:srgbClr val="0070C0"/>
                </a:solidFill>
                <a:cs typeface="Times New Roman" panose="02020603050405020304" pitchFamily="18" charset="0"/>
              </a:rPr>
              <a:t>weather </a:t>
            </a:r>
            <a:r>
              <a:rPr lang="en-US" b="1" dirty="0" smtClean="0">
                <a:solidFill>
                  <a:srgbClr val="0070C0"/>
                </a:solidFill>
                <a:cs typeface="Times New Roman" panose="02020603050405020304" pitchFamily="18" charset="0"/>
              </a:rPr>
              <a:t>briefings, </a:t>
            </a:r>
            <a:r>
              <a:rPr lang="en-US" b="1" dirty="0">
                <a:solidFill>
                  <a:srgbClr val="0070C0"/>
                </a:solidFill>
                <a:cs typeface="Times New Roman" panose="02020603050405020304" pitchFamily="18" charset="0"/>
              </a:rPr>
              <a:t>and </a:t>
            </a:r>
            <a:endParaRPr lang="en-US" b="1" dirty="0" smtClean="0">
              <a:solidFill>
                <a:srgbClr val="0070C0"/>
              </a:solidFill>
              <a:cs typeface="Times New Roman" panose="02020603050405020304" pitchFamily="18" charset="0"/>
            </a:endParaRPr>
          </a:p>
          <a:p>
            <a:pPr>
              <a:spcAft>
                <a:spcPts val="1800"/>
              </a:spcAft>
              <a:buFont typeface="Wingdings" panose="05000000000000000000" pitchFamily="2" charset="2"/>
              <a:buChar char="Ø"/>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current literature (</a:t>
            </a:r>
            <a:r>
              <a:rPr lang="en-US" b="1" dirty="0" err="1">
                <a:solidFill>
                  <a:srgbClr val="FF0000"/>
                </a:solidFill>
                <a:cs typeface="Times New Roman" panose="02020603050405020304" pitchFamily="18" charset="0"/>
              </a:rPr>
              <a:t>Lighthill</a:t>
            </a:r>
            <a:r>
              <a:rPr lang="en-US" b="1" dirty="0">
                <a:solidFill>
                  <a:srgbClr val="FF0000"/>
                </a:solidFill>
                <a:cs typeface="Times New Roman" panose="02020603050405020304" pitchFamily="18" charset="0"/>
              </a:rPr>
              <a:t> 1998; Smith 2003; Molinari et al. 2004; </a:t>
            </a:r>
            <a:r>
              <a:rPr lang="en-US" b="1" dirty="0" err="1">
                <a:solidFill>
                  <a:srgbClr val="FF0000"/>
                </a:solidFill>
                <a:cs typeface="Times New Roman" panose="02020603050405020304" pitchFamily="18" charset="0"/>
              </a:rPr>
              <a:t>Nong</a:t>
            </a:r>
            <a:r>
              <a:rPr lang="en-US" b="1" dirty="0">
                <a:solidFill>
                  <a:srgbClr val="FF0000"/>
                </a:solidFill>
                <a:cs typeface="Times New Roman" panose="02020603050405020304" pitchFamily="18" charset="0"/>
              </a:rPr>
              <a:t> and Emanuel 2004; Montgomery et al. 2006; </a:t>
            </a:r>
            <a:r>
              <a:rPr lang="en-US" b="1" dirty="0" err="1">
                <a:solidFill>
                  <a:srgbClr val="FF0000"/>
                </a:solidFill>
                <a:cs typeface="Times New Roman" panose="02020603050405020304" pitchFamily="18" charset="0"/>
              </a:rPr>
              <a:t>Terwey</a:t>
            </a:r>
            <a:r>
              <a:rPr lang="en-US" b="1" dirty="0">
                <a:solidFill>
                  <a:srgbClr val="FF0000"/>
                </a:solidFill>
                <a:cs typeface="Times New Roman" panose="02020603050405020304" pitchFamily="18" charset="0"/>
              </a:rPr>
              <a:t> and Montgomery 2008; Braun et al. 2010; Fang and Zhang 2010</a:t>
            </a:r>
            <a:r>
              <a:rPr lang="en-US" b="1" dirty="0" smtClean="0">
                <a:solidFill>
                  <a:srgbClr val="0070C0"/>
                </a:solidFill>
                <a:cs typeface="Times New Roman" panose="02020603050405020304" pitchFamily="18" charset="0"/>
              </a:rPr>
              <a:t>).</a:t>
            </a:r>
          </a:p>
          <a:p>
            <a:pPr>
              <a:spcAft>
                <a:spcPts val="1800"/>
              </a:spcAft>
              <a:buFont typeface="Wingdings" panose="05000000000000000000" pitchFamily="2" charset="2"/>
              <a:buChar char="Ø"/>
            </a:pPr>
            <a:r>
              <a:rPr lang="en-US" b="1" dirty="0" smtClean="0">
                <a:solidFill>
                  <a:srgbClr val="0070C0"/>
                </a:solidFill>
                <a:cs typeface="Times New Roman" panose="02020603050405020304" pitchFamily="18" charset="0"/>
              </a:rPr>
              <a:t>Indeed</a:t>
            </a:r>
            <a:r>
              <a:rPr lang="en-US" b="1" dirty="0">
                <a:solidFill>
                  <a:srgbClr val="0070C0"/>
                </a:solidFill>
                <a:cs typeface="Times New Roman" panose="02020603050405020304" pitchFamily="18" charset="0"/>
              </a:rPr>
              <a:t>, the last five citations and others have talked </a:t>
            </a:r>
            <a:r>
              <a:rPr lang="en-US" b="1" dirty="0" smtClean="0">
                <a:solidFill>
                  <a:srgbClr val="0070C0"/>
                </a:solidFill>
                <a:cs typeface="Times New Roman" panose="02020603050405020304" pitchFamily="18" charset="0"/>
              </a:rPr>
              <a:t>about “igniting </a:t>
            </a:r>
            <a:r>
              <a:rPr lang="en-US" b="1" dirty="0">
                <a:solidFill>
                  <a:srgbClr val="0070C0"/>
                </a:solidFill>
                <a:cs typeface="Times New Roman" panose="02020603050405020304" pitchFamily="18" charset="0"/>
              </a:rPr>
              <a:t>the WISHE mechanism” after the vortex (or secondary maximum </a:t>
            </a:r>
            <a:r>
              <a:rPr lang="en-US" b="1" dirty="0" smtClean="0">
                <a:solidFill>
                  <a:srgbClr val="0070C0"/>
                </a:solidFill>
                <a:cs typeface="Times New Roman" panose="02020603050405020304" pitchFamily="18" charset="0"/>
              </a:rPr>
              <a:t>in the </a:t>
            </a:r>
            <a:r>
              <a:rPr lang="en-US" b="1" dirty="0">
                <a:solidFill>
                  <a:srgbClr val="0070C0"/>
                </a:solidFill>
                <a:cs typeface="Times New Roman" panose="02020603050405020304" pitchFamily="18" charset="0"/>
              </a:rPr>
              <a:t>tangential wind) has reached some threshold intensity</a:t>
            </a:r>
            <a:r>
              <a:rPr lang="en-US" b="1" dirty="0" smtClean="0">
                <a:solidFill>
                  <a:srgbClr val="0070C0"/>
                </a:solidFill>
                <a:cs typeface="Times New Roman" panose="02020603050405020304" pitchFamily="18" charset="0"/>
              </a:rPr>
              <a:t>.</a:t>
            </a:r>
            <a:endParaRPr lang="en-US"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416423549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a:spLocks noChangeArrowheads="1"/>
          </p:cNvSpPr>
          <p:nvPr/>
        </p:nvSpPr>
        <p:spPr bwMode="auto">
          <a:xfrm>
            <a:off x="4208633" y="161428"/>
            <a:ext cx="3809912"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just" eaLnBrk="0" hangingPunct="0">
              <a:spcAft>
                <a:spcPct val="40000"/>
              </a:spcAft>
            </a:pPr>
            <a:r>
              <a:rPr lang="en-US" sz="2800" b="1" dirty="0" smtClean="0">
                <a:solidFill>
                  <a:srgbClr val="0070C0"/>
                </a:solidFill>
                <a:cs typeface="Times New Roman" panose="02020603050405020304" pitchFamily="18" charset="0"/>
              </a:rPr>
              <a:t> How does </a:t>
            </a:r>
            <a:r>
              <a:rPr lang="en-US" b="1" dirty="0" smtClean="0">
                <a:solidFill>
                  <a:srgbClr val="0070C0"/>
                </a:solidFill>
                <a:cs typeface="Times New Roman" panose="02020603050405020304" pitchFamily="18" charset="0"/>
              </a:rPr>
              <a:t>WISHE work?</a:t>
            </a:r>
            <a:endParaRPr lang="en-US" b="1" dirty="0">
              <a:solidFill>
                <a:srgbClr val="0070C0"/>
              </a:solidFill>
              <a:cs typeface="Times New Roman" panose="02020603050405020304" pitchFamily="18" charset="0"/>
            </a:endParaRPr>
          </a:p>
        </p:txBody>
      </p:sp>
      <p:sp>
        <p:nvSpPr>
          <p:cNvPr id="5" name="TextBox 4"/>
          <p:cNvSpPr txBox="1"/>
          <p:nvPr/>
        </p:nvSpPr>
        <p:spPr>
          <a:xfrm>
            <a:off x="270418" y="783972"/>
            <a:ext cx="11653281" cy="830997"/>
          </a:xfrm>
          <a:prstGeom prst="rect">
            <a:avLst/>
          </a:prstGeom>
          <a:noFill/>
        </p:spPr>
        <p:txBody>
          <a:bodyPr wrap="square" rtlCol="0">
            <a:spAutoFit/>
          </a:bodyPr>
          <a:lstStyle/>
          <a:p>
            <a:r>
              <a:rPr lang="en-US" sz="2400" b="1" dirty="0">
                <a:solidFill>
                  <a:srgbClr val="0070C0"/>
                </a:solidFill>
                <a:cs typeface="Times New Roman" panose="02020603050405020304" pitchFamily="18" charset="0"/>
              </a:rPr>
              <a:t>The mechanism is a multi-step feedback loop of the axisymmetric flow and requires in part that the sea-to-air moisture fluxes increase with wind </a:t>
            </a:r>
            <a:r>
              <a:rPr lang="en-US" sz="2400" b="1" dirty="0" smtClean="0">
                <a:solidFill>
                  <a:srgbClr val="0070C0"/>
                </a:solidFill>
                <a:cs typeface="Times New Roman" panose="02020603050405020304" pitchFamily="18" charset="0"/>
              </a:rPr>
              <a:t>speed.</a:t>
            </a:r>
            <a:endParaRPr lang="en-US" sz="2400" dirty="0"/>
          </a:p>
        </p:txBody>
      </p:sp>
      <p:sp>
        <p:nvSpPr>
          <p:cNvPr id="6" name="TextBox 5"/>
          <p:cNvSpPr txBox="1"/>
          <p:nvPr/>
        </p:nvSpPr>
        <p:spPr>
          <a:xfrm>
            <a:off x="228090" y="5824367"/>
            <a:ext cx="11653281" cy="830997"/>
          </a:xfrm>
          <a:prstGeom prst="rect">
            <a:avLst/>
          </a:prstGeom>
          <a:noFill/>
        </p:spPr>
        <p:txBody>
          <a:bodyPr wrap="square" rtlCol="0">
            <a:spAutoFit/>
          </a:bodyPr>
          <a:lstStyle/>
          <a:p>
            <a:pPr algn="ctr"/>
            <a:r>
              <a:rPr lang="en-US" sz="2400" b="1" dirty="0">
                <a:solidFill>
                  <a:srgbClr val="0070C0"/>
                </a:solidFill>
                <a:cs typeface="Times New Roman" panose="02020603050405020304" pitchFamily="18" charset="0"/>
              </a:rPr>
              <a:t>In the standard WISHE paradigm, the vortex will NOT intensify WITHOUT the wind-speed dependence of the moisture fluxes.</a:t>
            </a:r>
          </a:p>
        </p:txBody>
      </p:sp>
      <p:sp>
        <p:nvSpPr>
          <p:cNvPr id="7" name="Line 2"/>
          <p:cNvSpPr>
            <a:spLocks noChangeShapeType="1"/>
          </p:cNvSpPr>
          <p:nvPr/>
        </p:nvSpPr>
        <p:spPr bwMode="auto">
          <a:xfrm>
            <a:off x="6007906" y="2252764"/>
            <a:ext cx="2055567" cy="2648"/>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8" name="Object 2"/>
          <p:cNvGraphicFramePr>
            <a:graphicFrameLocks noChangeAspect="1"/>
          </p:cNvGraphicFramePr>
          <p:nvPr>
            <p:extLst>
              <p:ext uri="{D42A27DB-BD31-4B8C-83A1-F6EECF244321}">
                <p14:modId xmlns:p14="http://schemas.microsoft.com/office/powerpoint/2010/main" val="3815007496"/>
              </p:ext>
            </p:extLst>
          </p:nvPr>
        </p:nvGraphicFramePr>
        <p:xfrm>
          <a:off x="2399962" y="1831705"/>
          <a:ext cx="1348193" cy="899619"/>
        </p:xfrm>
        <a:graphic>
          <a:graphicData uri="http://schemas.openxmlformats.org/presentationml/2006/ole">
            <mc:AlternateContent xmlns:mc="http://schemas.openxmlformats.org/markup-compatibility/2006">
              <mc:Choice xmlns:v="urn:schemas-microsoft-com:vml" Requires="v">
                <p:oleObj spid="_x0000_s1518" name="Equation" r:id="rId3" imgW="647640" imgH="444240" progId="Equation.DSMT4">
                  <p:embed/>
                </p:oleObj>
              </mc:Choice>
              <mc:Fallback>
                <p:oleObj name="Equation" r:id="rId3" imgW="647640" imgH="444240" progId="Equation.DSMT4">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399962" y="1831705"/>
                        <a:ext cx="1348193" cy="899619"/>
                      </a:xfrm>
                      <a:prstGeom prst="rect">
                        <a:avLst/>
                      </a:prstGeom>
                      <a:noFill/>
                      <a:ln>
                        <a:noFill/>
                      </a:ln>
                      <a:effectLst/>
                    </p:spPr>
                  </p:pic>
                </p:oleObj>
              </mc:Fallback>
            </mc:AlternateContent>
          </a:graphicData>
        </a:graphic>
      </p:graphicFrame>
      <p:graphicFrame>
        <p:nvGraphicFramePr>
          <p:cNvPr id="9" name="Object 3"/>
          <p:cNvGraphicFramePr>
            <a:graphicFrameLocks noChangeAspect="1"/>
          </p:cNvGraphicFramePr>
          <p:nvPr>
            <p:extLst>
              <p:ext uri="{D42A27DB-BD31-4B8C-83A1-F6EECF244321}">
                <p14:modId xmlns:p14="http://schemas.microsoft.com/office/powerpoint/2010/main" val="3932725312"/>
              </p:ext>
            </p:extLst>
          </p:nvPr>
        </p:nvGraphicFramePr>
        <p:xfrm>
          <a:off x="705830" y="2880176"/>
          <a:ext cx="1316036" cy="862064"/>
        </p:xfrm>
        <a:graphic>
          <a:graphicData uri="http://schemas.openxmlformats.org/presentationml/2006/ole">
            <mc:AlternateContent xmlns:mc="http://schemas.openxmlformats.org/markup-compatibility/2006">
              <mc:Choice xmlns:v="urn:schemas-microsoft-com:vml" Requires="v">
                <p:oleObj spid="_x0000_s1519" name="Equation" r:id="rId5" imgW="660240" imgH="444240" progId="Equation.DSMT4">
                  <p:embed/>
                </p:oleObj>
              </mc:Choice>
              <mc:Fallback>
                <p:oleObj name="Equation" r:id="rId5" imgW="660240" imgH="444240" progId="Equation.DSMT4">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05830" y="2880176"/>
                        <a:ext cx="1316036" cy="862064"/>
                      </a:xfrm>
                      <a:prstGeom prst="rect">
                        <a:avLst/>
                      </a:prstGeom>
                      <a:noFill/>
                      <a:ln>
                        <a:noFill/>
                      </a:ln>
                      <a:effectLst/>
                    </p:spPr>
                  </p:pic>
                </p:oleObj>
              </mc:Fallback>
            </mc:AlternateContent>
          </a:graphicData>
        </a:graphic>
      </p:graphicFrame>
      <p:graphicFrame>
        <p:nvGraphicFramePr>
          <p:cNvPr id="10" name="Object 4"/>
          <p:cNvGraphicFramePr>
            <a:graphicFrameLocks noChangeAspect="1"/>
          </p:cNvGraphicFramePr>
          <p:nvPr>
            <p:extLst>
              <p:ext uri="{D42A27DB-BD31-4B8C-83A1-F6EECF244321}">
                <p14:modId xmlns:p14="http://schemas.microsoft.com/office/powerpoint/2010/main" val="2855476961"/>
              </p:ext>
            </p:extLst>
          </p:nvPr>
        </p:nvGraphicFramePr>
        <p:xfrm>
          <a:off x="4623791" y="1872082"/>
          <a:ext cx="1134108" cy="772320"/>
        </p:xfrm>
        <a:graphic>
          <a:graphicData uri="http://schemas.openxmlformats.org/presentationml/2006/ole">
            <mc:AlternateContent xmlns:mc="http://schemas.openxmlformats.org/markup-compatibility/2006">
              <mc:Choice xmlns:v="urn:schemas-microsoft-com:vml" Requires="v">
                <p:oleObj spid="_x0000_s1520" name="Equation" r:id="rId7" imgW="634680" imgH="444240" progId="Equation.DSMT4">
                  <p:embed/>
                </p:oleObj>
              </mc:Choice>
              <mc:Fallback>
                <p:oleObj name="Equation" r:id="rId7" imgW="634680" imgH="444240" progId="Equation.DSMT4">
                  <p:embed/>
                  <p:pic>
                    <p:nvPicPr>
                      <p:cNvPr id="0" nam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23791" y="1872082"/>
                        <a:ext cx="1134108" cy="772320"/>
                      </a:xfrm>
                      <a:prstGeom prst="rect">
                        <a:avLst/>
                      </a:prstGeom>
                      <a:noFill/>
                      <a:ln>
                        <a:noFill/>
                      </a:ln>
                      <a:effectLst/>
                    </p:spPr>
                  </p:pic>
                </p:oleObj>
              </mc:Fallback>
            </mc:AlternateContent>
          </a:graphicData>
        </a:graphic>
      </p:graphicFrame>
      <p:graphicFrame>
        <p:nvGraphicFramePr>
          <p:cNvPr id="11" name="Object 5"/>
          <p:cNvGraphicFramePr>
            <a:graphicFrameLocks noChangeAspect="1"/>
          </p:cNvGraphicFramePr>
          <p:nvPr>
            <p:extLst>
              <p:ext uri="{D42A27DB-BD31-4B8C-83A1-F6EECF244321}">
                <p14:modId xmlns:p14="http://schemas.microsoft.com/office/powerpoint/2010/main" val="3930350177"/>
              </p:ext>
            </p:extLst>
          </p:nvPr>
        </p:nvGraphicFramePr>
        <p:xfrm>
          <a:off x="8301221" y="1869981"/>
          <a:ext cx="1075471" cy="774467"/>
        </p:xfrm>
        <a:graphic>
          <a:graphicData uri="http://schemas.openxmlformats.org/presentationml/2006/ole">
            <mc:AlternateContent xmlns:mc="http://schemas.openxmlformats.org/markup-compatibility/2006">
              <mc:Choice xmlns:v="urn:schemas-microsoft-com:vml" Requires="v">
                <p:oleObj spid="_x0000_s1521" name="Equation" r:id="rId9" imgW="634680" imgH="469800" progId="Equation.DSMT4">
                  <p:embed/>
                </p:oleObj>
              </mc:Choice>
              <mc:Fallback>
                <p:oleObj name="Equation" r:id="rId9" imgW="634680" imgH="469800" progId="Equation.DSMT4">
                  <p:embed/>
                  <p:pic>
                    <p:nvPicPr>
                      <p:cNvPr id="0" name=""/>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301221" y="1869981"/>
                        <a:ext cx="1075471" cy="774467"/>
                      </a:xfrm>
                      <a:prstGeom prst="rect">
                        <a:avLst/>
                      </a:prstGeom>
                      <a:noFill/>
                      <a:ln>
                        <a:noFill/>
                      </a:ln>
                      <a:effectLst/>
                    </p:spPr>
                  </p:pic>
                </p:oleObj>
              </mc:Fallback>
            </mc:AlternateContent>
          </a:graphicData>
        </a:graphic>
      </p:graphicFrame>
      <p:graphicFrame>
        <p:nvGraphicFramePr>
          <p:cNvPr id="12" name="Object 6"/>
          <p:cNvGraphicFramePr>
            <a:graphicFrameLocks noChangeAspect="1"/>
          </p:cNvGraphicFramePr>
          <p:nvPr>
            <p:extLst>
              <p:ext uri="{D42A27DB-BD31-4B8C-83A1-F6EECF244321}">
                <p14:modId xmlns:p14="http://schemas.microsoft.com/office/powerpoint/2010/main" val="2644416519"/>
              </p:ext>
            </p:extLst>
          </p:nvPr>
        </p:nvGraphicFramePr>
        <p:xfrm>
          <a:off x="9657114" y="4342853"/>
          <a:ext cx="1545305" cy="582441"/>
        </p:xfrm>
        <a:graphic>
          <a:graphicData uri="http://schemas.openxmlformats.org/presentationml/2006/ole">
            <mc:AlternateContent xmlns:mc="http://schemas.openxmlformats.org/markup-compatibility/2006">
              <mc:Choice xmlns:v="urn:schemas-microsoft-com:vml" Requires="v">
                <p:oleObj spid="_x0000_s1522" name="Equation" r:id="rId11" imgW="787320" imgH="304560" progId="Equation.DSMT4">
                  <p:embed/>
                </p:oleObj>
              </mc:Choice>
              <mc:Fallback>
                <p:oleObj name="Equation" r:id="rId11" imgW="787320" imgH="304560" progId="Equation.DSMT4">
                  <p:embed/>
                  <p:pic>
                    <p:nvPicPr>
                      <p:cNvPr id="0" name=""/>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9657114" y="4342853"/>
                        <a:ext cx="1545305" cy="582441"/>
                      </a:xfrm>
                      <a:prstGeom prst="rect">
                        <a:avLst/>
                      </a:prstGeom>
                      <a:noFill/>
                      <a:ln>
                        <a:noFill/>
                      </a:ln>
                      <a:effectLst/>
                    </p:spPr>
                  </p:pic>
                </p:oleObj>
              </mc:Fallback>
            </mc:AlternateContent>
          </a:graphicData>
        </a:graphic>
      </p:graphicFrame>
      <p:graphicFrame>
        <p:nvGraphicFramePr>
          <p:cNvPr id="14" name="Object 8"/>
          <p:cNvGraphicFramePr>
            <a:graphicFrameLocks noChangeAspect="1"/>
          </p:cNvGraphicFramePr>
          <p:nvPr>
            <p:extLst>
              <p:ext uri="{D42A27DB-BD31-4B8C-83A1-F6EECF244321}">
                <p14:modId xmlns:p14="http://schemas.microsoft.com/office/powerpoint/2010/main" val="712122333"/>
              </p:ext>
            </p:extLst>
          </p:nvPr>
        </p:nvGraphicFramePr>
        <p:xfrm>
          <a:off x="1912787" y="4306346"/>
          <a:ext cx="1078644" cy="577705"/>
        </p:xfrm>
        <a:graphic>
          <a:graphicData uri="http://schemas.openxmlformats.org/presentationml/2006/ole">
            <mc:AlternateContent xmlns:mc="http://schemas.openxmlformats.org/markup-compatibility/2006">
              <mc:Choice xmlns:v="urn:schemas-microsoft-com:vml" Requires="v">
                <p:oleObj spid="_x0000_s1523" name="Equation" r:id="rId13" imgW="482400" imgH="266400" progId="Equation.DSMT4">
                  <p:embed/>
                </p:oleObj>
              </mc:Choice>
              <mc:Fallback>
                <p:oleObj name="Equation" r:id="rId13" imgW="482400" imgH="266400" progId="Equation.DSMT4">
                  <p:embed/>
                  <p:pic>
                    <p:nvPicPr>
                      <p:cNvPr id="0" nam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1912787" y="4306346"/>
                        <a:ext cx="1078644" cy="577705"/>
                      </a:xfrm>
                      <a:prstGeom prst="rect">
                        <a:avLst/>
                      </a:prstGeom>
                      <a:noFill/>
                      <a:ln>
                        <a:noFill/>
                      </a:ln>
                      <a:effectLst/>
                    </p:spPr>
                  </p:pic>
                </p:oleObj>
              </mc:Fallback>
            </mc:AlternateContent>
          </a:graphicData>
        </a:graphic>
      </p:graphicFrame>
      <p:sp>
        <p:nvSpPr>
          <p:cNvPr id="16" name="Text Box 11"/>
          <p:cNvSpPr txBox="1">
            <a:spLocks noChangeArrowheads="1"/>
          </p:cNvSpPr>
          <p:nvPr/>
        </p:nvSpPr>
        <p:spPr bwMode="auto">
          <a:xfrm>
            <a:off x="4137963" y="2803902"/>
            <a:ext cx="2491924" cy="390636"/>
          </a:xfrm>
          <a:prstGeom prst="rect">
            <a:avLst/>
          </a:prstGeom>
          <a:solidFill>
            <a:schemeClr val="bg1"/>
          </a:solidFill>
          <a:ln w="9525">
            <a:solidFill>
              <a:schemeClr val="accent1"/>
            </a:solidFill>
            <a:miter lim="800000"/>
            <a:headEnd/>
            <a:tailEnd/>
          </a:ln>
        </p:spPr>
        <p:txBody>
          <a:bodyPr wrap="square" lIns="82058" tIns="41029" rIns="82058" bIns="41029">
            <a:spAutoFit/>
          </a:bodyPr>
          <a:lstStyle>
            <a:lvl1pPr defTabSz="820738" eaLnBrk="0" hangingPunct="0">
              <a:defRPr sz="2400" b="1">
                <a:solidFill>
                  <a:schemeClr val="accent2"/>
                </a:solidFill>
                <a:latin typeface="Times New Roman" panose="02020603050405020304" pitchFamily="18" charset="0"/>
                <a:ea typeface="ＭＳ Ｐゴシック" panose="020B0600070205080204" pitchFamily="34" charset="-128"/>
              </a:defRPr>
            </a:lvl1pPr>
            <a:lvl2pPr marL="37931725" indent="-37474525" defTabSz="820738" eaLnBrk="0" hangingPunct="0">
              <a:defRPr sz="2400" b="1">
                <a:solidFill>
                  <a:schemeClr val="accent2"/>
                </a:solidFill>
                <a:latin typeface="Times New Roman" panose="02020603050405020304" pitchFamily="18" charset="0"/>
                <a:ea typeface="ＭＳ Ｐゴシック" panose="020B0600070205080204" pitchFamily="34" charset="-128"/>
              </a:defRPr>
            </a:lvl2pPr>
            <a:lvl3pPr eaLnBrk="0" hangingPunct="0">
              <a:defRPr sz="2400" b="1">
                <a:solidFill>
                  <a:schemeClr val="accent2"/>
                </a:solidFill>
                <a:latin typeface="Times New Roman" panose="02020603050405020304" pitchFamily="18" charset="0"/>
                <a:ea typeface="ＭＳ Ｐゴシック" panose="020B0600070205080204" pitchFamily="34" charset="-128"/>
              </a:defRPr>
            </a:lvl3pPr>
            <a:lvl4pPr eaLnBrk="0" hangingPunct="0">
              <a:defRPr sz="2400" b="1">
                <a:solidFill>
                  <a:schemeClr val="accent2"/>
                </a:solidFill>
                <a:latin typeface="Times New Roman" panose="02020603050405020304" pitchFamily="18" charset="0"/>
                <a:ea typeface="ＭＳ Ｐゴシック" panose="020B0600070205080204" pitchFamily="34" charset="-128"/>
              </a:defRPr>
            </a:lvl4pPr>
            <a:lvl5pPr eaLnBrk="0" hangingPunct="0">
              <a:defRPr sz="2400" b="1">
                <a:solidFill>
                  <a:schemeClr val="accent2"/>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9pPr>
          </a:lstStyle>
          <a:p>
            <a:r>
              <a:rPr lang="en-US" sz="2000" b="0" dirty="0">
                <a:solidFill>
                  <a:schemeClr val="tx1"/>
                </a:solidFill>
              </a:rPr>
              <a:t>Thermal wind balance</a:t>
            </a:r>
          </a:p>
        </p:txBody>
      </p:sp>
      <p:sp>
        <p:nvSpPr>
          <p:cNvPr id="17" name="Line 12"/>
          <p:cNvSpPr>
            <a:spLocks noChangeShapeType="1"/>
          </p:cNvSpPr>
          <p:nvPr/>
        </p:nvSpPr>
        <p:spPr bwMode="auto">
          <a:xfrm flipV="1">
            <a:off x="3855575" y="2255413"/>
            <a:ext cx="622551" cy="19896"/>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8" name="Line 13"/>
          <p:cNvSpPr>
            <a:spLocks noChangeShapeType="1"/>
          </p:cNvSpPr>
          <p:nvPr/>
        </p:nvSpPr>
        <p:spPr bwMode="auto">
          <a:xfrm flipV="1">
            <a:off x="1386902" y="2368471"/>
            <a:ext cx="770055" cy="304262"/>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19" name="Line 14"/>
          <p:cNvSpPr>
            <a:spLocks noChangeShapeType="1"/>
          </p:cNvSpPr>
          <p:nvPr/>
        </p:nvSpPr>
        <p:spPr bwMode="auto">
          <a:xfrm>
            <a:off x="8983012" y="2731278"/>
            <a:ext cx="751977" cy="1481454"/>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graphicFrame>
        <p:nvGraphicFramePr>
          <p:cNvPr id="20" name="Object 10"/>
          <p:cNvGraphicFramePr>
            <a:graphicFrameLocks noChangeAspect="1"/>
          </p:cNvGraphicFramePr>
          <p:nvPr>
            <p:extLst>
              <p:ext uri="{D42A27DB-BD31-4B8C-83A1-F6EECF244321}">
                <p14:modId xmlns:p14="http://schemas.microsoft.com/office/powerpoint/2010/main" val="1479379533"/>
              </p:ext>
            </p:extLst>
          </p:nvPr>
        </p:nvGraphicFramePr>
        <p:xfrm>
          <a:off x="7595168" y="3053995"/>
          <a:ext cx="4123837" cy="692563"/>
        </p:xfrm>
        <a:graphic>
          <a:graphicData uri="http://schemas.openxmlformats.org/presentationml/2006/ole">
            <mc:AlternateContent xmlns:mc="http://schemas.openxmlformats.org/markup-compatibility/2006">
              <mc:Choice xmlns:v="urn:schemas-microsoft-com:vml" Requires="v">
                <p:oleObj spid="_x0000_s1524" name="Equation" r:id="rId15" imgW="2273040" imgH="393480" progId="Equation.DSMT4">
                  <p:embed/>
                </p:oleObj>
              </mc:Choice>
              <mc:Fallback>
                <p:oleObj name="Equation" r:id="rId15" imgW="2273040" imgH="393480" progId="Equation.DSMT4">
                  <p:embed/>
                  <p:pic>
                    <p:nvPicPr>
                      <p:cNvPr id="0" name=""/>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7595168" y="3053995"/>
                        <a:ext cx="4123837" cy="692563"/>
                      </a:xfrm>
                      <a:prstGeom prst="rect">
                        <a:avLst/>
                      </a:prstGeom>
                      <a:solidFill>
                        <a:schemeClr val="bg1"/>
                      </a:solidFill>
                      <a:ln w="9525">
                        <a:solidFill>
                          <a:schemeClr val="accent1"/>
                        </a:solidFill>
                        <a:miter lim="800000"/>
                        <a:headEnd/>
                        <a:tailEnd/>
                      </a:ln>
                      <a:effectLst/>
                    </p:spPr>
                  </p:pic>
                </p:oleObj>
              </mc:Fallback>
            </mc:AlternateContent>
          </a:graphicData>
        </a:graphic>
      </p:graphicFrame>
      <p:sp>
        <p:nvSpPr>
          <p:cNvPr id="21" name="Line 16"/>
          <p:cNvSpPr>
            <a:spLocks noChangeShapeType="1"/>
          </p:cNvSpPr>
          <p:nvPr/>
        </p:nvSpPr>
        <p:spPr bwMode="auto">
          <a:xfrm flipH="1" flipV="1">
            <a:off x="1294797" y="3871379"/>
            <a:ext cx="387347" cy="476217"/>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2" name="Line 17"/>
          <p:cNvSpPr>
            <a:spLocks noChangeShapeType="1"/>
          </p:cNvSpPr>
          <p:nvPr/>
        </p:nvSpPr>
        <p:spPr bwMode="auto">
          <a:xfrm flipH="1">
            <a:off x="8468785" y="4585029"/>
            <a:ext cx="1028392" cy="97996"/>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3" name="Line 18"/>
          <p:cNvSpPr>
            <a:spLocks noChangeShapeType="1"/>
          </p:cNvSpPr>
          <p:nvPr/>
        </p:nvSpPr>
        <p:spPr bwMode="auto">
          <a:xfrm flipH="1">
            <a:off x="3074029" y="4647415"/>
            <a:ext cx="4111011" cy="23858"/>
          </a:xfrm>
          <a:prstGeom prst="line">
            <a:avLst/>
          </a:prstGeom>
          <a:noFill/>
          <a:ln w="57150">
            <a:solidFill>
              <a:schemeClr val="accent2"/>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6" name="Rectangle 21"/>
          <p:cNvSpPr>
            <a:spLocks noChangeArrowheads="1"/>
          </p:cNvSpPr>
          <p:nvPr/>
        </p:nvSpPr>
        <p:spPr bwMode="auto">
          <a:xfrm>
            <a:off x="456113" y="2869157"/>
            <a:ext cx="1861523" cy="942025"/>
          </a:xfrm>
          <a:prstGeom prst="rect">
            <a:avLst/>
          </a:prstGeom>
          <a:noFill/>
          <a:ln w="28575">
            <a:solidFill>
              <a:schemeClr val="accent1"/>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ea typeface="ＭＳ Ｐゴシック" panose="020B0600070205080204" pitchFamily="34" charset="-128"/>
              </a:defRPr>
            </a:lvl1pPr>
            <a:lvl2pPr marL="37931725" indent="-37474525" eaLnBrk="0" hangingPunct="0">
              <a:defRPr sz="2400" b="1">
                <a:solidFill>
                  <a:schemeClr val="accent2"/>
                </a:solidFill>
                <a:latin typeface="Times New Roman" panose="02020603050405020304" pitchFamily="18" charset="0"/>
                <a:ea typeface="ＭＳ Ｐゴシック" panose="020B0600070205080204" pitchFamily="34" charset="-128"/>
              </a:defRPr>
            </a:lvl2pPr>
            <a:lvl3pPr eaLnBrk="0" hangingPunct="0">
              <a:defRPr sz="2400" b="1">
                <a:solidFill>
                  <a:schemeClr val="accent2"/>
                </a:solidFill>
                <a:latin typeface="Times New Roman" panose="02020603050405020304" pitchFamily="18" charset="0"/>
                <a:ea typeface="ＭＳ Ｐゴシック" panose="020B0600070205080204" pitchFamily="34" charset="-128"/>
              </a:defRPr>
            </a:lvl3pPr>
            <a:lvl4pPr eaLnBrk="0" hangingPunct="0">
              <a:defRPr sz="2400" b="1">
                <a:solidFill>
                  <a:schemeClr val="accent2"/>
                </a:solidFill>
                <a:latin typeface="Times New Roman" panose="02020603050405020304" pitchFamily="18" charset="0"/>
                <a:ea typeface="ＭＳ Ｐゴシック" panose="020B0600070205080204" pitchFamily="34" charset="-128"/>
              </a:defRPr>
            </a:lvl4pPr>
            <a:lvl5pPr eaLnBrk="0" hangingPunct="0">
              <a:defRPr sz="2400" b="1">
                <a:solidFill>
                  <a:schemeClr val="accent2"/>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9pPr>
          </a:lstStyle>
          <a:p>
            <a:pPr eaLnBrk="1" hangingPunct="1"/>
            <a:endParaRPr lang="en-US"/>
          </a:p>
        </p:txBody>
      </p:sp>
      <p:sp>
        <p:nvSpPr>
          <p:cNvPr id="27" name="Text Box 22"/>
          <p:cNvSpPr txBox="1">
            <a:spLocks noChangeArrowheads="1"/>
          </p:cNvSpPr>
          <p:nvPr/>
        </p:nvSpPr>
        <p:spPr bwMode="auto">
          <a:xfrm>
            <a:off x="2489115" y="3098185"/>
            <a:ext cx="723275" cy="461665"/>
          </a:xfrm>
          <a:prstGeom prst="rect">
            <a:avLst/>
          </a:prstGeom>
          <a:solidFill>
            <a:schemeClr val="bg1"/>
          </a:solidFill>
          <a:ln w="57150">
            <a:solidFill>
              <a:schemeClr val="accent1"/>
            </a:solidFill>
            <a:miter lim="800000"/>
            <a:headEnd/>
            <a:tailEnd/>
          </a:ln>
        </p:spPr>
        <p:txBody>
          <a:bodyPr wrap="none">
            <a:spAutoFit/>
          </a:bodyPr>
          <a:lstStyle>
            <a:lvl1pPr eaLnBrk="0" hangingPunct="0">
              <a:defRPr sz="2400" b="1">
                <a:solidFill>
                  <a:schemeClr val="accent2"/>
                </a:solidFill>
                <a:latin typeface="Times New Roman" panose="02020603050405020304" pitchFamily="18" charset="0"/>
                <a:ea typeface="ＭＳ Ｐゴシック" panose="020B0600070205080204" pitchFamily="34" charset="-128"/>
              </a:defRPr>
            </a:lvl1pPr>
            <a:lvl2pPr marL="37931725" indent="-37474525" eaLnBrk="0" hangingPunct="0">
              <a:defRPr sz="2400" b="1">
                <a:solidFill>
                  <a:schemeClr val="accent2"/>
                </a:solidFill>
                <a:latin typeface="Times New Roman" panose="02020603050405020304" pitchFamily="18" charset="0"/>
                <a:ea typeface="ＭＳ Ｐゴシック" panose="020B0600070205080204" pitchFamily="34" charset="-128"/>
              </a:defRPr>
            </a:lvl2pPr>
            <a:lvl3pPr eaLnBrk="0" hangingPunct="0">
              <a:defRPr sz="2400" b="1">
                <a:solidFill>
                  <a:schemeClr val="accent2"/>
                </a:solidFill>
                <a:latin typeface="Times New Roman" panose="02020603050405020304" pitchFamily="18" charset="0"/>
                <a:ea typeface="ＭＳ Ｐゴシック" panose="020B0600070205080204" pitchFamily="34" charset="-128"/>
              </a:defRPr>
            </a:lvl3pPr>
            <a:lvl4pPr eaLnBrk="0" hangingPunct="0">
              <a:defRPr sz="2400" b="1">
                <a:solidFill>
                  <a:schemeClr val="accent2"/>
                </a:solidFill>
                <a:latin typeface="Times New Roman" panose="02020603050405020304" pitchFamily="18" charset="0"/>
                <a:ea typeface="ＭＳ Ｐゴシック" panose="020B0600070205080204" pitchFamily="34" charset="-128"/>
              </a:defRPr>
            </a:lvl4pPr>
            <a:lvl5pPr eaLnBrk="0" hangingPunct="0">
              <a:defRPr sz="2400" b="1">
                <a:solidFill>
                  <a:schemeClr val="accent2"/>
                </a:solidFill>
                <a:latin typeface="Times New Roman" panose="02020603050405020304" pitchFamily="18" charset="0"/>
                <a:ea typeface="ＭＳ Ｐゴシック" panose="020B0600070205080204" pitchFamily="34" charset="-128"/>
              </a:defRPr>
            </a:lvl5pPr>
            <a:lvl6pPr marL="4572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6pPr>
            <a:lvl7pPr marL="9144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7pPr>
            <a:lvl8pPr marL="13716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8pPr>
            <a:lvl9pPr marL="1828800" eaLnBrk="0" fontAlgn="base" hangingPunct="0">
              <a:spcBef>
                <a:spcPct val="0"/>
              </a:spcBef>
              <a:spcAft>
                <a:spcPct val="0"/>
              </a:spcAft>
              <a:defRPr sz="2400" b="1">
                <a:solidFill>
                  <a:schemeClr val="accent2"/>
                </a:solidFill>
                <a:latin typeface="Times New Roman" panose="02020603050405020304" pitchFamily="18" charset="0"/>
                <a:ea typeface="ＭＳ Ｐゴシック" panose="020B0600070205080204" pitchFamily="34" charset="-128"/>
              </a:defRPr>
            </a:lvl9pPr>
          </a:lstStyle>
          <a:p>
            <a:pPr eaLnBrk="1" hangingPunct="1"/>
            <a:r>
              <a:rPr lang="en-US" b="0">
                <a:solidFill>
                  <a:schemeClr val="tx1"/>
                </a:solidFill>
              </a:rPr>
              <a:t>start</a:t>
            </a:r>
          </a:p>
        </p:txBody>
      </p:sp>
      <p:graphicFrame>
        <p:nvGraphicFramePr>
          <p:cNvPr id="15" name="Object 9"/>
          <p:cNvGraphicFramePr>
            <a:graphicFrameLocks noChangeAspect="1"/>
          </p:cNvGraphicFramePr>
          <p:nvPr>
            <p:extLst>
              <p:ext uri="{D42A27DB-BD31-4B8C-83A1-F6EECF244321}">
                <p14:modId xmlns:p14="http://schemas.microsoft.com/office/powerpoint/2010/main" val="417403996"/>
              </p:ext>
            </p:extLst>
          </p:nvPr>
        </p:nvGraphicFramePr>
        <p:xfrm>
          <a:off x="3850198" y="4149342"/>
          <a:ext cx="2953311" cy="1145837"/>
        </p:xfrm>
        <a:graphic>
          <a:graphicData uri="http://schemas.openxmlformats.org/presentationml/2006/ole">
            <mc:AlternateContent xmlns:mc="http://schemas.openxmlformats.org/markup-compatibility/2006">
              <mc:Choice xmlns:v="urn:schemas-microsoft-com:vml" Requires="v">
                <p:oleObj spid="_x0000_s1525" name="Equation" r:id="rId17" imgW="1396800" imgH="558720" progId="Equation.3">
                  <p:embed/>
                </p:oleObj>
              </mc:Choice>
              <mc:Fallback>
                <p:oleObj name="Equation" r:id="rId17" imgW="1396800" imgH="558720" progId="Equation.3">
                  <p:embed/>
                  <p:pic>
                    <p:nvPicPr>
                      <p:cNvPr id="0" name=""/>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3850198" y="4149342"/>
                        <a:ext cx="2953311" cy="1145837"/>
                      </a:xfrm>
                      <a:prstGeom prst="rect">
                        <a:avLst/>
                      </a:prstGeom>
                      <a:solidFill>
                        <a:schemeClr val="bg1"/>
                      </a:solidFill>
                      <a:ln w="9525">
                        <a:solidFill>
                          <a:schemeClr val="accent1"/>
                        </a:solidFill>
                        <a:miter lim="800000"/>
                        <a:headEnd/>
                        <a:tailEnd/>
                      </a:ln>
                      <a:effectLst/>
                    </p:spPr>
                  </p:pic>
                </p:oleObj>
              </mc:Fallback>
            </mc:AlternateContent>
          </a:graphicData>
        </a:graphic>
      </p:graphicFrame>
      <p:sp>
        <p:nvSpPr>
          <p:cNvPr id="28" name="Rectangle 27"/>
          <p:cNvSpPr/>
          <p:nvPr/>
        </p:nvSpPr>
        <p:spPr>
          <a:xfrm>
            <a:off x="270418" y="1748095"/>
            <a:ext cx="11686401" cy="3979477"/>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2" name="Object 1"/>
          <p:cNvGraphicFramePr>
            <a:graphicFrameLocks noChangeAspect="1"/>
          </p:cNvGraphicFramePr>
          <p:nvPr>
            <p:extLst>
              <p:ext uri="{D42A27DB-BD31-4B8C-83A1-F6EECF244321}">
                <p14:modId xmlns:p14="http://schemas.microsoft.com/office/powerpoint/2010/main" val="3092924164"/>
              </p:ext>
            </p:extLst>
          </p:nvPr>
        </p:nvGraphicFramePr>
        <p:xfrm>
          <a:off x="6149827" y="3480482"/>
          <a:ext cx="114300" cy="165100"/>
        </p:xfrm>
        <a:graphic>
          <a:graphicData uri="http://schemas.openxmlformats.org/presentationml/2006/ole">
            <mc:AlternateContent xmlns:mc="http://schemas.openxmlformats.org/markup-compatibility/2006">
              <mc:Choice xmlns:v="urn:schemas-microsoft-com:vml" Requires="v">
                <p:oleObj spid="_x0000_s1526" name="Equation" r:id="rId19" imgW="114300" imgH="165100" progId="Equation.3">
                  <p:embed/>
                </p:oleObj>
              </mc:Choice>
              <mc:Fallback>
                <p:oleObj name="Equation" r:id="rId19" imgW="114300" imgH="165100" progId="Equation.3">
                  <p:embed/>
                  <p:pic>
                    <p:nvPicPr>
                      <p:cNvPr id="0" name=""/>
                      <p:cNvPicPr/>
                      <p:nvPr/>
                    </p:nvPicPr>
                    <p:blipFill>
                      <a:blip r:embed="rId20"/>
                      <a:stretch>
                        <a:fillRect/>
                      </a:stretch>
                    </p:blipFill>
                    <p:spPr>
                      <a:xfrm>
                        <a:off x="6149827" y="3480482"/>
                        <a:ext cx="114300" cy="165100"/>
                      </a:xfrm>
                      <a:prstGeom prst="rect">
                        <a:avLst/>
                      </a:prstGeom>
                    </p:spPr>
                  </p:pic>
                </p:oleObj>
              </mc:Fallback>
            </mc:AlternateContent>
          </a:graphicData>
        </a:graphic>
      </p:graphicFrame>
      <p:graphicFrame>
        <p:nvGraphicFramePr>
          <p:cNvPr id="24" name="Object 23"/>
          <p:cNvGraphicFramePr>
            <a:graphicFrameLocks noChangeAspect="1"/>
          </p:cNvGraphicFramePr>
          <p:nvPr>
            <p:extLst>
              <p:ext uri="{D42A27DB-BD31-4B8C-83A1-F6EECF244321}">
                <p14:modId xmlns:p14="http://schemas.microsoft.com/office/powerpoint/2010/main" val="3027766737"/>
              </p:ext>
            </p:extLst>
          </p:nvPr>
        </p:nvGraphicFramePr>
        <p:xfrm>
          <a:off x="7497083" y="4426107"/>
          <a:ext cx="852975" cy="604120"/>
        </p:xfrm>
        <a:graphic>
          <a:graphicData uri="http://schemas.openxmlformats.org/presentationml/2006/ole">
            <mc:AlternateContent xmlns:mc="http://schemas.openxmlformats.org/markup-compatibility/2006">
              <mc:Choice xmlns:v="urn:schemas-microsoft-com:vml" Requires="v">
                <p:oleObj spid="_x0000_s1527" name="Equation" r:id="rId21" imgW="355600" imgH="254000" progId="Equation.3">
                  <p:embed/>
                </p:oleObj>
              </mc:Choice>
              <mc:Fallback>
                <p:oleObj name="Equation" r:id="rId21" imgW="355600" imgH="254000" progId="Equation.3">
                  <p:embed/>
                  <p:pic>
                    <p:nvPicPr>
                      <p:cNvPr id="0" name=""/>
                      <p:cNvPicPr/>
                      <p:nvPr/>
                    </p:nvPicPr>
                    <p:blipFill>
                      <a:blip r:embed="rId22"/>
                      <a:stretch>
                        <a:fillRect/>
                      </a:stretch>
                    </p:blipFill>
                    <p:spPr>
                      <a:xfrm>
                        <a:off x="7497083" y="4426107"/>
                        <a:ext cx="852975" cy="604120"/>
                      </a:xfrm>
                      <a:prstGeom prst="rect">
                        <a:avLst/>
                      </a:prstGeom>
                    </p:spPr>
                  </p:pic>
                </p:oleObj>
              </mc:Fallback>
            </mc:AlternateContent>
          </a:graphicData>
        </a:graphic>
      </p:graphicFrame>
      <p:sp>
        <p:nvSpPr>
          <p:cNvPr id="4" name="Oval 3"/>
          <p:cNvSpPr/>
          <p:nvPr/>
        </p:nvSpPr>
        <p:spPr bwMode="auto">
          <a:xfrm>
            <a:off x="7409374" y="4181651"/>
            <a:ext cx="1028392" cy="1081218"/>
          </a:xfrm>
          <a:prstGeom prst="ellipse">
            <a:avLst/>
          </a:prstGeom>
          <a:noFill/>
          <a:ln w="28575" cap="flat" cmpd="sng" algn="ctr">
            <a:solidFill>
              <a:srgbClr val="FF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accent2"/>
              </a:solidFill>
              <a:effectLst/>
              <a:latin typeface="Times New Roman" pitchFamily="-109" charset="0"/>
            </a:endParaRPr>
          </a:p>
        </p:txBody>
      </p:sp>
    </p:spTree>
    <p:extLst>
      <p:ext uri="{BB962C8B-B14F-4D97-AF65-F5344CB8AC3E}">
        <p14:creationId xmlns:p14="http://schemas.microsoft.com/office/powerpoint/2010/main" val="129410492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197738"/>
            <a:ext cx="11383107" cy="5308570"/>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4431067" y="306820"/>
            <a:ext cx="3308022"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smtClean="0">
                <a:solidFill>
                  <a:srgbClr val="0070C0"/>
                </a:solidFill>
                <a:cs typeface="Times New Roman" panose="02020603050405020304" pitchFamily="18" charset="0"/>
              </a:rPr>
              <a:t> </a:t>
            </a:r>
            <a:r>
              <a:rPr lang="en-US" sz="2800" b="1" dirty="0">
                <a:solidFill>
                  <a:srgbClr val="0070C0"/>
                </a:solidFill>
                <a:cs typeface="Times New Roman" panose="02020603050405020304" pitchFamily="18" charset="0"/>
              </a:rPr>
              <a:t>AMS Glossary 2013</a:t>
            </a:r>
          </a:p>
        </p:txBody>
      </p:sp>
      <p:sp>
        <p:nvSpPr>
          <p:cNvPr id="741380" name="Rectangle 4"/>
          <p:cNvSpPr>
            <a:spLocks noChangeArrowheads="1"/>
          </p:cNvSpPr>
          <p:nvPr/>
        </p:nvSpPr>
        <p:spPr bwMode="auto">
          <a:xfrm>
            <a:off x="515815" y="1903821"/>
            <a:ext cx="11136924" cy="420567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buFont typeface="Wingdings" panose="05000000000000000000" pitchFamily="2" charset="2"/>
              <a:buChar char="Ø"/>
            </a:pPr>
            <a:r>
              <a:rPr lang="en-US" b="1" dirty="0" smtClean="0">
                <a:solidFill>
                  <a:srgbClr val="0070C0"/>
                </a:solidFill>
                <a:cs typeface="Times New Roman" panose="02020603050405020304" pitchFamily="18" charset="0"/>
              </a:rPr>
              <a:t>A </a:t>
            </a:r>
            <a:r>
              <a:rPr lang="en-US" b="1" dirty="0">
                <a:solidFill>
                  <a:srgbClr val="0070C0"/>
                </a:solidFill>
                <a:cs typeface="Times New Roman" panose="02020603050405020304" pitchFamily="18" charset="0"/>
              </a:rPr>
              <a:t>hypothesis for the amplification of certain atmospheric circulations, including tropical cyclones, polar lows, and the Madden-Julian oscillation</a:t>
            </a:r>
            <a:r>
              <a:rPr lang="en-US" b="1" dirty="0" smtClean="0">
                <a:solidFill>
                  <a:srgbClr val="0070C0"/>
                </a:solidFill>
                <a:cs typeface="Times New Roman" panose="02020603050405020304" pitchFamily="18" charset="0"/>
              </a:rPr>
              <a:t>.</a:t>
            </a:r>
            <a:endParaRPr lang="en-US" b="1" dirty="0">
              <a:solidFill>
                <a:srgbClr val="0070C0"/>
              </a:solidFill>
              <a:cs typeface="Times New Roman" panose="02020603050405020304" pitchFamily="18" charset="0"/>
            </a:endParaRPr>
          </a:p>
          <a:p>
            <a:pPr>
              <a:buFont typeface="Wingdings" panose="05000000000000000000" pitchFamily="2" charset="2"/>
              <a:buChar char="Ø"/>
            </a:pPr>
            <a:endParaRPr lang="en-US" b="1" dirty="0">
              <a:solidFill>
                <a:srgbClr val="0070C0"/>
              </a:solidFill>
              <a:cs typeface="Times New Roman" panose="02020603050405020304" pitchFamily="18" charset="0"/>
            </a:endParaRPr>
          </a:p>
          <a:p>
            <a:pPr>
              <a:spcAft>
                <a:spcPts val="1800"/>
              </a:spcAft>
              <a:buFont typeface="Wingdings" panose="05000000000000000000" pitchFamily="2" charset="2"/>
              <a:buChar char="Ø"/>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mechanism involves a positive feedback between the circulation and heat fluxes from the sea surface, with stronger circulation giving rise to larger surface fluxes of heat, which are then quickly redistributed aloft by convection, in turn strengthening the circulation</a:t>
            </a:r>
            <a:r>
              <a:rPr lang="en-US" b="1" dirty="0" smtClean="0">
                <a:solidFill>
                  <a:srgbClr val="0070C0"/>
                </a:solidFill>
                <a:cs typeface="Times New Roman" panose="02020603050405020304" pitchFamily="18" charset="0"/>
              </a:rPr>
              <a:t>.</a:t>
            </a:r>
          </a:p>
          <a:p>
            <a:pPr>
              <a:buFont typeface="Wingdings" panose="05000000000000000000" pitchFamily="2" charset="2"/>
              <a:buChar char="Ø"/>
            </a:pPr>
            <a:r>
              <a:rPr lang="en-US" b="1" dirty="0" smtClean="0">
                <a:solidFill>
                  <a:srgbClr val="0070C0"/>
                </a:solidFill>
                <a:cs typeface="Times New Roman" panose="02020603050405020304" pitchFamily="18" charset="0"/>
              </a:rPr>
              <a:t>In </a:t>
            </a:r>
            <a:r>
              <a:rPr lang="en-US" b="1" dirty="0">
                <a:solidFill>
                  <a:srgbClr val="0070C0"/>
                </a:solidFill>
                <a:cs typeface="Times New Roman" panose="02020603050405020304" pitchFamily="18" charset="0"/>
              </a:rPr>
              <a:t>this theory, emphasis is placed on the surface fluxes as the principal rate-limiting process; convection serves only to redistribute heat. This can be contrasted with conditional instability of the second kind (CISK), in which </a:t>
            </a:r>
            <a:r>
              <a:rPr lang="en-US" b="1" dirty="0" smtClean="0">
                <a:solidFill>
                  <a:srgbClr val="0070C0"/>
                </a:solidFill>
                <a:cs typeface="Times New Roman" panose="02020603050405020304" pitchFamily="18" charset="0"/>
              </a:rPr>
              <a:t>circulations amplify </a:t>
            </a:r>
            <a:r>
              <a:rPr lang="en-US" b="1" dirty="0">
                <a:solidFill>
                  <a:srgbClr val="0070C0"/>
                </a:solidFill>
                <a:cs typeface="Times New Roman" panose="02020603050405020304" pitchFamily="18" charset="0"/>
              </a:rPr>
              <a:t>through their interaction with the convection itself</a:t>
            </a:r>
            <a:r>
              <a:rPr lang="en-US" b="1" dirty="0" smtClean="0">
                <a:solidFill>
                  <a:srgbClr val="0070C0"/>
                </a:solidFill>
                <a:cs typeface="Times New Roman" panose="02020603050405020304" pitchFamily="18" charset="0"/>
              </a:rPr>
              <a:t>.</a:t>
            </a:r>
            <a:endParaRPr lang="en-US" b="1" dirty="0">
              <a:solidFill>
                <a:srgbClr val="0070C0"/>
              </a:solidFill>
              <a:cs typeface="Times New Roman" panose="02020603050405020304" pitchFamily="18" charset="0"/>
            </a:endParaRPr>
          </a:p>
        </p:txBody>
      </p:sp>
      <p:sp>
        <p:nvSpPr>
          <p:cNvPr id="2" name="TextBox 1"/>
          <p:cNvSpPr txBox="1"/>
          <p:nvPr/>
        </p:nvSpPr>
        <p:spPr>
          <a:xfrm>
            <a:off x="515813" y="1319993"/>
            <a:ext cx="1107996" cy="461665"/>
          </a:xfrm>
          <a:prstGeom prst="rect">
            <a:avLst/>
          </a:prstGeom>
          <a:noFill/>
        </p:spPr>
        <p:txBody>
          <a:bodyPr wrap="none" rtlCol="0">
            <a:spAutoFit/>
          </a:bodyPr>
          <a:lstStyle/>
          <a:p>
            <a:r>
              <a:rPr lang="en-GB" sz="2400" b="1" dirty="0">
                <a:solidFill>
                  <a:srgbClr val="FF0000"/>
                </a:solidFill>
                <a:latin typeface="Times New Roman" panose="02020603050405020304" pitchFamily="18" charset="0"/>
                <a:cs typeface="Times New Roman" panose="02020603050405020304" pitchFamily="18" charset="0"/>
              </a:rPr>
              <a:t>Quotes</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0375430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092916"/>
            <a:ext cx="11383107" cy="5530625"/>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3611193" y="259928"/>
            <a:ext cx="4947167"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smtClean="0">
                <a:solidFill>
                  <a:srgbClr val="0070C0"/>
                </a:solidFill>
                <a:cs typeface="Times New Roman" panose="02020603050405020304" pitchFamily="18" charset="0"/>
              </a:rPr>
              <a:t> </a:t>
            </a:r>
            <a:r>
              <a:rPr lang="en-US" sz="2800" b="1" dirty="0">
                <a:solidFill>
                  <a:srgbClr val="0070C0"/>
                </a:solidFill>
                <a:cs typeface="Times New Roman" panose="02020603050405020304" pitchFamily="18" charset="0"/>
              </a:rPr>
              <a:t>AMS Glossary </a:t>
            </a:r>
            <a:r>
              <a:rPr lang="en-US" sz="2800" b="1" dirty="0" smtClean="0">
                <a:solidFill>
                  <a:srgbClr val="0070C0"/>
                </a:solidFill>
                <a:cs typeface="Times New Roman" panose="02020603050405020304" pitchFamily="18" charset="0"/>
              </a:rPr>
              <a:t>2013: problems</a:t>
            </a:r>
            <a:endParaRPr lang="en-US" sz="2800"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703385" y="1195537"/>
            <a:ext cx="10972800" cy="514510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marL="457200" indent="-457200">
              <a:spcAft>
                <a:spcPts val="1200"/>
              </a:spcAft>
              <a:buFont typeface="+mj-lt"/>
              <a:buAutoNum type="arabicPeriod"/>
            </a:pPr>
            <a:r>
              <a:rPr lang="en-US" b="1" dirty="0">
                <a:solidFill>
                  <a:srgbClr val="0070C0"/>
                </a:solidFill>
                <a:cs typeface="Times New Roman" panose="02020603050405020304" pitchFamily="18" charset="0"/>
              </a:rPr>
              <a:t>Ambiguity about which circulation is pertinent to the feedback process and what circulation is being amplified (i.e., the primary (swirling) or secondary (overturning) circulation, or the juxtaposition of both?).</a:t>
            </a:r>
          </a:p>
          <a:p>
            <a:pPr marL="457200" indent="-457200">
              <a:spcAft>
                <a:spcPts val="1200"/>
              </a:spcAft>
              <a:buFont typeface="+mj-lt"/>
              <a:buAutoNum type="arabicPeriod"/>
            </a:pPr>
            <a:r>
              <a:rPr lang="en-US" b="1" dirty="0">
                <a:solidFill>
                  <a:srgbClr val="0070C0"/>
                </a:solidFill>
                <a:cs typeface="Times New Roman" panose="02020603050405020304" pitchFamily="18" charset="0"/>
              </a:rPr>
              <a:t>The connection between the redistribution of heat aloft and the strengthening of the primary circulation is not clearly explained.</a:t>
            </a:r>
          </a:p>
          <a:p>
            <a:pPr marL="457200" indent="-457200">
              <a:spcAft>
                <a:spcPts val="1200"/>
              </a:spcAft>
              <a:buFont typeface="+mj-lt"/>
              <a:buAutoNum type="arabicPeriod"/>
            </a:pPr>
            <a:r>
              <a:rPr lang="en-US" b="1" dirty="0">
                <a:solidFill>
                  <a:srgbClr val="0070C0"/>
                </a:solidFill>
                <a:cs typeface="Times New Roman" panose="02020603050405020304" pitchFamily="18" charset="0"/>
              </a:rPr>
              <a:t>What physical mechanism(s) are envisaged  to strengthen the circulation(s)?</a:t>
            </a:r>
          </a:p>
          <a:p>
            <a:pPr marL="457200" indent="-457200">
              <a:spcAft>
                <a:spcPts val="1200"/>
              </a:spcAft>
              <a:buFont typeface="+mj-lt"/>
              <a:buAutoNum type="arabicPeriod"/>
            </a:pPr>
            <a:r>
              <a:rPr lang="en-US" b="1" dirty="0">
                <a:solidFill>
                  <a:srgbClr val="0070C0"/>
                </a:solidFill>
                <a:cs typeface="Times New Roman" panose="02020603050405020304" pitchFamily="18" charset="0"/>
              </a:rPr>
              <a:t>The explanation fails also to mention whether the feedback process requires a finite-amplitude initiating disturbance as originally presented (Emanuel 1989, 1991</a:t>
            </a:r>
            <a:r>
              <a:rPr lang="en-US" b="1" dirty="0" smtClean="0">
                <a:solidFill>
                  <a:srgbClr val="0070C0"/>
                </a:solidFill>
                <a:cs typeface="Times New Roman" panose="02020603050405020304" pitchFamily="18" charset="0"/>
              </a:rPr>
              <a:t>).</a:t>
            </a:r>
            <a:r>
              <a:rPr lang="en-US" b="1" dirty="0">
                <a:solidFill>
                  <a:srgbClr val="0070C0"/>
                </a:solidFill>
                <a:cs typeface="Times New Roman" panose="02020603050405020304" pitchFamily="18" charset="0"/>
              </a:rPr>
              <a:t> </a:t>
            </a:r>
            <a:endParaRPr lang="en-US" b="1" dirty="0" smtClean="0">
              <a:solidFill>
                <a:srgbClr val="0070C0"/>
              </a:solidFill>
              <a:cs typeface="Times New Roman" panose="02020603050405020304" pitchFamily="18" charset="0"/>
            </a:endParaRPr>
          </a:p>
          <a:p>
            <a:pPr marL="457200" indent="-457200">
              <a:spcAft>
                <a:spcPts val="1200"/>
              </a:spcAft>
              <a:buFont typeface="+mj-lt"/>
              <a:buAutoNum type="arabicPeriod"/>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explanation implies that the intensification rate is limited by the surface heat fluxes so that if the heat fluxes are greatly reduced from their nominal values the intensification rate should be greatly reduced also.</a:t>
            </a:r>
          </a:p>
          <a:p>
            <a:pPr marL="457200" indent="-457200">
              <a:buFont typeface="+mj-lt"/>
              <a:buAutoNum type="arabicPeriod"/>
            </a:pPr>
            <a:endParaRPr lang="en-US"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5235620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2"/>
          <p:cNvSpPr>
            <a:spLocks noChangeArrowheads="1"/>
          </p:cNvSpPr>
          <p:nvPr/>
        </p:nvSpPr>
        <p:spPr bwMode="auto">
          <a:xfrm>
            <a:off x="468923" y="1284323"/>
            <a:ext cx="10898764" cy="5346662"/>
          </a:xfrm>
          <a:prstGeom prst="rect">
            <a:avLst/>
          </a:prstGeom>
          <a:solidFill>
            <a:srgbClr val="FFFFCC"/>
          </a:solidFill>
          <a:ln w="19050">
            <a:solidFill>
              <a:schemeClr val="accent2"/>
            </a:solidFill>
            <a:miter lim="800000"/>
            <a:headEnd type="none" w="sm" len="sm"/>
            <a:tailEnd type="none" w="sm" len="sm"/>
          </a:ln>
        </p:spPr>
        <p:txBody>
          <a:bodyPr wrap="none" anchor="ctr"/>
          <a:lstStyle/>
          <a:p>
            <a:pPr fontAlgn="base">
              <a:spcBef>
                <a:spcPct val="0"/>
              </a:spcBef>
              <a:spcAft>
                <a:spcPct val="0"/>
              </a:spcAft>
            </a:pPr>
            <a:endParaRPr lang="en-US" sz="2400" b="1" smtClean="0">
              <a:solidFill>
                <a:srgbClr val="3333CC"/>
              </a:solidFill>
              <a:latin typeface="Times New Roman" charset="0"/>
              <a:ea typeface="ＭＳ Ｐゴシック" charset="0"/>
              <a:cs typeface="ＭＳ Ｐゴシック" charset="0"/>
            </a:endParaRPr>
          </a:p>
        </p:txBody>
      </p:sp>
      <p:sp>
        <p:nvSpPr>
          <p:cNvPr id="24578" name="Rectangle 4"/>
          <p:cNvSpPr>
            <a:spLocks noChangeArrowheads="1"/>
          </p:cNvSpPr>
          <p:nvPr/>
        </p:nvSpPr>
        <p:spPr bwMode="auto">
          <a:xfrm>
            <a:off x="675451" y="1448447"/>
            <a:ext cx="10692236" cy="5046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28575">
                <a:solidFill>
                  <a:srgbClr val="000000"/>
                </a:solidFill>
                <a:miter lim="800000"/>
                <a:headEnd/>
                <a:tailEnd/>
              </a14:hiddenLine>
            </a:ext>
          </a:extLst>
        </p:spPr>
        <p:txBody>
          <a:bodyPr lIns="92075" tIns="46038" rIns="92075" bIns="46038"/>
          <a:lstStyle/>
          <a:p>
            <a:pPr marL="457200" indent="-457200" defTabSz="762000" fontAlgn="base">
              <a:spcBef>
                <a:spcPct val="0"/>
              </a:spcBef>
              <a:spcAft>
                <a:spcPts val="1200"/>
              </a:spcAft>
              <a:buFontTx/>
              <a:buAutoNum type="arabicPeriod"/>
            </a:pPr>
            <a:r>
              <a:rPr lang="en-US" sz="2400" b="1" dirty="0" smtClean="0">
                <a:solidFill>
                  <a:srgbClr val="3333CC"/>
                </a:solidFill>
                <a:latin typeface="Times New Roman" charset="0"/>
                <a:ea typeface="ＭＳ Ｐゴシック" charset="0"/>
                <a:cs typeface="ＭＳ Ｐゴシック" charset="0"/>
              </a:rPr>
              <a:t>How do tropical cyclones intensify?</a:t>
            </a:r>
          </a:p>
          <a:p>
            <a:pPr marL="914400" lvl="1" indent="-457200" defTabSz="762000" fontAlgn="base">
              <a:spcBef>
                <a:spcPct val="0"/>
              </a:spcBef>
              <a:spcAft>
                <a:spcPts val="1200"/>
              </a:spcAft>
              <a:buFontTx/>
              <a:buChar char="•"/>
            </a:pPr>
            <a:r>
              <a:rPr lang="en-US" sz="2400" b="1" dirty="0">
                <a:solidFill>
                  <a:srgbClr val="009900"/>
                </a:solidFill>
                <a:latin typeface="Times New Roman" charset="0"/>
                <a:ea typeface="ＭＳ Ｐゴシック" charset="0"/>
                <a:cs typeface="ＭＳ Ｐゴシック" charset="0"/>
              </a:rPr>
              <a:t>Important physical principles</a:t>
            </a:r>
          </a:p>
          <a:p>
            <a:pPr marL="914400" lvl="1" indent="-457200" defTabSz="762000" fontAlgn="base">
              <a:spcBef>
                <a:spcPct val="0"/>
              </a:spcBef>
              <a:spcAft>
                <a:spcPts val="1200"/>
              </a:spcAft>
              <a:buFontTx/>
              <a:buChar char="•"/>
            </a:pPr>
            <a:r>
              <a:rPr lang="en-US" sz="2400" b="1" dirty="0" smtClean="0">
                <a:solidFill>
                  <a:srgbClr val="009900"/>
                </a:solidFill>
                <a:latin typeface="Times New Roman" charset="0"/>
                <a:ea typeface="ＭＳ Ｐゴシック" charset="0"/>
                <a:cs typeface="ＭＳ Ｐゴシック" charset="0"/>
              </a:rPr>
              <a:t>The basic thought experiment for intensification</a:t>
            </a:r>
          </a:p>
          <a:p>
            <a:pPr marL="457200" indent="-457200" defTabSz="762000" fontAlgn="base">
              <a:spcBef>
                <a:spcPct val="0"/>
              </a:spcBef>
              <a:spcAft>
                <a:spcPts val="1200"/>
              </a:spcAft>
              <a:buAutoNum type="arabicPeriod" startAt="2"/>
            </a:pPr>
            <a:r>
              <a:rPr lang="en-US" sz="2400" b="1" dirty="0" smtClean="0">
                <a:solidFill>
                  <a:srgbClr val="3333CC"/>
                </a:solidFill>
                <a:latin typeface="Times New Roman" charset="0"/>
                <a:ea typeface="ＭＳ Ｐゴシック" charset="0"/>
                <a:cs typeface="ＭＳ Ｐゴシック" charset="0"/>
              </a:rPr>
              <a:t>Paradigms for intensification</a:t>
            </a:r>
          </a:p>
          <a:p>
            <a:pPr marL="457200" indent="-457200" defTabSz="762000" fontAlgn="base">
              <a:spcBef>
                <a:spcPct val="0"/>
              </a:spcBef>
              <a:spcAft>
                <a:spcPts val="1200"/>
              </a:spcAft>
              <a:buAutoNum type="arabicPeriod" startAt="2"/>
            </a:pPr>
            <a:r>
              <a:rPr lang="en-US" sz="2400" b="1" dirty="0" smtClean="0">
                <a:solidFill>
                  <a:srgbClr val="3333CC"/>
                </a:solidFill>
                <a:latin typeface="Times New Roman" charset="0"/>
                <a:ea typeface="ＭＳ Ｐゴシック" charset="0"/>
                <a:cs typeface="ＭＳ Ｐゴシック" charset="0"/>
              </a:rPr>
              <a:t>The </a:t>
            </a:r>
            <a:r>
              <a:rPr lang="en-US" sz="2400" b="1" dirty="0">
                <a:solidFill>
                  <a:srgbClr val="3333CC"/>
                </a:solidFill>
                <a:latin typeface="Times New Roman" charset="0"/>
                <a:ea typeface="ＭＳ Ｐゴシック" charset="0"/>
                <a:cs typeface="ＭＳ Ｐゴシック" charset="0"/>
              </a:rPr>
              <a:t>most widely accepted explanation </a:t>
            </a:r>
            <a:r>
              <a:rPr lang="en-US" sz="2400" b="1" dirty="0" smtClean="0">
                <a:solidFill>
                  <a:srgbClr val="3333CC"/>
                </a:solidFill>
                <a:latin typeface="Times New Roman" charset="0"/>
                <a:ea typeface="ＭＳ Ｐゴシック" charset="0"/>
                <a:cs typeface="ＭＳ Ｐゴシック" charset="0"/>
              </a:rPr>
              <a:t>for intensification </a:t>
            </a:r>
            <a:r>
              <a:rPr lang="en-US" sz="2400" b="1" dirty="0">
                <a:solidFill>
                  <a:srgbClr val="3333CC"/>
                </a:solidFill>
                <a:latin typeface="Times New Roman" charset="0"/>
                <a:ea typeface="ＭＳ Ｐゴシック" charset="0"/>
                <a:cs typeface="ＭＳ Ｐゴシック" charset="0"/>
              </a:rPr>
              <a:t>in textbooks, didactic material and the peer-reviewed </a:t>
            </a:r>
            <a:r>
              <a:rPr lang="en-US" sz="2400" b="1" dirty="0" smtClean="0">
                <a:solidFill>
                  <a:srgbClr val="3333CC"/>
                </a:solidFill>
                <a:latin typeface="Times New Roman" charset="0"/>
                <a:ea typeface="ＭＳ Ｐゴシック" charset="0"/>
                <a:cs typeface="ＭＳ Ｐゴシック" charset="0"/>
              </a:rPr>
              <a:t>literature is </a:t>
            </a:r>
            <a:r>
              <a:rPr lang="en-US" sz="2400" b="1" dirty="0">
                <a:solidFill>
                  <a:srgbClr val="3333CC"/>
                </a:solidFill>
                <a:latin typeface="Times New Roman" charset="0"/>
                <a:ea typeface="ＭＳ Ｐゴシック" charset="0"/>
                <a:cs typeface="ＭＳ Ｐゴシック" charset="0"/>
              </a:rPr>
              <a:t>the WISHE </a:t>
            </a:r>
            <a:r>
              <a:rPr lang="en-US" sz="2400" b="1" dirty="0" smtClean="0">
                <a:solidFill>
                  <a:srgbClr val="3333CC"/>
                </a:solidFill>
                <a:latin typeface="Times New Roman" charset="0"/>
                <a:ea typeface="ＭＳ Ｐゴシック" charset="0"/>
                <a:cs typeface="ＭＳ Ｐゴシック" charset="0"/>
              </a:rPr>
              <a:t>mechanism.</a:t>
            </a:r>
            <a:endParaRPr lang="en-US" sz="2400" b="1" dirty="0">
              <a:solidFill>
                <a:srgbClr val="3333CC"/>
              </a:solidFill>
              <a:latin typeface="Times New Roman" charset="0"/>
              <a:ea typeface="ＭＳ Ｐゴシック" charset="0"/>
              <a:cs typeface="ＭＳ Ｐゴシック" charset="0"/>
            </a:endParaRPr>
          </a:p>
          <a:p>
            <a:pPr marL="457200" indent="-457200" defTabSz="762000" fontAlgn="base">
              <a:spcBef>
                <a:spcPct val="0"/>
              </a:spcBef>
              <a:spcAft>
                <a:spcPts val="1200"/>
              </a:spcAft>
              <a:buAutoNum type="arabicPeriod" startAt="3"/>
            </a:pPr>
            <a:r>
              <a:rPr lang="en-US" sz="2400" b="1" dirty="0" smtClean="0">
                <a:solidFill>
                  <a:srgbClr val="3333CC"/>
                </a:solidFill>
                <a:latin typeface="Times New Roman" charset="0"/>
                <a:ea typeface="ＭＳ Ｐゴシック" charset="0"/>
                <a:cs typeface="ＭＳ Ｐゴシック" charset="0"/>
              </a:rPr>
              <a:t>What and how is it supposed to work?  </a:t>
            </a:r>
          </a:p>
          <a:p>
            <a:pPr marL="457200" indent="-457200" defTabSz="762000" fontAlgn="base">
              <a:spcBef>
                <a:spcPct val="0"/>
              </a:spcBef>
              <a:spcAft>
                <a:spcPts val="1200"/>
              </a:spcAft>
              <a:buAutoNum type="arabicPeriod" startAt="4"/>
            </a:pPr>
            <a:r>
              <a:rPr lang="en-US" sz="2400" b="1" dirty="0" smtClean="0">
                <a:solidFill>
                  <a:srgbClr val="3333CC"/>
                </a:solidFill>
                <a:latin typeface="Times New Roman" charset="0"/>
                <a:ea typeface="ＭＳ Ｐゴシック" charset="0"/>
                <a:cs typeface="ＭＳ Ｐゴシック" charset="0"/>
              </a:rPr>
              <a:t>Current “explanations</a:t>
            </a:r>
            <a:r>
              <a:rPr lang="en-US" sz="2400" b="1" dirty="0">
                <a:solidFill>
                  <a:srgbClr val="3333CC"/>
                </a:solidFill>
                <a:latin typeface="Times New Roman" charset="0"/>
                <a:ea typeface="ＭＳ Ｐゴシック" charset="0"/>
                <a:cs typeface="ＭＳ Ｐゴシック" charset="0"/>
              </a:rPr>
              <a:t>” </a:t>
            </a:r>
            <a:r>
              <a:rPr lang="en-US" sz="2400" b="1" dirty="0" smtClean="0">
                <a:solidFill>
                  <a:srgbClr val="3333CC"/>
                </a:solidFill>
                <a:latin typeface="Times New Roman" charset="0"/>
                <a:ea typeface="ＭＳ Ｐゴシック" charset="0"/>
                <a:cs typeface="ＭＳ Ｐゴシック" charset="0"/>
              </a:rPr>
              <a:t>of </a:t>
            </a:r>
            <a:r>
              <a:rPr lang="en-US" sz="2400" b="1" dirty="0">
                <a:solidFill>
                  <a:srgbClr val="3333CC"/>
                </a:solidFill>
                <a:latin typeface="Times New Roman" charset="0"/>
                <a:ea typeface="ＭＳ Ｐゴシック" charset="0"/>
                <a:cs typeface="ＭＳ Ｐゴシック" charset="0"/>
              </a:rPr>
              <a:t>WISHE</a:t>
            </a:r>
            <a:endParaRPr lang="en-US" sz="2400" b="1" dirty="0" smtClean="0">
              <a:solidFill>
                <a:srgbClr val="3333CC"/>
              </a:solidFill>
              <a:latin typeface="Times New Roman" charset="0"/>
              <a:ea typeface="ＭＳ Ｐゴシック" charset="0"/>
              <a:cs typeface="ＭＳ Ｐゴシック" charset="0"/>
            </a:endParaRPr>
          </a:p>
          <a:p>
            <a:pPr marL="457200" indent="-457200" defTabSz="762000" fontAlgn="base">
              <a:spcBef>
                <a:spcPct val="0"/>
              </a:spcBef>
              <a:spcAft>
                <a:spcPts val="1200"/>
              </a:spcAft>
              <a:buAutoNum type="arabicPeriod" startAt="4"/>
            </a:pPr>
            <a:r>
              <a:rPr lang="en-US" sz="2400" b="1" dirty="0" smtClean="0">
                <a:solidFill>
                  <a:srgbClr val="3333CC"/>
                </a:solidFill>
                <a:latin typeface="Times New Roman" charset="0"/>
                <a:ea typeface="ＭＳ Ｐゴシック" charset="0"/>
                <a:cs typeface="ＭＳ Ｐゴシック" charset="0"/>
              </a:rPr>
              <a:t>Test of WISHE using idealized model simulations with simple physics</a:t>
            </a:r>
          </a:p>
          <a:p>
            <a:pPr marL="457200" indent="-457200" defTabSz="762000" fontAlgn="base">
              <a:spcBef>
                <a:spcPct val="0"/>
              </a:spcBef>
              <a:spcAft>
                <a:spcPts val="1200"/>
              </a:spcAft>
              <a:buAutoNum type="arabicPeriod" startAt="4"/>
            </a:pPr>
            <a:r>
              <a:rPr lang="en-US" sz="2400" b="1" dirty="0" smtClean="0">
                <a:solidFill>
                  <a:srgbClr val="3333CC"/>
                </a:solidFill>
                <a:latin typeface="Times New Roman" charset="0"/>
                <a:ea typeface="ＭＳ Ｐゴシック" charset="0"/>
                <a:cs typeface="ＭＳ Ｐゴシック" charset="0"/>
              </a:rPr>
              <a:t>Conclusions</a:t>
            </a:r>
            <a:endParaRPr lang="en-US" sz="2400" b="1" dirty="0" smtClean="0">
              <a:solidFill>
                <a:srgbClr val="FF0000"/>
              </a:solidFill>
              <a:latin typeface="Times New Roman" charset="0"/>
              <a:ea typeface="ＭＳ Ｐゴシック" charset="0"/>
              <a:cs typeface="ＭＳ Ｐゴシック" charset="0"/>
            </a:endParaRPr>
          </a:p>
          <a:p>
            <a:pPr marL="914400" lvl="1" indent="-457200" defTabSz="762000" fontAlgn="base">
              <a:spcBef>
                <a:spcPct val="0"/>
              </a:spcBef>
              <a:spcAft>
                <a:spcPts val="1200"/>
              </a:spcAft>
            </a:pPr>
            <a:endParaRPr lang="en-US" sz="2400" b="1" dirty="0" smtClean="0">
              <a:solidFill>
                <a:srgbClr val="FF0000"/>
              </a:solidFill>
              <a:latin typeface="Times New Roman" charset="0"/>
              <a:ea typeface="ＭＳ Ｐゴシック" charset="0"/>
              <a:cs typeface="ＭＳ Ｐゴシック" charset="0"/>
            </a:endParaRPr>
          </a:p>
          <a:p>
            <a:pPr marL="914400" lvl="1" indent="-457200" defTabSz="762000" fontAlgn="base">
              <a:spcBef>
                <a:spcPct val="0"/>
              </a:spcBef>
              <a:spcAft>
                <a:spcPts val="1200"/>
              </a:spcAft>
              <a:buFontTx/>
              <a:buAutoNum type="arabicPeriod" startAt="4"/>
            </a:pPr>
            <a:endParaRPr lang="en-AU" sz="2400" b="1" dirty="0" smtClean="0">
              <a:solidFill>
                <a:srgbClr val="3333CC"/>
              </a:solidFill>
              <a:latin typeface="Times New Roman" charset="0"/>
              <a:ea typeface="ＭＳ Ｐゴシック" charset="0"/>
              <a:cs typeface="ＭＳ Ｐゴシック" charset="0"/>
            </a:endParaRPr>
          </a:p>
          <a:p>
            <a:pPr marL="457200" indent="-457200" defTabSz="762000" fontAlgn="base">
              <a:spcBef>
                <a:spcPct val="0"/>
              </a:spcBef>
              <a:spcAft>
                <a:spcPts val="1200"/>
              </a:spcAft>
            </a:pPr>
            <a:r>
              <a:rPr lang="en-AU" sz="2400" b="1" dirty="0" smtClean="0">
                <a:solidFill>
                  <a:srgbClr val="3333CC"/>
                </a:solidFill>
                <a:latin typeface="Times New Roman" charset="0"/>
                <a:ea typeface="ＭＳ Ｐゴシック" charset="0"/>
                <a:cs typeface="ＭＳ Ｐゴシック" charset="0"/>
              </a:rPr>
              <a:t> </a:t>
            </a:r>
          </a:p>
          <a:p>
            <a:pPr marL="457200" indent="-457200" defTabSz="762000" fontAlgn="base">
              <a:spcBef>
                <a:spcPct val="0"/>
              </a:spcBef>
              <a:spcAft>
                <a:spcPts val="1200"/>
              </a:spcAft>
            </a:pPr>
            <a:r>
              <a:rPr lang="en-AU" sz="2400" b="1" dirty="0" smtClean="0">
                <a:solidFill>
                  <a:srgbClr val="3333CC"/>
                </a:solidFill>
                <a:latin typeface="Times New Roman" charset="0"/>
                <a:ea typeface="ＭＳ Ｐゴシック" charset="0"/>
                <a:cs typeface="ＭＳ Ｐゴシック" charset="0"/>
              </a:rPr>
              <a:t>    </a:t>
            </a:r>
            <a:endParaRPr lang="en-US" sz="2400" b="1" dirty="0" smtClean="0">
              <a:solidFill>
                <a:srgbClr val="3333CC"/>
              </a:solidFill>
              <a:latin typeface="Times New Roman" charset="0"/>
              <a:ea typeface="ＭＳ Ｐゴシック" charset="0"/>
              <a:cs typeface="ＭＳ Ｐゴシック" charset="0"/>
            </a:endParaRPr>
          </a:p>
        </p:txBody>
      </p:sp>
      <p:sp>
        <p:nvSpPr>
          <p:cNvPr id="4" name="Rectangle 23"/>
          <p:cNvSpPr txBox="1">
            <a:spLocks noChangeArrowheads="1"/>
          </p:cNvSpPr>
          <p:nvPr/>
        </p:nvSpPr>
        <p:spPr>
          <a:xfrm>
            <a:off x="2356338" y="425608"/>
            <a:ext cx="6975592" cy="533400"/>
          </a:xfrm>
          <a:prstGeom prst="rect">
            <a:avLst/>
          </a:prstGeom>
          <a:solidFill>
            <a:srgbClr val="FFFF00"/>
          </a:solidFill>
        </p:spPr>
        <p:txBody>
          <a:bodyPr/>
          <a:lstStyle>
            <a:lvl1pPr algn="ctr" rtl="0" eaLnBrk="0" fontAlgn="base" hangingPunct="0">
              <a:spcBef>
                <a:spcPct val="0"/>
              </a:spcBef>
              <a:spcAft>
                <a:spcPct val="0"/>
              </a:spcAft>
              <a:defRPr sz="4400">
                <a:solidFill>
                  <a:schemeClr val="tx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2pPr>
            <a:lvl3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3pPr>
            <a:lvl4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4pPr>
            <a:lvl5pPr algn="ctr" rtl="0" eaLnBrk="0" fontAlgn="base" hangingPunct="0">
              <a:spcBef>
                <a:spcPct val="0"/>
              </a:spcBef>
              <a:spcAft>
                <a:spcPct val="0"/>
              </a:spcAft>
              <a:defRPr sz="4400">
                <a:solidFill>
                  <a:schemeClr val="tx2"/>
                </a:solidFill>
                <a:latin typeface="Times New Roman" pitchFamily="-109" charset="0"/>
                <a:ea typeface="ＭＳ Ｐゴシック" charset="-128"/>
                <a:cs typeface="ＭＳ Ｐゴシック" charset="-128"/>
              </a:defRPr>
            </a:lvl5pPr>
            <a:lvl6pPr marL="457200" algn="ctr" rtl="0" fontAlgn="base">
              <a:spcBef>
                <a:spcPct val="0"/>
              </a:spcBef>
              <a:spcAft>
                <a:spcPct val="0"/>
              </a:spcAft>
              <a:defRPr sz="4400">
                <a:solidFill>
                  <a:schemeClr val="tx2"/>
                </a:solidFill>
                <a:latin typeface="Times New Roman" pitchFamily="-109" charset="0"/>
              </a:defRPr>
            </a:lvl6pPr>
            <a:lvl7pPr marL="914400" algn="ctr" rtl="0" fontAlgn="base">
              <a:spcBef>
                <a:spcPct val="0"/>
              </a:spcBef>
              <a:spcAft>
                <a:spcPct val="0"/>
              </a:spcAft>
              <a:defRPr sz="4400">
                <a:solidFill>
                  <a:schemeClr val="tx2"/>
                </a:solidFill>
                <a:latin typeface="Times New Roman" pitchFamily="-109" charset="0"/>
              </a:defRPr>
            </a:lvl7pPr>
            <a:lvl8pPr marL="1371600" algn="ctr" rtl="0" fontAlgn="base">
              <a:spcBef>
                <a:spcPct val="0"/>
              </a:spcBef>
              <a:spcAft>
                <a:spcPct val="0"/>
              </a:spcAft>
              <a:defRPr sz="4400">
                <a:solidFill>
                  <a:schemeClr val="tx2"/>
                </a:solidFill>
                <a:latin typeface="Times New Roman" pitchFamily="-109" charset="0"/>
              </a:defRPr>
            </a:lvl8pPr>
            <a:lvl9pPr marL="1828800" algn="ctr" rtl="0" fontAlgn="base">
              <a:spcBef>
                <a:spcPct val="0"/>
              </a:spcBef>
              <a:spcAft>
                <a:spcPct val="0"/>
              </a:spcAft>
              <a:defRPr sz="4400">
                <a:solidFill>
                  <a:schemeClr val="tx2"/>
                </a:solidFill>
                <a:latin typeface="Times New Roman" pitchFamily="-109" charset="0"/>
              </a:defRPr>
            </a:lvl9pPr>
          </a:lstStyle>
          <a:p>
            <a:pPr eaLnBrk="1" hangingPunct="1"/>
            <a:r>
              <a:rPr lang="en-GB" sz="2800" b="1" kern="0" dirty="0" smtClean="0">
                <a:solidFill>
                  <a:schemeClr val="accent2"/>
                </a:solidFill>
                <a:latin typeface="Times New Roman" charset="0"/>
                <a:ea typeface="ＭＳ Ｐゴシック" charset="0"/>
                <a:cs typeface="ＭＳ Ｐゴシック" charset="0"/>
              </a:rPr>
              <a:t>Topic of talk: tropical cyclone intensification</a:t>
            </a:r>
            <a:endParaRPr lang="en-US" sz="2800" b="1" kern="0" dirty="0">
              <a:solidFill>
                <a:schemeClr val="accent2"/>
              </a:solidFill>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20674954"/>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008193"/>
            <a:ext cx="11383107" cy="5615353"/>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4642114" y="238774"/>
            <a:ext cx="2654197"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smtClean="0">
                <a:solidFill>
                  <a:srgbClr val="0070C0"/>
                </a:solidFill>
                <a:cs typeface="Times New Roman" panose="02020603050405020304" pitchFamily="18" charset="0"/>
              </a:rPr>
              <a:t> Wikipedia</a:t>
            </a:r>
            <a:r>
              <a:rPr lang="en-US" b="1" dirty="0" smtClean="0">
                <a:solidFill>
                  <a:srgbClr val="0070C0"/>
                </a:solidFill>
                <a:cs typeface="Times New Roman" panose="02020603050405020304" pitchFamily="18" charset="0"/>
              </a:rPr>
              <a:t> </a:t>
            </a:r>
            <a:r>
              <a:rPr lang="en-US" sz="2800" b="1" dirty="0" smtClean="0">
                <a:solidFill>
                  <a:srgbClr val="0070C0"/>
                </a:solidFill>
                <a:cs typeface="Times New Roman" panose="02020603050405020304" pitchFamily="18" charset="0"/>
              </a:rPr>
              <a:t>2013</a:t>
            </a:r>
            <a:endParaRPr lang="en-US" sz="2800"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515815" y="1147737"/>
            <a:ext cx="11136924" cy="5243736"/>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WISHE </a:t>
            </a:r>
            <a:r>
              <a:rPr lang="en-US" b="1" dirty="0">
                <a:solidFill>
                  <a:srgbClr val="0070C0"/>
                </a:solidFill>
                <a:cs typeface="Times New Roman" panose="02020603050405020304" pitchFamily="18" charset="0"/>
              </a:rPr>
              <a:t>is a positive feedback mechanism between the </a:t>
            </a:r>
            <a:r>
              <a:rPr lang="en-US" b="1" dirty="0" smtClean="0">
                <a:solidFill>
                  <a:srgbClr val="0070C0"/>
                </a:solidFill>
                <a:cs typeface="Times New Roman" panose="02020603050405020304" pitchFamily="18" charset="0"/>
              </a:rPr>
              <a:t>ocean and </a:t>
            </a:r>
            <a:r>
              <a:rPr lang="en-US" b="1" dirty="0">
                <a:solidFill>
                  <a:srgbClr val="0070C0"/>
                </a:solidFill>
                <a:cs typeface="Times New Roman" panose="02020603050405020304" pitchFamily="18" charset="0"/>
              </a:rPr>
              <a:t>atmosphere in which a stronger ocean-to-atmosphere heat flux results in a stronger </a:t>
            </a:r>
            <a:r>
              <a:rPr lang="en-US" b="1" dirty="0" smtClean="0">
                <a:solidFill>
                  <a:srgbClr val="0070C0"/>
                </a:solidFill>
                <a:cs typeface="Times New Roman" panose="02020603050405020304" pitchFamily="18" charset="0"/>
              </a:rPr>
              <a:t>atmospheric </a:t>
            </a:r>
            <a:r>
              <a:rPr lang="en-US" b="1" dirty="0">
                <a:solidFill>
                  <a:srgbClr val="0070C0"/>
                </a:solidFill>
                <a:cs typeface="Times New Roman" panose="02020603050405020304" pitchFamily="18" charset="0"/>
              </a:rPr>
              <a:t>circulation, which results in a strong heat flux</a:t>
            </a:r>
            <a:r>
              <a:rPr lang="en-US" b="1" dirty="0" smtClean="0">
                <a:solidFill>
                  <a:srgbClr val="0070C0"/>
                </a:solidFill>
                <a:cs typeface="Times New Roman" panose="02020603050405020304" pitchFamily="18" charset="0"/>
              </a:rPr>
              <a:t>.</a:t>
            </a:r>
          </a:p>
          <a:p>
            <a:pPr>
              <a:spcAft>
                <a:spcPts val="4800"/>
              </a:spcAft>
              <a:buFont typeface="Wingdings" panose="05000000000000000000" pitchFamily="2" charset="2"/>
              <a:buChar char="Ø"/>
            </a:pPr>
            <a:r>
              <a:rPr lang="en-US" b="1" dirty="0" smtClean="0">
                <a:solidFill>
                  <a:srgbClr val="0070C0"/>
                </a:solidFill>
                <a:cs typeface="Times New Roman" panose="02020603050405020304" pitchFamily="18" charset="0"/>
              </a:rPr>
              <a:t>It </a:t>
            </a:r>
            <a:r>
              <a:rPr lang="en-US" b="1" dirty="0">
                <a:solidFill>
                  <a:srgbClr val="0070C0"/>
                </a:solidFill>
                <a:cs typeface="Times New Roman" panose="02020603050405020304" pitchFamily="18" charset="0"/>
              </a:rPr>
              <a:t>has been hypothesized that </a:t>
            </a:r>
            <a:r>
              <a:rPr lang="en-US" b="1" dirty="0" smtClean="0">
                <a:solidFill>
                  <a:srgbClr val="0070C0"/>
                </a:solidFill>
                <a:cs typeface="Times New Roman" panose="02020603050405020304" pitchFamily="18" charset="0"/>
              </a:rPr>
              <a:t>this is </a:t>
            </a:r>
            <a:r>
              <a:rPr lang="en-US" b="1" dirty="0">
                <a:solidFill>
                  <a:srgbClr val="0070C0"/>
                </a:solidFill>
                <a:cs typeface="Times New Roman" panose="02020603050405020304" pitchFamily="18" charset="0"/>
              </a:rPr>
              <a:t>the mechanism by which low pressure areas in the tropics develop into tropical cyclones</a:t>
            </a:r>
            <a:r>
              <a:rPr lang="en-US" b="1" dirty="0" smtClean="0">
                <a:solidFill>
                  <a:srgbClr val="0070C0"/>
                </a:solidFill>
                <a:cs typeface="Times New Roman" panose="02020603050405020304" pitchFamily="18" charset="0"/>
              </a:rPr>
              <a:t>.</a:t>
            </a: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Unclear </a:t>
            </a:r>
            <a:r>
              <a:rPr lang="en-US" b="1" dirty="0">
                <a:solidFill>
                  <a:srgbClr val="0070C0"/>
                </a:solidFill>
                <a:cs typeface="Times New Roman" panose="02020603050405020304" pitchFamily="18" charset="0"/>
              </a:rPr>
              <a:t>what circulation is pertinent to the feedback mechanism, what circulation is being amplified, and what type of heat transfer is involved (i.e., sensible, latent or radiative heat transfer?).</a:t>
            </a:r>
          </a:p>
          <a:p>
            <a:pPr>
              <a:spcAft>
                <a:spcPts val="1200"/>
              </a:spcAft>
              <a:buFont typeface="Wingdings" panose="05000000000000000000" pitchFamily="2" charset="2"/>
              <a:buChar char="Ø"/>
            </a:pPr>
            <a:r>
              <a:rPr lang="en-US" b="1" dirty="0">
                <a:solidFill>
                  <a:srgbClr val="0070C0"/>
                </a:solidFill>
                <a:cs typeface="Times New Roman" panose="02020603050405020304" pitchFamily="18" charset="0"/>
              </a:rPr>
              <a:t>How does the “stronger ocean-to-atmosphere heat flux” lead to a stronger atmospheric circulation?</a:t>
            </a:r>
          </a:p>
          <a:p>
            <a:pPr>
              <a:spcAft>
                <a:spcPts val="1200"/>
              </a:spcAft>
              <a:buFont typeface="Wingdings" panose="05000000000000000000" pitchFamily="2" charset="2"/>
              <a:buChar char="Ø"/>
            </a:pPr>
            <a:r>
              <a:rPr lang="en-US" b="1" dirty="0">
                <a:solidFill>
                  <a:srgbClr val="0070C0"/>
                </a:solidFill>
                <a:cs typeface="Times New Roman" panose="02020603050405020304" pitchFamily="18" charset="0"/>
              </a:rPr>
              <a:t>No explicit mention is given to the wind-speed dependent nature of the heat flux</a:t>
            </a:r>
            <a:r>
              <a:rPr lang="en-US" b="1" dirty="0" smtClean="0">
                <a:solidFill>
                  <a:srgbClr val="0070C0"/>
                </a:solidFill>
                <a:cs typeface="Times New Roman" panose="02020603050405020304" pitchFamily="18" charset="0"/>
              </a:rPr>
              <a:t>.</a:t>
            </a:r>
            <a:endParaRPr lang="en-GB" b="1" dirty="0">
              <a:solidFill>
                <a:srgbClr val="0070C0"/>
              </a:solidFill>
              <a:cs typeface="Times New Roman" panose="02020603050405020304" pitchFamily="18" charset="0"/>
            </a:endParaRPr>
          </a:p>
        </p:txBody>
      </p:sp>
      <p:sp>
        <p:nvSpPr>
          <p:cNvPr id="2" name="TextBox 1"/>
          <p:cNvSpPr txBox="1"/>
          <p:nvPr/>
        </p:nvSpPr>
        <p:spPr>
          <a:xfrm>
            <a:off x="515813" y="423791"/>
            <a:ext cx="1107996"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Quotes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5843" y="3214160"/>
            <a:ext cx="1732265"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Some issues</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5675271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008186"/>
            <a:ext cx="11383107" cy="5615352"/>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1997834" y="214815"/>
            <a:ext cx="8178705"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smtClean="0">
                <a:solidFill>
                  <a:srgbClr val="0070C0"/>
                </a:solidFill>
                <a:cs typeface="Times New Roman" panose="02020603050405020304" pitchFamily="18" charset="0"/>
              </a:rPr>
              <a:t> </a:t>
            </a:r>
            <a:r>
              <a:rPr lang="en-US" sz="2800" b="1" dirty="0" err="1">
                <a:solidFill>
                  <a:srgbClr val="0070C0"/>
                </a:solidFill>
                <a:cs typeface="Times New Roman" panose="02020603050405020304" pitchFamily="18" charset="0"/>
              </a:rPr>
              <a:t>Rauber</a:t>
            </a:r>
            <a:r>
              <a:rPr lang="en-US" sz="2800" b="1" dirty="0">
                <a:solidFill>
                  <a:srgbClr val="0070C0"/>
                </a:solidFill>
                <a:cs typeface="Times New Roman" panose="02020603050405020304" pitchFamily="18" charset="0"/>
              </a:rPr>
              <a:t> et al. </a:t>
            </a:r>
            <a:r>
              <a:rPr lang="en-US" sz="2800" b="1" dirty="0" smtClean="0">
                <a:solidFill>
                  <a:srgbClr val="0070C0"/>
                </a:solidFill>
                <a:cs typeface="Times New Roman" panose="02020603050405020304" pitchFamily="18" charset="0"/>
              </a:rPr>
              <a:t>2008, </a:t>
            </a:r>
            <a:r>
              <a:rPr lang="en-US" sz="2800" b="1" dirty="0">
                <a:solidFill>
                  <a:srgbClr val="0070C0"/>
                </a:solidFill>
                <a:cs typeface="Times New Roman" panose="02020603050405020304" pitchFamily="18" charset="0"/>
              </a:rPr>
              <a:t>Severe and Hazardous </a:t>
            </a:r>
            <a:r>
              <a:rPr lang="en-US" sz="2800" b="1" dirty="0" smtClean="0">
                <a:solidFill>
                  <a:srgbClr val="0070C0"/>
                </a:solidFill>
                <a:cs typeface="Times New Roman" panose="02020603050405020304" pitchFamily="18" charset="0"/>
              </a:rPr>
              <a:t>Weather</a:t>
            </a:r>
            <a:endParaRPr lang="en-US" sz="2800" i="1" dirty="0"/>
          </a:p>
        </p:txBody>
      </p:sp>
      <p:sp>
        <p:nvSpPr>
          <p:cNvPr id="741380" name="Rectangle 4"/>
          <p:cNvSpPr>
            <a:spLocks noChangeArrowheads="1"/>
          </p:cNvSpPr>
          <p:nvPr/>
        </p:nvSpPr>
        <p:spPr bwMode="auto">
          <a:xfrm>
            <a:off x="515815" y="1147740"/>
            <a:ext cx="11136924" cy="5475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1200"/>
              </a:spcAft>
              <a:buFont typeface="Wingdings" panose="05000000000000000000" pitchFamily="2" charset="2"/>
              <a:buChar char="Ø"/>
            </a:pPr>
            <a:r>
              <a:rPr lang="en-US" b="1" dirty="0">
                <a:solidFill>
                  <a:srgbClr val="0070C0"/>
                </a:solidFill>
                <a:cs typeface="Times New Roman" panose="02020603050405020304" pitchFamily="18" charset="0"/>
              </a:rPr>
              <a:t>Tropical cyclone intensification occurs as sensible and latent heat and </a:t>
            </a:r>
            <a:r>
              <a:rPr lang="en-US" b="1" dirty="0" smtClean="0">
                <a:solidFill>
                  <a:srgbClr val="0070C0"/>
                </a:solidFill>
                <a:cs typeface="Times New Roman" panose="02020603050405020304" pitchFamily="18" charset="0"/>
              </a:rPr>
              <a:t>moisture are </a:t>
            </a:r>
            <a:r>
              <a:rPr lang="en-US" b="1" dirty="0">
                <a:solidFill>
                  <a:srgbClr val="0070C0"/>
                </a:solidFill>
                <a:cs typeface="Times New Roman" panose="02020603050405020304" pitchFamily="18" charset="0"/>
              </a:rPr>
              <a:t>extracted from the ocean surface by the action of the wind, and </a:t>
            </a:r>
            <a:r>
              <a:rPr lang="en-US" b="1" dirty="0" smtClean="0">
                <a:solidFill>
                  <a:srgbClr val="0070C0"/>
                </a:solidFill>
                <a:cs typeface="Times New Roman" panose="02020603050405020304" pitchFamily="18" charset="0"/>
              </a:rPr>
              <a:t>carried </a:t>
            </a:r>
            <a:r>
              <a:rPr lang="en-US" b="1" dirty="0">
                <a:solidFill>
                  <a:srgbClr val="0070C0"/>
                </a:solidFill>
                <a:cs typeface="Times New Roman" panose="02020603050405020304" pitchFamily="18" charset="0"/>
              </a:rPr>
              <a:t>into the </a:t>
            </a:r>
            <a:r>
              <a:rPr lang="en-US" b="1" dirty="0" smtClean="0">
                <a:solidFill>
                  <a:srgbClr val="0070C0"/>
                </a:solidFill>
                <a:cs typeface="Times New Roman" panose="02020603050405020304" pitchFamily="18" charset="0"/>
              </a:rPr>
              <a:t>core of </a:t>
            </a:r>
            <a:r>
              <a:rPr lang="en-US" b="1" dirty="0">
                <a:solidFill>
                  <a:srgbClr val="0070C0"/>
                </a:solidFill>
                <a:cs typeface="Times New Roman" panose="02020603050405020304" pitchFamily="18" charset="0"/>
              </a:rPr>
              <a:t>the tropical depression</a:t>
            </a:r>
            <a:r>
              <a:rPr lang="en-US" b="1" dirty="0" smtClean="0">
                <a:solidFill>
                  <a:srgbClr val="0070C0"/>
                </a:solidFill>
                <a:cs typeface="Times New Roman" panose="02020603050405020304" pitchFamily="18" charset="0"/>
              </a:rPr>
              <a:t>.</a:t>
            </a:r>
          </a:p>
          <a:p>
            <a:pPr>
              <a:spcAft>
                <a:spcPts val="4800"/>
              </a:spcAft>
              <a:buFont typeface="Wingdings" panose="05000000000000000000" pitchFamily="2" charset="2"/>
              <a:buChar char="Ø"/>
            </a:pPr>
            <a:r>
              <a:rPr lang="en-US" b="1" dirty="0" smtClean="0">
                <a:solidFill>
                  <a:srgbClr val="0070C0"/>
                </a:solidFill>
                <a:cs typeface="Times New Roman" panose="02020603050405020304" pitchFamily="18" charset="0"/>
              </a:rPr>
              <a:t>Subsidence </a:t>
            </a:r>
            <a:r>
              <a:rPr lang="en-US" b="1" dirty="0">
                <a:solidFill>
                  <a:srgbClr val="0070C0"/>
                </a:solidFill>
                <a:cs typeface="Times New Roman" panose="02020603050405020304" pitchFamily="18" charset="0"/>
              </a:rPr>
              <a:t>in the center of the cloud cluster leads to </a:t>
            </a:r>
            <a:r>
              <a:rPr lang="en-US" b="1" dirty="0" smtClean="0">
                <a:solidFill>
                  <a:srgbClr val="0070C0"/>
                </a:solidFill>
                <a:cs typeface="Times New Roman" panose="02020603050405020304" pitchFamily="18" charset="0"/>
              </a:rPr>
              <a:t>adiabatic warming </a:t>
            </a:r>
            <a:r>
              <a:rPr lang="en-US" b="1" dirty="0">
                <a:solidFill>
                  <a:srgbClr val="0070C0"/>
                </a:solidFill>
                <a:cs typeface="Times New Roman" panose="02020603050405020304" pitchFamily="18" charset="0"/>
              </a:rPr>
              <a:t>and the lowering of surface pressure, intensifying the surface winds, and </a:t>
            </a:r>
            <a:r>
              <a:rPr lang="en-US" b="1" dirty="0" smtClean="0">
                <a:solidFill>
                  <a:srgbClr val="0070C0"/>
                </a:solidFill>
                <a:cs typeface="Times New Roman" panose="02020603050405020304" pitchFamily="18" charset="0"/>
              </a:rPr>
              <a:t>significantly increasing </a:t>
            </a:r>
            <a:r>
              <a:rPr lang="en-US" b="1" dirty="0">
                <a:solidFill>
                  <a:srgbClr val="0070C0"/>
                </a:solidFill>
                <a:cs typeface="Times New Roman" panose="02020603050405020304" pitchFamily="18" charset="0"/>
              </a:rPr>
              <a:t>the rate of transfer of heat from the ocean to the atmosphere. The heat </a:t>
            </a:r>
            <a:r>
              <a:rPr lang="en-US" b="1" dirty="0" smtClean="0">
                <a:solidFill>
                  <a:srgbClr val="0070C0"/>
                </a:solidFill>
                <a:cs typeface="Times New Roman" panose="02020603050405020304" pitchFamily="18" charset="0"/>
              </a:rPr>
              <a:t>is transferred </a:t>
            </a:r>
            <a:r>
              <a:rPr lang="en-US" b="1" dirty="0">
                <a:solidFill>
                  <a:srgbClr val="0070C0"/>
                </a:solidFill>
                <a:cs typeface="Times New Roman" panose="02020603050405020304" pitchFamily="18" charset="0"/>
              </a:rPr>
              <a:t>upward to the tropopause with the developing eyewall</a:t>
            </a:r>
            <a:r>
              <a:rPr lang="en-US" b="1" dirty="0" smtClean="0">
                <a:solidFill>
                  <a:srgbClr val="0070C0"/>
                </a:solidFill>
                <a:cs typeface="Times New Roman" panose="02020603050405020304" pitchFamily="18" charset="0"/>
              </a:rPr>
              <a:t>.</a:t>
            </a:r>
            <a:endParaRPr lang="en-US" dirty="0" smtClean="0"/>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Adiabatic </a:t>
            </a:r>
            <a:r>
              <a:rPr lang="en-US" b="1" dirty="0">
                <a:solidFill>
                  <a:srgbClr val="0070C0"/>
                </a:solidFill>
                <a:cs typeface="Times New Roman" panose="02020603050405020304" pitchFamily="18" charset="0"/>
              </a:rPr>
              <a:t>warming on account of subsidence in the central region of the cloud cluster is </a:t>
            </a:r>
            <a:r>
              <a:rPr lang="en-US" b="1" dirty="0" smtClean="0">
                <a:solidFill>
                  <a:srgbClr val="0070C0"/>
                </a:solidFill>
                <a:cs typeface="Times New Roman" panose="02020603050405020304" pitchFamily="18" charset="0"/>
              </a:rPr>
              <a:t>envisaged </a:t>
            </a:r>
            <a:r>
              <a:rPr lang="en-US" b="1" dirty="0">
                <a:solidFill>
                  <a:srgbClr val="0070C0"/>
                </a:solidFill>
                <a:cs typeface="Times New Roman" panose="02020603050405020304" pitchFamily="18" charset="0"/>
              </a:rPr>
              <a:t>to create the warming of the upper troposphere, which is then linked </a:t>
            </a:r>
            <a:r>
              <a:rPr lang="en-US" b="1" dirty="0" smtClean="0">
                <a:solidFill>
                  <a:srgbClr val="0070C0"/>
                </a:solidFill>
                <a:cs typeface="Times New Roman" panose="02020603050405020304" pitchFamily="18" charset="0"/>
              </a:rPr>
              <a:t>hydrostatically to </a:t>
            </a:r>
            <a:r>
              <a:rPr lang="en-US" b="1" dirty="0">
                <a:solidFill>
                  <a:srgbClr val="0070C0"/>
                </a:solidFill>
                <a:cs typeface="Times New Roman" panose="02020603050405020304" pitchFamily="18" charset="0"/>
              </a:rPr>
              <a:t>the surface pressure drop and the presumed increase in maximum tangential wind speed</a:t>
            </a:r>
            <a:r>
              <a:rPr lang="en-US" b="1" dirty="0" smtClean="0">
                <a:solidFill>
                  <a:srgbClr val="0070C0"/>
                </a:solidFill>
                <a:cs typeface="Times New Roman" panose="02020603050405020304" pitchFamily="18" charset="0"/>
              </a:rPr>
              <a:t>, and </a:t>
            </a:r>
            <a:r>
              <a:rPr lang="en-US" b="1" dirty="0">
                <a:solidFill>
                  <a:srgbClr val="0070C0"/>
                </a:solidFill>
                <a:cs typeface="Times New Roman" panose="02020603050405020304" pitchFamily="18" charset="0"/>
              </a:rPr>
              <a:t>so on</a:t>
            </a:r>
            <a:r>
              <a:rPr lang="en-US" b="1" dirty="0" smtClean="0">
                <a:solidFill>
                  <a:srgbClr val="0070C0"/>
                </a:solidFill>
                <a:cs typeface="Times New Roman" panose="02020603050405020304" pitchFamily="18" charset="0"/>
              </a:rPr>
              <a:t>.</a:t>
            </a:r>
          </a:p>
          <a:p>
            <a:pPr>
              <a:buFont typeface="Wingdings" panose="05000000000000000000" pitchFamily="2" charset="2"/>
              <a:buChar char="Ø"/>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increase in the rate of heat transfer with increasing winds is </a:t>
            </a:r>
            <a:r>
              <a:rPr lang="en-US" b="1" dirty="0" smtClean="0">
                <a:solidFill>
                  <a:srgbClr val="0070C0"/>
                </a:solidFill>
                <a:cs typeface="Times New Roman" panose="02020603050405020304" pitchFamily="18" charset="0"/>
              </a:rPr>
              <a:t>noted.</a:t>
            </a:r>
            <a:endParaRPr lang="en-GB" b="1" dirty="0">
              <a:solidFill>
                <a:srgbClr val="0070C0"/>
              </a:solidFill>
              <a:cs typeface="Times New Roman" panose="02020603050405020304" pitchFamily="18" charset="0"/>
            </a:endParaRPr>
          </a:p>
        </p:txBody>
      </p:sp>
      <p:sp>
        <p:nvSpPr>
          <p:cNvPr id="2" name="TextBox 1"/>
          <p:cNvSpPr txBox="1"/>
          <p:nvPr/>
        </p:nvSpPr>
        <p:spPr>
          <a:xfrm>
            <a:off x="515813" y="476792"/>
            <a:ext cx="1107996"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Quotes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5813" y="3991707"/>
            <a:ext cx="851766"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Issue</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785489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008193"/>
            <a:ext cx="11383107" cy="5615353"/>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4466238" y="252258"/>
            <a:ext cx="3618178"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a:solidFill>
                  <a:srgbClr val="0070C0"/>
                </a:solidFill>
                <a:cs typeface="Times New Roman" panose="02020603050405020304" pitchFamily="18" charset="0"/>
              </a:rPr>
              <a:t> </a:t>
            </a:r>
            <a:r>
              <a:rPr lang="en-US" sz="2800" b="1" dirty="0" smtClean="0">
                <a:solidFill>
                  <a:srgbClr val="0070C0"/>
                </a:solidFill>
                <a:cs typeface="Times New Roman" panose="02020603050405020304" pitchFamily="18" charset="0"/>
              </a:rPr>
              <a:t>Fang </a:t>
            </a:r>
            <a:r>
              <a:rPr lang="en-US" sz="2800" b="1" dirty="0">
                <a:solidFill>
                  <a:srgbClr val="0070C0"/>
                </a:solidFill>
                <a:cs typeface="Times New Roman" panose="02020603050405020304" pitchFamily="18" charset="0"/>
              </a:rPr>
              <a:t>and Zhang 2010</a:t>
            </a:r>
          </a:p>
        </p:txBody>
      </p:sp>
      <p:sp>
        <p:nvSpPr>
          <p:cNvPr id="741380" name="Rectangle 4"/>
          <p:cNvSpPr>
            <a:spLocks noChangeArrowheads="1"/>
          </p:cNvSpPr>
          <p:nvPr/>
        </p:nvSpPr>
        <p:spPr bwMode="auto">
          <a:xfrm>
            <a:off x="638907" y="1932554"/>
            <a:ext cx="11136924" cy="42455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6000"/>
              </a:spcAft>
              <a:buFont typeface="Wingdings" panose="05000000000000000000" pitchFamily="2" charset="2"/>
              <a:buChar char="Ø"/>
            </a:pPr>
            <a:r>
              <a:rPr lang="en-US" b="1" dirty="0">
                <a:solidFill>
                  <a:srgbClr val="0070C0"/>
                </a:solidFill>
                <a:cs typeface="Times New Roman" panose="02020603050405020304" pitchFamily="18" charset="0"/>
              </a:rPr>
              <a:t>The way in which mesoscale deep convection is organized </a:t>
            </a:r>
            <a:r>
              <a:rPr lang="en-US" b="1" dirty="0" smtClean="0">
                <a:solidFill>
                  <a:srgbClr val="0070C0"/>
                </a:solidFill>
                <a:cs typeface="Times New Roman" panose="02020603050405020304" pitchFamily="18" charset="0"/>
              </a:rPr>
              <a:t>to form </a:t>
            </a:r>
            <a:r>
              <a:rPr lang="en-US" b="1" dirty="0">
                <a:solidFill>
                  <a:srgbClr val="0070C0"/>
                </a:solidFill>
                <a:cs typeface="Times New Roman" panose="02020603050405020304" pitchFamily="18" charset="0"/>
              </a:rPr>
              <a:t>a larger-scale </a:t>
            </a:r>
            <a:r>
              <a:rPr lang="en-US" b="1" dirty="0" smtClean="0">
                <a:solidFill>
                  <a:srgbClr val="0070C0"/>
                </a:solidFill>
                <a:cs typeface="Times New Roman" panose="02020603050405020304" pitchFamily="18" charset="0"/>
              </a:rPr>
              <a:t>TC </a:t>
            </a:r>
            <a:r>
              <a:rPr lang="en-US" b="1" dirty="0">
                <a:solidFill>
                  <a:srgbClr val="0070C0"/>
                </a:solidFill>
                <a:cs typeface="Times New Roman" panose="02020603050405020304" pitchFamily="18" charset="0"/>
              </a:rPr>
              <a:t>vortex. ... In the framework </a:t>
            </a:r>
            <a:r>
              <a:rPr lang="en-US" b="1" dirty="0" smtClean="0">
                <a:solidFill>
                  <a:srgbClr val="0070C0"/>
                </a:solidFill>
                <a:cs typeface="Times New Roman" panose="02020603050405020304" pitchFamily="18" charset="0"/>
              </a:rPr>
              <a:t>of WISHE</a:t>
            </a:r>
            <a:r>
              <a:rPr lang="en-US" b="1" dirty="0">
                <a:solidFill>
                  <a:srgbClr val="0070C0"/>
                </a:solidFill>
                <a:cs typeface="Times New Roman" panose="02020603050405020304" pitchFamily="18" charset="0"/>
              </a:rPr>
              <a:t>, winds associated with a surface vortex enhance fluxes of sensible and latent </a:t>
            </a:r>
            <a:r>
              <a:rPr lang="en-US" b="1" dirty="0" smtClean="0">
                <a:solidFill>
                  <a:srgbClr val="0070C0"/>
                </a:solidFill>
                <a:cs typeface="Times New Roman" panose="02020603050405020304" pitchFamily="18" charset="0"/>
              </a:rPr>
              <a:t>heat from </a:t>
            </a:r>
            <a:r>
              <a:rPr lang="en-US" b="1" dirty="0">
                <a:solidFill>
                  <a:srgbClr val="0070C0"/>
                </a:solidFill>
                <a:cs typeface="Times New Roman" panose="02020603050405020304" pitchFamily="18" charset="0"/>
              </a:rPr>
              <a:t>the ocean surface, and vigorous convection transports the energy from the ocean </a:t>
            </a:r>
            <a:r>
              <a:rPr lang="en-US" b="1" dirty="0" smtClean="0">
                <a:solidFill>
                  <a:srgbClr val="0070C0"/>
                </a:solidFill>
                <a:cs typeface="Times New Roman" panose="02020603050405020304" pitchFamily="18" charset="0"/>
              </a:rPr>
              <a:t>surface to </a:t>
            </a:r>
            <a:r>
              <a:rPr lang="en-US" b="1" dirty="0">
                <a:solidFill>
                  <a:srgbClr val="0070C0"/>
                </a:solidFill>
                <a:cs typeface="Times New Roman" panose="02020603050405020304" pitchFamily="18" charset="0"/>
              </a:rPr>
              <a:t>the upper troposphere and then fuels the intensification of the vortex</a:t>
            </a:r>
            <a:r>
              <a:rPr lang="en-US" b="1" dirty="0" smtClean="0">
                <a:solidFill>
                  <a:srgbClr val="0070C0"/>
                </a:solidFill>
                <a:cs typeface="Times New Roman" panose="02020603050405020304" pitchFamily="18" charset="0"/>
              </a:rPr>
              <a:t>.</a:t>
            </a:r>
            <a:endParaRPr lang="en-US" b="1" dirty="0">
              <a:solidFill>
                <a:srgbClr val="0070C0"/>
              </a:solidFill>
              <a:cs typeface="Times New Roman" panose="02020603050405020304" pitchFamily="18" charset="0"/>
            </a:endParaRP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Do not say how the </a:t>
            </a:r>
            <a:r>
              <a:rPr lang="en-US" b="1" dirty="0">
                <a:solidFill>
                  <a:srgbClr val="0070C0"/>
                </a:solidFill>
                <a:cs typeface="Times New Roman" panose="02020603050405020304" pitchFamily="18" charset="0"/>
              </a:rPr>
              <a:t>transport of energy from the ocean surface to the upper troposphere “</a:t>
            </a:r>
            <a:r>
              <a:rPr lang="en-US" b="1" dirty="0" smtClean="0">
                <a:solidFill>
                  <a:srgbClr val="0070C0"/>
                </a:solidFill>
                <a:cs typeface="Times New Roman" panose="02020603050405020304" pitchFamily="18" charset="0"/>
              </a:rPr>
              <a:t>fuels the intensification </a:t>
            </a:r>
            <a:r>
              <a:rPr lang="en-US" b="1" dirty="0">
                <a:solidFill>
                  <a:srgbClr val="0070C0"/>
                </a:solidFill>
                <a:cs typeface="Times New Roman" panose="02020603050405020304" pitchFamily="18" charset="0"/>
              </a:rPr>
              <a:t>of the vortex</a:t>
            </a:r>
            <a:r>
              <a:rPr lang="en-US" b="1" dirty="0" smtClean="0">
                <a:solidFill>
                  <a:srgbClr val="0070C0"/>
                </a:solidFill>
                <a:cs typeface="Times New Roman" panose="02020603050405020304" pitchFamily="18" charset="0"/>
              </a:rPr>
              <a:t>”?</a:t>
            </a:r>
          </a:p>
          <a:p>
            <a:pPr>
              <a:buFont typeface="Wingdings" panose="05000000000000000000" pitchFamily="2" charset="2"/>
              <a:buChar char="Ø"/>
            </a:pPr>
            <a:r>
              <a:rPr lang="en-US" b="1" dirty="0">
                <a:solidFill>
                  <a:srgbClr val="0070C0"/>
                </a:solidFill>
                <a:cs typeface="Times New Roman" panose="02020603050405020304" pitchFamily="18" charset="0"/>
              </a:rPr>
              <a:t>H</a:t>
            </a:r>
            <a:r>
              <a:rPr lang="en-US" b="1" dirty="0" smtClean="0">
                <a:solidFill>
                  <a:srgbClr val="0070C0"/>
                </a:solidFill>
                <a:cs typeface="Times New Roman" panose="02020603050405020304" pitchFamily="18" charset="0"/>
              </a:rPr>
              <a:t>ow </a:t>
            </a:r>
            <a:r>
              <a:rPr lang="en-US" b="1" dirty="0">
                <a:solidFill>
                  <a:srgbClr val="0070C0"/>
                </a:solidFill>
                <a:cs typeface="Times New Roman" panose="02020603050405020304" pitchFamily="18" charset="0"/>
              </a:rPr>
              <a:t>does the vortex actually intensify </a:t>
            </a:r>
            <a:r>
              <a:rPr lang="en-US" b="1" dirty="0" smtClean="0">
                <a:solidFill>
                  <a:srgbClr val="0070C0"/>
                </a:solidFill>
                <a:cs typeface="Times New Roman" panose="02020603050405020304" pitchFamily="18" charset="0"/>
              </a:rPr>
              <a:t>by upward </a:t>
            </a:r>
            <a:r>
              <a:rPr lang="en-US" b="1" dirty="0">
                <a:solidFill>
                  <a:srgbClr val="0070C0"/>
                </a:solidFill>
                <a:cs typeface="Times New Roman" panose="02020603050405020304" pitchFamily="18" charset="0"/>
              </a:rPr>
              <a:t>energy transport</a:t>
            </a:r>
            <a:r>
              <a:rPr lang="en-US" b="1" dirty="0" smtClean="0">
                <a:solidFill>
                  <a:srgbClr val="0070C0"/>
                </a:solidFill>
                <a:cs typeface="Times New Roman" panose="02020603050405020304" pitchFamily="18" charset="0"/>
              </a:rPr>
              <a:t>?</a:t>
            </a:r>
            <a:endParaRPr lang="en-US" b="1" dirty="0">
              <a:solidFill>
                <a:srgbClr val="0070C0"/>
              </a:solidFill>
              <a:cs typeface="Times New Roman" panose="02020603050405020304" pitchFamily="18" charset="0"/>
            </a:endParaRPr>
          </a:p>
        </p:txBody>
      </p:sp>
      <p:sp>
        <p:nvSpPr>
          <p:cNvPr id="2" name="TextBox 1"/>
          <p:cNvSpPr txBox="1"/>
          <p:nvPr/>
        </p:nvSpPr>
        <p:spPr>
          <a:xfrm>
            <a:off x="638935" y="1239580"/>
            <a:ext cx="988221"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Quote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38920" y="3940988"/>
            <a:ext cx="1732265"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Some issues</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925249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030866"/>
            <a:ext cx="11383107" cy="4958861"/>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4114545" y="284073"/>
            <a:ext cx="4413468"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a:solidFill>
                  <a:srgbClr val="0070C0"/>
                </a:solidFill>
                <a:cs typeface="Times New Roman" panose="02020603050405020304" pitchFamily="18" charset="0"/>
              </a:rPr>
              <a:t> </a:t>
            </a:r>
            <a:r>
              <a:rPr lang="en-US" sz="2800" b="1" dirty="0" err="1" smtClean="0">
                <a:solidFill>
                  <a:srgbClr val="0070C0"/>
                </a:solidFill>
                <a:cs typeface="Times New Roman" panose="02020603050405020304" pitchFamily="18" charset="0"/>
              </a:rPr>
              <a:t>Kepert</a:t>
            </a:r>
            <a:r>
              <a:rPr lang="en-US" sz="2800" b="1" dirty="0" smtClean="0">
                <a:solidFill>
                  <a:srgbClr val="0070C0"/>
                </a:solidFill>
                <a:cs typeface="Times New Roman" panose="02020603050405020304" pitchFamily="18" charset="0"/>
              </a:rPr>
              <a:t> 2011 Review article</a:t>
            </a:r>
            <a:endParaRPr lang="en-US" sz="2800"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638907" y="1932548"/>
            <a:ext cx="11136924" cy="3764868"/>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5400"/>
              </a:spcAft>
              <a:buFont typeface="Wingdings" panose="05000000000000000000" pitchFamily="2" charset="2"/>
              <a:buChar char="Ø"/>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role of the surface enthalpy fluxes in making the expansion of the inflowing boundary layer air isothermal rather than adiabatic ... </a:t>
            </a:r>
            <a:r>
              <a:rPr lang="en-US" b="1" dirty="0" smtClean="0">
                <a:solidFill>
                  <a:srgbClr val="0070C0"/>
                </a:solidFill>
                <a:cs typeface="Times New Roman" panose="02020603050405020304" pitchFamily="18" charset="0"/>
              </a:rPr>
              <a:t>.</a:t>
            </a:r>
          </a:p>
          <a:p>
            <a:pPr>
              <a:spcAft>
                <a:spcPts val="1800"/>
              </a:spcAft>
              <a:buFont typeface="Wingdings" panose="05000000000000000000" pitchFamily="2" charset="2"/>
              <a:buChar char="Ø"/>
            </a:pPr>
            <a:r>
              <a:rPr lang="en-US" b="1" dirty="0" err="1" smtClean="0">
                <a:solidFill>
                  <a:srgbClr val="0070C0"/>
                </a:solidFill>
                <a:cs typeface="Times New Roman" panose="02020603050405020304" pitchFamily="18" charset="0"/>
              </a:rPr>
              <a:t>Kepert</a:t>
            </a:r>
            <a:r>
              <a:rPr lang="en-US" b="1" dirty="0" smtClean="0">
                <a:solidFill>
                  <a:srgbClr val="0070C0"/>
                </a:solidFill>
                <a:cs typeface="Times New Roman" panose="02020603050405020304" pitchFamily="18" charset="0"/>
              </a:rPr>
              <a:t> </a:t>
            </a:r>
            <a:r>
              <a:rPr lang="en-US" b="1" dirty="0">
                <a:solidFill>
                  <a:srgbClr val="0070C0"/>
                </a:solidFill>
                <a:cs typeface="Times New Roman" panose="02020603050405020304" pitchFamily="18" charset="0"/>
              </a:rPr>
              <a:t>appears to associate the </a:t>
            </a:r>
            <a:r>
              <a:rPr lang="en-US" b="1" dirty="0" smtClean="0">
                <a:solidFill>
                  <a:srgbClr val="0070C0"/>
                </a:solidFill>
                <a:cs typeface="Times New Roman" panose="02020603050405020304" pitchFamily="18" charset="0"/>
              </a:rPr>
              <a:t>elevation of </a:t>
            </a:r>
            <a:r>
              <a:rPr lang="en-US" b="1">
                <a:solidFill>
                  <a:srgbClr val="0070C0"/>
                </a:solidFill>
                <a:cs typeface="Times New Roman" panose="02020603050405020304" pitchFamily="18" charset="0"/>
              </a:rPr>
              <a:t>boundary-</a:t>
            </a:r>
            <a:r>
              <a:rPr lang="en-US" b="1" smtClean="0">
                <a:solidFill>
                  <a:srgbClr val="0070C0"/>
                </a:solidFill>
                <a:cs typeface="Times New Roman" panose="02020603050405020304" pitchFamily="18" charset="0"/>
              </a:rPr>
              <a:t>layer</a:t>
            </a:r>
            <a:r>
              <a:rPr lang="en-US" b="1" smtClean="0">
                <a:solidFill>
                  <a:srgbClr val="0000FF"/>
                </a:solidFill>
                <a:cs typeface="Times New Roman" panose="02020603050405020304" pitchFamily="18" charset="0"/>
              </a:rPr>
              <a:t> </a:t>
            </a:r>
            <a:r>
              <a:rPr lang="en-US" smtClean="0">
                <a:solidFill>
                  <a:srgbClr val="3366FF"/>
                </a:solidFill>
                <a:latin typeface="Symbol Proportional BT" charset="2"/>
                <a:cs typeface="Symbol Proportional BT" charset="2"/>
                <a:sym typeface="Symbol" panose="05050102010706020507" pitchFamily="18" charset="2"/>
              </a:rPr>
              <a:t></a:t>
            </a:r>
            <a:r>
              <a:rPr lang="en-US" baseline="-25000" smtClean="0">
                <a:solidFill>
                  <a:srgbClr val="3366FF"/>
                </a:solidFill>
              </a:rPr>
              <a:t>e</a:t>
            </a:r>
            <a:r>
              <a:rPr lang="en-US" baseline="-25000" smtClean="0"/>
              <a:t> </a:t>
            </a:r>
            <a:r>
              <a:rPr lang="en-US" b="1" dirty="0" smtClean="0">
                <a:solidFill>
                  <a:srgbClr val="0070C0"/>
                </a:solidFill>
                <a:cs typeface="Times New Roman" panose="02020603050405020304" pitchFamily="18" charset="0"/>
              </a:rPr>
              <a:t>with </a:t>
            </a:r>
            <a:r>
              <a:rPr lang="en-US" b="1" dirty="0">
                <a:solidFill>
                  <a:srgbClr val="0070C0"/>
                </a:solidFill>
                <a:cs typeface="Times New Roman" panose="02020603050405020304" pitchFamily="18" charset="0"/>
              </a:rPr>
              <a:t>just the sensible heating</a:t>
            </a:r>
            <a:r>
              <a:rPr lang="en-US" b="1" dirty="0" smtClean="0">
                <a:solidFill>
                  <a:srgbClr val="0070C0"/>
                </a:solidFill>
                <a:cs typeface="Times New Roman" panose="02020603050405020304" pitchFamily="18" charset="0"/>
              </a:rPr>
              <a:t>.</a:t>
            </a:r>
          </a:p>
          <a:p>
            <a:pPr>
              <a:buFont typeface="Wingdings" panose="05000000000000000000" pitchFamily="2" charset="2"/>
              <a:buChar char="Ø"/>
            </a:pPr>
            <a:r>
              <a:rPr lang="en-US" b="1" dirty="0" err="1" smtClean="0">
                <a:solidFill>
                  <a:srgbClr val="0070C0"/>
                </a:solidFill>
                <a:cs typeface="Times New Roman" panose="02020603050405020304" pitchFamily="18" charset="0"/>
              </a:rPr>
              <a:t>Kepert</a:t>
            </a:r>
            <a:r>
              <a:rPr lang="en-US" b="1" dirty="0" smtClean="0">
                <a:solidFill>
                  <a:srgbClr val="0070C0"/>
                </a:solidFill>
                <a:cs typeface="Times New Roman" panose="02020603050405020304" pitchFamily="18" charset="0"/>
              </a:rPr>
              <a:t> </a:t>
            </a:r>
            <a:r>
              <a:rPr lang="en-US" b="1" dirty="0">
                <a:solidFill>
                  <a:srgbClr val="0070C0"/>
                </a:solidFill>
                <a:cs typeface="Times New Roman" panose="02020603050405020304" pitchFamily="18" charset="0"/>
              </a:rPr>
              <a:t>does not </a:t>
            </a:r>
            <a:r>
              <a:rPr lang="en-US" b="1" dirty="0" smtClean="0">
                <a:solidFill>
                  <a:srgbClr val="0070C0"/>
                </a:solidFill>
                <a:cs typeface="Times New Roman" panose="02020603050405020304" pitchFamily="18" charset="0"/>
              </a:rPr>
              <a:t>mention the </a:t>
            </a:r>
            <a:r>
              <a:rPr lang="en-US" b="1" dirty="0">
                <a:solidFill>
                  <a:srgbClr val="0070C0"/>
                </a:solidFill>
                <a:cs typeface="Times New Roman" panose="02020603050405020304" pitchFamily="18" charset="0"/>
              </a:rPr>
              <a:t>necessity of the wind-speed dependence of the surface heat fluxes and does not make </a:t>
            </a:r>
            <a:r>
              <a:rPr lang="en-US" b="1" dirty="0" smtClean="0">
                <a:solidFill>
                  <a:srgbClr val="0070C0"/>
                </a:solidFill>
                <a:cs typeface="Times New Roman" panose="02020603050405020304" pitchFamily="18" charset="0"/>
              </a:rPr>
              <a:t>a distinction </a:t>
            </a:r>
            <a:r>
              <a:rPr lang="en-US" b="1" dirty="0">
                <a:solidFill>
                  <a:srgbClr val="0070C0"/>
                </a:solidFill>
                <a:cs typeface="Times New Roman" panose="02020603050405020304" pitchFamily="18" charset="0"/>
              </a:rPr>
              <a:t>between dry and moist enthalpy in his </a:t>
            </a:r>
            <a:r>
              <a:rPr lang="en-US" b="1" dirty="0" smtClean="0">
                <a:solidFill>
                  <a:srgbClr val="0070C0"/>
                </a:solidFill>
                <a:cs typeface="Times New Roman" panose="02020603050405020304" pitchFamily="18" charset="0"/>
              </a:rPr>
              <a:t>discussion.</a:t>
            </a:r>
            <a:endParaRPr lang="en-US" b="1" dirty="0">
              <a:solidFill>
                <a:srgbClr val="0070C0"/>
              </a:solidFill>
              <a:cs typeface="Times New Roman" panose="02020603050405020304" pitchFamily="18" charset="0"/>
            </a:endParaRPr>
          </a:p>
        </p:txBody>
      </p:sp>
      <p:sp>
        <p:nvSpPr>
          <p:cNvPr id="2" name="TextBox 1"/>
          <p:cNvSpPr txBox="1"/>
          <p:nvPr/>
        </p:nvSpPr>
        <p:spPr>
          <a:xfrm>
            <a:off x="638935" y="1239580"/>
            <a:ext cx="988221"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Quote</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638920" y="2827339"/>
            <a:ext cx="1732265"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Some issues</a:t>
            </a:r>
            <a:endParaRPr lang="en-US" sz="2400" b="1" dirty="0">
              <a:solidFill>
                <a:srgbClr val="FF0000"/>
              </a:solidFill>
              <a:latin typeface="Times New Roman" panose="02020603050405020304" pitchFamily="18" charset="0"/>
              <a:cs typeface="Times New Roman" panose="02020603050405020304" pitchFamily="18" charset="0"/>
            </a:endParaRPr>
          </a:p>
        </p:txBody>
      </p:sp>
      <p:graphicFrame>
        <p:nvGraphicFramePr>
          <p:cNvPr id="4" name="Object 3"/>
          <p:cNvGraphicFramePr>
            <a:graphicFrameLocks noChangeAspect="1"/>
          </p:cNvGraphicFramePr>
          <p:nvPr>
            <p:extLst>
              <p:ext uri="{D42A27DB-BD31-4B8C-83A1-F6EECF244321}">
                <p14:modId xmlns:p14="http://schemas.microsoft.com/office/powerpoint/2010/main" val="2680178632"/>
              </p:ext>
            </p:extLst>
          </p:nvPr>
        </p:nvGraphicFramePr>
        <p:xfrm>
          <a:off x="6038849" y="3509963"/>
          <a:ext cx="163451" cy="73548"/>
        </p:xfrm>
        <a:graphic>
          <a:graphicData uri="http://schemas.openxmlformats.org/presentationml/2006/ole">
            <mc:AlternateContent xmlns:mc="http://schemas.openxmlformats.org/markup-compatibility/2006">
              <mc:Choice xmlns:v="urn:schemas-microsoft-com:vml" Requires="v">
                <p:oleObj spid="_x0000_s82994" name="Equation" r:id="rId3" imgW="114300" imgH="165100" progId="Equation.3">
                  <p:embed/>
                </p:oleObj>
              </mc:Choice>
              <mc:Fallback>
                <p:oleObj name="Equation" r:id="rId3" imgW="114300" imgH="165100" progId="Equation.3">
                  <p:embed/>
                  <p:pic>
                    <p:nvPicPr>
                      <p:cNvPr id="0" name=""/>
                      <p:cNvPicPr/>
                      <p:nvPr/>
                    </p:nvPicPr>
                    <p:blipFill>
                      <a:blip r:embed="rId4"/>
                      <a:stretch>
                        <a:fillRect/>
                      </a:stretch>
                    </p:blipFill>
                    <p:spPr>
                      <a:xfrm>
                        <a:off x="6038849" y="3509963"/>
                        <a:ext cx="163451" cy="73548"/>
                      </a:xfrm>
                      <a:prstGeom prst="rect">
                        <a:avLst/>
                      </a:prstGeom>
                    </p:spPr>
                  </p:pic>
                </p:oleObj>
              </mc:Fallback>
            </mc:AlternateContent>
          </a:graphicData>
        </a:graphic>
      </p:graphicFrame>
    </p:spTree>
    <p:extLst>
      <p:ext uri="{BB962C8B-B14F-4D97-AF65-F5344CB8AC3E}">
        <p14:creationId xmlns:p14="http://schemas.microsoft.com/office/powerpoint/2010/main" val="3435273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328672"/>
            <a:ext cx="11383107" cy="5294865"/>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694703" y="214814"/>
            <a:ext cx="10575561"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smtClean="0">
                <a:solidFill>
                  <a:srgbClr val="0070C0"/>
                </a:solidFill>
                <a:cs typeface="Times New Roman" panose="02020603050405020304" pitchFamily="18" charset="0"/>
              </a:rPr>
              <a:t> </a:t>
            </a:r>
            <a:r>
              <a:rPr lang="en-US" sz="2800" b="1" dirty="0">
                <a:solidFill>
                  <a:srgbClr val="0070C0"/>
                </a:solidFill>
                <a:cs typeface="Times New Roman" panose="02020603050405020304" pitchFamily="18" charset="0"/>
              </a:rPr>
              <a:t>The COMET Program: Introduction to Tropical </a:t>
            </a:r>
            <a:r>
              <a:rPr lang="en-US" sz="2800" b="1" dirty="0" smtClean="0">
                <a:solidFill>
                  <a:srgbClr val="0070C0"/>
                </a:solidFill>
                <a:cs typeface="Times New Roman" panose="02020603050405020304" pitchFamily="18" charset="0"/>
              </a:rPr>
              <a:t>Meteorology, 2013</a:t>
            </a:r>
            <a:endParaRPr lang="en-US" sz="2800"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515815" y="1457006"/>
            <a:ext cx="11136924" cy="4674164"/>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An </a:t>
            </a:r>
            <a:r>
              <a:rPr lang="en-US" b="1" dirty="0">
                <a:solidFill>
                  <a:srgbClr val="0070C0"/>
                </a:solidFill>
                <a:cs typeface="Times New Roman" panose="02020603050405020304" pitchFamily="18" charset="0"/>
              </a:rPr>
              <a:t>alternative view of a tropical cyclone is to consider it to be a closed system, a </a:t>
            </a:r>
            <a:r>
              <a:rPr lang="en-US" b="1" dirty="0" smtClean="0">
                <a:solidFill>
                  <a:srgbClr val="0070C0"/>
                </a:solidFill>
                <a:cs typeface="Times New Roman" panose="02020603050405020304" pitchFamily="18" charset="0"/>
              </a:rPr>
              <a:t>“Carnot engine”, </a:t>
            </a:r>
            <a:r>
              <a:rPr lang="en-US" b="1" dirty="0">
                <a:solidFill>
                  <a:srgbClr val="0070C0"/>
                </a:solidFill>
                <a:cs typeface="Times New Roman" panose="02020603050405020304" pitchFamily="18" charset="0"/>
              </a:rPr>
              <a:t>rather than the moist, frictionally driven convective </a:t>
            </a:r>
            <a:r>
              <a:rPr lang="en-US" b="1" dirty="0" smtClean="0">
                <a:solidFill>
                  <a:srgbClr val="0070C0"/>
                </a:solidFill>
                <a:cs typeface="Times New Roman" panose="02020603050405020304" pitchFamily="18" charset="0"/>
              </a:rPr>
              <a:t>“</a:t>
            </a:r>
            <a:r>
              <a:rPr lang="en-US" b="1" dirty="0">
                <a:solidFill>
                  <a:srgbClr val="0070C0"/>
                </a:solidFill>
                <a:cs typeface="Times New Roman" panose="02020603050405020304" pitchFamily="18" charset="0"/>
              </a:rPr>
              <a:t>chimney</a:t>
            </a:r>
            <a:r>
              <a:rPr lang="en-US" b="1" dirty="0" smtClean="0">
                <a:solidFill>
                  <a:srgbClr val="0070C0"/>
                </a:solidFill>
                <a:cs typeface="Times New Roman" panose="02020603050405020304" pitchFamily="18" charset="0"/>
              </a:rPr>
              <a:t>”  </a:t>
            </a:r>
            <a:r>
              <a:rPr lang="en-US" b="1" dirty="0">
                <a:solidFill>
                  <a:srgbClr val="0070C0"/>
                </a:solidFill>
                <a:cs typeface="Times New Roman" panose="02020603050405020304" pitchFamily="18" charset="0"/>
              </a:rPr>
              <a:t>of CISK</a:t>
            </a:r>
            <a:r>
              <a:rPr lang="en-US" b="1" dirty="0" smtClean="0">
                <a:solidFill>
                  <a:srgbClr val="0070C0"/>
                </a:solidFill>
                <a:cs typeface="Times New Roman" panose="02020603050405020304" pitchFamily="18" charset="0"/>
              </a:rPr>
              <a:t>.</a:t>
            </a:r>
          </a:p>
          <a:p>
            <a:pPr>
              <a:spcAft>
                <a:spcPts val="5400"/>
              </a:spcAft>
              <a:buFont typeface="Wingdings" panose="05000000000000000000" pitchFamily="2" charset="2"/>
              <a:buChar char="Ø"/>
            </a:pPr>
            <a:r>
              <a:rPr lang="en-US" b="1" dirty="0" smtClean="0">
                <a:solidFill>
                  <a:srgbClr val="0070C0"/>
                </a:solidFill>
                <a:cs typeface="Times New Roman" panose="02020603050405020304" pitchFamily="18" charset="0"/>
              </a:rPr>
              <a:t>A </a:t>
            </a:r>
            <a:r>
              <a:rPr lang="en-US" b="1" dirty="0">
                <a:solidFill>
                  <a:srgbClr val="0070C0"/>
                </a:solidFill>
                <a:cs typeface="Times New Roman" panose="02020603050405020304" pitchFamily="18" charset="0"/>
              </a:rPr>
              <a:t>Carnot engine is a closed system in which heat energy is converted to mechanical energy. As with the CISK theory, this WISHE tropical cyclone intensity theory relies on the presence of a finite amplitude incipient </a:t>
            </a:r>
            <a:r>
              <a:rPr lang="en-US" b="1" dirty="0" smtClean="0">
                <a:solidFill>
                  <a:srgbClr val="0070C0"/>
                </a:solidFill>
                <a:cs typeface="Times New Roman" panose="02020603050405020304" pitchFamily="18" charset="0"/>
              </a:rPr>
              <a:t>disturbance</a:t>
            </a:r>
            <a:endParaRPr lang="en-US" b="1" dirty="0">
              <a:solidFill>
                <a:srgbClr val="0070C0"/>
              </a:solidFill>
              <a:cs typeface="Times New Roman" panose="02020603050405020304" pitchFamily="18" charset="0"/>
            </a:endParaRP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Here, </a:t>
            </a:r>
            <a:r>
              <a:rPr lang="en-US" b="1" dirty="0">
                <a:solidFill>
                  <a:srgbClr val="0070C0"/>
                </a:solidFill>
                <a:cs typeface="Times New Roman" panose="02020603050405020304" pitchFamily="18" charset="0"/>
              </a:rPr>
              <a:t>WISHE is used as a theory for tropical cyclone potential intensity, and neither the wind-speed dependence of the fluxes of latent and sensible </a:t>
            </a:r>
            <a:r>
              <a:rPr lang="en-US" b="1" dirty="0" smtClean="0">
                <a:solidFill>
                  <a:srgbClr val="0070C0"/>
                </a:solidFill>
                <a:cs typeface="Times New Roman" panose="02020603050405020304" pitchFamily="18" charset="0"/>
              </a:rPr>
              <a:t>heat, </a:t>
            </a:r>
            <a:r>
              <a:rPr lang="en-US" b="1" dirty="0">
                <a:solidFill>
                  <a:srgbClr val="0070C0"/>
                </a:solidFill>
                <a:cs typeface="Times New Roman" panose="02020603050405020304" pitchFamily="18" charset="0"/>
              </a:rPr>
              <a:t>nor the putative wind-evaporative feedback mechanism that supports the intensification of the vortex are mentioned. </a:t>
            </a:r>
            <a:endParaRPr lang="en-US" b="1" dirty="0" smtClean="0">
              <a:solidFill>
                <a:srgbClr val="0070C0"/>
              </a:solidFill>
              <a:cs typeface="Times New Roman" panose="02020603050405020304" pitchFamily="18" charset="0"/>
            </a:endParaRPr>
          </a:p>
        </p:txBody>
      </p:sp>
      <p:sp>
        <p:nvSpPr>
          <p:cNvPr id="2" name="TextBox 1"/>
          <p:cNvSpPr txBox="1"/>
          <p:nvPr/>
        </p:nvSpPr>
        <p:spPr>
          <a:xfrm>
            <a:off x="392723" y="867053"/>
            <a:ext cx="1107996"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Quotes</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460049" y="3964118"/>
            <a:ext cx="971540"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Issues</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3401715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457002"/>
            <a:ext cx="11383107" cy="5295489"/>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694703" y="214814"/>
            <a:ext cx="10575561"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smtClean="0">
                <a:solidFill>
                  <a:srgbClr val="0070C0"/>
                </a:solidFill>
                <a:cs typeface="Times New Roman" panose="02020603050405020304" pitchFamily="18" charset="0"/>
              </a:rPr>
              <a:t> </a:t>
            </a:r>
            <a:r>
              <a:rPr lang="en-US" sz="2800" b="1" dirty="0">
                <a:solidFill>
                  <a:srgbClr val="0070C0"/>
                </a:solidFill>
                <a:cs typeface="Times New Roman" panose="02020603050405020304" pitchFamily="18" charset="0"/>
              </a:rPr>
              <a:t>The COMET Program: Introduction to Tropical </a:t>
            </a:r>
            <a:r>
              <a:rPr lang="en-US" sz="2800" b="1" dirty="0" smtClean="0">
                <a:solidFill>
                  <a:srgbClr val="0070C0"/>
                </a:solidFill>
                <a:cs typeface="Times New Roman" panose="02020603050405020304" pitchFamily="18" charset="0"/>
              </a:rPr>
              <a:t>Meteorology, 2013</a:t>
            </a:r>
            <a:endParaRPr lang="en-US" sz="2800"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515815" y="1559174"/>
            <a:ext cx="11136924" cy="495886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3600"/>
              </a:spcAft>
              <a:buFont typeface="Wingdings" panose="05000000000000000000" pitchFamily="2" charset="2"/>
              <a:buChar char="Ø"/>
            </a:pPr>
            <a:r>
              <a:rPr lang="en-US" b="1" dirty="0">
                <a:solidFill>
                  <a:srgbClr val="0070C0"/>
                </a:solidFill>
                <a:cs typeface="Times New Roman" panose="02020603050405020304" pitchFamily="18" charset="0"/>
              </a:rPr>
              <a:t>T</a:t>
            </a:r>
            <a:r>
              <a:rPr lang="en-US" b="1" dirty="0" smtClean="0">
                <a:solidFill>
                  <a:srgbClr val="0070C0"/>
                </a:solidFill>
                <a:cs typeface="Times New Roman" panose="02020603050405020304" pitchFamily="18" charset="0"/>
              </a:rPr>
              <a:t>he </a:t>
            </a:r>
            <a:r>
              <a:rPr lang="en-US" b="1" dirty="0">
                <a:solidFill>
                  <a:srgbClr val="0070C0"/>
                </a:solidFill>
                <a:cs typeface="Times New Roman" panose="02020603050405020304" pitchFamily="18" charset="0"/>
              </a:rPr>
              <a:t>key to a storm maintaining its current intensity or intensifying further is the maintenance of the deep convection surrounding its core. </a:t>
            </a:r>
            <a:r>
              <a:rPr lang="en-US" b="1" dirty="0" smtClean="0">
                <a:solidFill>
                  <a:srgbClr val="0070C0"/>
                </a:solidFill>
                <a:cs typeface="Times New Roman" panose="02020603050405020304" pitchFamily="18" charset="0"/>
              </a:rPr>
              <a:t>Maintenance </a:t>
            </a:r>
            <a:r>
              <a:rPr lang="en-US" b="1" dirty="0">
                <a:solidFill>
                  <a:srgbClr val="0070C0"/>
                </a:solidFill>
                <a:cs typeface="Times New Roman" panose="02020603050405020304" pitchFamily="18" charset="0"/>
              </a:rPr>
              <a:t>of intensification by the WISHE process </a:t>
            </a:r>
            <a:r>
              <a:rPr lang="en-US" b="1" dirty="0" smtClean="0">
                <a:solidFill>
                  <a:srgbClr val="0070C0"/>
                </a:solidFill>
                <a:cs typeface="Times New Roman" panose="02020603050405020304" pitchFamily="18" charset="0"/>
              </a:rPr>
              <a:t>requires </a:t>
            </a:r>
            <a:r>
              <a:rPr lang="en-US" b="1" dirty="0">
                <a:solidFill>
                  <a:srgbClr val="0070C0"/>
                </a:solidFill>
                <a:cs typeface="Times New Roman" panose="02020603050405020304" pitchFamily="18" charset="0"/>
              </a:rPr>
              <a:t>a very moist boundary </a:t>
            </a:r>
            <a:r>
              <a:rPr lang="en-US" b="1" dirty="0" smtClean="0">
                <a:solidFill>
                  <a:srgbClr val="0070C0"/>
                </a:solidFill>
                <a:cs typeface="Times New Roman" panose="02020603050405020304" pitchFamily="18" charset="0"/>
              </a:rPr>
              <a:t>layer. </a:t>
            </a:r>
            <a:r>
              <a:rPr lang="en-US" b="1" dirty="0">
                <a:solidFill>
                  <a:srgbClr val="0070C0"/>
                </a:solidFill>
                <a:cs typeface="Times New Roman" panose="02020603050405020304" pitchFamily="18" charset="0"/>
              </a:rPr>
              <a:t>Sub-saturated convective downdrafts will lower the relative humidity (and thus, the moist static energy) of the boundary </a:t>
            </a:r>
            <a:r>
              <a:rPr lang="en-US" b="1" dirty="0" smtClean="0">
                <a:solidFill>
                  <a:srgbClr val="0070C0"/>
                </a:solidFill>
                <a:cs typeface="Times New Roman" panose="02020603050405020304" pitchFamily="18" charset="0"/>
              </a:rPr>
              <a:t>layer, </a:t>
            </a:r>
            <a:r>
              <a:rPr lang="en-US" b="1" dirty="0">
                <a:solidFill>
                  <a:srgbClr val="0070C0"/>
                </a:solidFill>
                <a:cs typeface="Times New Roman" panose="02020603050405020304" pitchFamily="18" charset="0"/>
              </a:rPr>
              <a:t>limiting the energy available to the storm. It will take a number of hours for evaporation to recover the boundary layer moisture before intensification can resume</a:t>
            </a:r>
            <a:r>
              <a:rPr lang="en-US" b="1" dirty="0" smtClean="0">
                <a:solidFill>
                  <a:srgbClr val="0070C0"/>
                </a:solidFill>
                <a:cs typeface="Times New Roman" panose="02020603050405020304" pitchFamily="18" charset="0"/>
              </a:rPr>
              <a:t>.</a:t>
            </a:r>
            <a:endParaRPr lang="en-US" b="1" dirty="0">
              <a:solidFill>
                <a:srgbClr val="0070C0"/>
              </a:solidFill>
              <a:cs typeface="Times New Roman" panose="02020603050405020304" pitchFamily="18" charset="0"/>
            </a:endParaRP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Here</a:t>
            </a:r>
            <a:r>
              <a:rPr lang="en-US" b="1" dirty="0">
                <a:solidFill>
                  <a:srgbClr val="0070C0"/>
                </a:solidFill>
                <a:cs typeface="Times New Roman" panose="02020603050405020304" pitchFamily="18" charset="0"/>
              </a:rPr>
              <a:t>, the evaporation of surface water is mentioned explicitly, </a:t>
            </a:r>
            <a:r>
              <a:rPr lang="en-US" b="1" dirty="0" smtClean="0">
                <a:solidFill>
                  <a:srgbClr val="0070C0"/>
                </a:solidFill>
                <a:cs typeface="Times New Roman" panose="02020603050405020304" pitchFamily="18" charset="0"/>
              </a:rPr>
              <a:t>but not the </a:t>
            </a:r>
            <a:r>
              <a:rPr lang="en-US" b="1" dirty="0">
                <a:solidFill>
                  <a:srgbClr val="0070C0"/>
                </a:solidFill>
                <a:cs typeface="Times New Roman" panose="02020603050405020304" pitchFamily="18" charset="0"/>
              </a:rPr>
              <a:t>wind-speed dependence of the evaporation rate </a:t>
            </a:r>
            <a:r>
              <a:rPr lang="en-US" b="1" dirty="0" smtClean="0">
                <a:solidFill>
                  <a:srgbClr val="0070C0"/>
                </a:solidFill>
                <a:cs typeface="Times New Roman" panose="02020603050405020304" pitchFamily="18" charset="0"/>
              </a:rPr>
              <a:t>and </a:t>
            </a:r>
            <a:r>
              <a:rPr lang="en-US" b="1" dirty="0">
                <a:solidFill>
                  <a:srgbClr val="0070C0"/>
                </a:solidFill>
                <a:cs typeface="Times New Roman" panose="02020603050405020304" pitchFamily="18" charset="0"/>
              </a:rPr>
              <a:t>the multi-step process that comprises the putative intensification </a:t>
            </a:r>
            <a:r>
              <a:rPr lang="en-US" b="1" dirty="0" smtClean="0">
                <a:solidFill>
                  <a:srgbClr val="0070C0"/>
                </a:solidFill>
                <a:cs typeface="Times New Roman" panose="02020603050405020304" pitchFamily="18" charset="0"/>
              </a:rPr>
              <a:t>mechanism. </a:t>
            </a:r>
          </a:p>
          <a:p>
            <a:pPr>
              <a:spcAft>
                <a:spcPts val="5400"/>
              </a:spcAft>
              <a:buFont typeface="Wingdings" panose="05000000000000000000" pitchFamily="2" charset="2"/>
              <a:buChar char="Ø"/>
            </a:pPr>
            <a:r>
              <a:rPr lang="en-US" b="1" dirty="0" smtClean="0">
                <a:solidFill>
                  <a:srgbClr val="0070C0"/>
                </a:solidFill>
                <a:cs typeface="Times New Roman" panose="02020603050405020304" pitchFamily="18" charset="0"/>
              </a:rPr>
              <a:t>It </a:t>
            </a:r>
            <a:r>
              <a:rPr lang="en-US" b="1" dirty="0">
                <a:solidFill>
                  <a:srgbClr val="0070C0"/>
                </a:solidFill>
                <a:cs typeface="Times New Roman" panose="02020603050405020304" pitchFamily="18" charset="0"/>
              </a:rPr>
              <a:t>is not explained how moist the boundary layer must become for the WISHE intensification process to be maintained or resume.</a:t>
            </a:r>
            <a:endParaRPr lang="en-US" b="1" dirty="0" smtClean="0">
              <a:solidFill>
                <a:srgbClr val="0070C0"/>
              </a:solidFill>
              <a:cs typeface="Times New Roman" panose="02020603050405020304" pitchFamily="18" charset="0"/>
            </a:endParaRPr>
          </a:p>
        </p:txBody>
      </p:sp>
      <p:sp>
        <p:nvSpPr>
          <p:cNvPr id="2" name="TextBox 1"/>
          <p:cNvSpPr txBox="1"/>
          <p:nvPr/>
        </p:nvSpPr>
        <p:spPr>
          <a:xfrm>
            <a:off x="392723" y="878273"/>
            <a:ext cx="11267478"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Quote from “</a:t>
            </a:r>
            <a:r>
              <a:rPr lang="en-US" sz="2400" b="1" dirty="0" smtClean="0">
                <a:solidFill>
                  <a:srgbClr val="0070C0"/>
                </a:solidFill>
                <a:cs typeface="Times New Roman" panose="02020603050405020304" pitchFamily="18" charset="0"/>
              </a:rPr>
              <a:t>Links </a:t>
            </a:r>
            <a:r>
              <a:rPr lang="en-US" sz="2400" b="1" dirty="0">
                <a:solidFill>
                  <a:srgbClr val="0070C0"/>
                </a:solidFill>
                <a:cs typeface="Times New Roman" panose="02020603050405020304" pitchFamily="18" charset="0"/>
              </a:rPr>
              <a:t>between Inner Core Dynamics, Cyclone Structure and </a:t>
            </a:r>
            <a:r>
              <a:rPr lang="en-US" sz="2400" b="1" dirty="0" smtClean="0">
                <a:solidFill>
                  <a:srgbClr val="0070C0"/>
                </a:solidFill>
                <a:cs typeface="Times New Roman" panose="02020603050405020304" pitchFamily="18" charset="0"/>
              </a:rPr>
              <a:t>Intensity</a:t>
            </a:r>
            <a:r>
              <a:rPr lang="en-GB" sz="2400" b="1" dirty="0" smtClean="0">
                <a:solidFill>
                  <a:srgbClr val="FF0000"/>
                </a:solidFill>
                <a:latin typeface="Times New Roman" panose="02020603050405020304" pitchFamily="18" charset="0"/>
                <a:cs typeface="Times New Roman" panose="02020603050405020304" pitchFamily="18" charset="0"/>
              </a:rPr>
              <a:t>”</a:t>
            </a:r>
            <a:endParaRPr lang="en-US" sz="2400" b="1" dirty="0">
              <a:solidFill>
                <a:srgbClr val="FF0000"/>
              </a:solidFill>
              <a:latin typeface="Times New Roman" panose="02020603050405020304" pitchFamily="18" charset="0"/>
              <a:cs typeface="Times New Roman" panose="02020603050405020304" pitchFamily="18" charset="0"/>
            </a:endParaRPr>
          </a:p>
        </p:txBody>
      </p:sp>
      <p:sp>
        <p:nvSpPr>
          <p:cNvPr id="6" name="TextBox 5"/>
          <p:cNvSpPr txBox="1"/>
          <p:nvPr/>
        </p:nvSpPr>
        <p:spPr>
          <a:xfrm>
            <a:off x="515813" y="4186857"/>
            <a:ext cx="971540"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Issues</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069017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938411"/>
            <a:ext cx="11383107" cy="5615352"/>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4642083" y="238774"/>
            <a:ext cx="2141036"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smtClean="0">
                <a:solidFill>
                  <a:srgbClr val="0070C0"/>
                </a:solidFill>
                <a:cs typeface="Times New Roman" panose="02020603050405020304" pitchFamily="18" charset="0"/>
              </a:rPr>
              <a:t> Holton 2004</a:t>
            </a:r>
            <a:endParaRPr lang="en-US" sz="2800"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515815" y="1165855"/>
            <a:ext cx="11136924" cy="547580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According </a:t>
            </a:r>
            <a:r>
              <a:rPr lang="en-US" b="1" dirty="0">
                <a:solidFill>
                  <a:srgbClr val="0070C0"/>
                </a:solidFill>
                <a:cs typeface="Times New Roman" panose="02020603050405020304" pitchFamily="18" charset="0"/>
              </a:rPr>
              <a:t>to </a:t>
            </a:r>
            <a:r>
              <a:rPr lang="en-US" b="1" dirty="0">
                <a:solidFill>
                  <a:srgbClr val="FF0000"/>
                </a:solidFill>
                <a:cs typeface="Times New Roman" panose="02020603050405020304" pitchFamily="18" charset="0"/>
              </a:rPr>
              <a:t>the WISHE </a:t>
            </a:r>
            <a:r>
              <a:rPr lang="en-US" b="1" dirty="0" smtClean="0">
                <a:solidFill>
                  <a:srgbClr val="FF0000"/>
                </a:solidFill>
                <a:cs typeface="Times New Roman" panose="02020603050405020304" pitchFamily="18" charset="0"/>
              </a:rPr>
              <a:t>view</a:t>
            </a:r>
            <a:r>
              <a:rPr lang="en-US" b="1" dirty="0" smtClean="0">
                <a:solidFill>
                  <a:srgbClr val="0070C0"/>
                </a:solidFill>
                <a:cs typeface="Times New Roman" panose="02020603050405020304" pitchFamily="18" charset="0"/>
              </a:rPr>
              <a:t>, </a:t>
            </a:r>
            <a:r>
              <a:rPr lang="en-US" b="1" dirty="0">
                <a:solidFill>
                  <a:srgbClr val="0070C0"/>
                </a:solidFill>
                <a:cs typeface="Times New Roman" panose="02020603050405020304" pitchFamily="18" charset="0"/>
              </a:rPr>
              <a:t>the potential energy for hurricanes arises from the thermodynamic disequilibrium between the atmosphere and the </a:t>
            </a:r>
            <a:r>
              <a:rPr lang="en-US" b="1" dirty="0" smtClean="0">
                <a:solidFill>
                  <a:srgbClr val="0070C0"/>
                </a:solidFill>
                <a:cs typeface="Times New Roman" panose="02020603050405020304" pitchFamily="18" charset="0"/>
              </a:rPr>
              <a:t>ocean.</a:t>
            </a: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efficacy of air-sea interaction in providing potential energy to balance frictional dissipation depends on the rate of transfer of latent heat from the ocean to the atmosphere. This is a function of surface wind speed; strong surface winds, which produce a rough sea surface, can increase the evaporation rate greatly</a:t>
            </a:r>
            <a:r>
              <a:rPr lang="en-US" b="1" dirty="0" smtClean="0">
                <a:solidFill>
                  <a:srgbClr val="0070C0"/>
                </a:solidFill>
                <a:cs typeface="Times New Roman" panose="02020603050405020304" pitchFamily="18" charset="0"/>
              </a:rPr>
              <a:t>.  </a:t>
            </a:r>
            <a:r>
              <a:rPr lang="en-US" b="1" dirty="0">
                <a:solidFill>
                  <a:srgbClr val="0070C0"/>
                </a:solidFill>
                <a:cs typeface="Times New Roman" panose="02020603050405020304" pitchFamily="18" charset="0"/>
              </a:rPr>
              <a:t>Thus, hurricane development depends on </a:t>
            </a:r>
            <a:r>
              <a:rPr lang="en-US" b="1" dirty="0">
                <a:solidFill>
                  <a:srgbClr val="FF0000"/>
                </a:solidFill>
                <a:cs typeface="Times New Roman" panose="02020603050405020304" pitchFamily="18" charset="0"/>
              </a:rPr>
              <a:t>the presence of a finite-amplitude initiating disturbance</a:t>
            </a:r>
            <a:r>
              <a:rPr lang="en-US" b="1" dirty="0">
                <a:solidFill>
                  <a:srgbClr val="0070C0"/>
                </a:solidFill>
                <a:cs typeface="Times New Roman" panose="02020603050405020304" pitchFamily="18" charset="0"/>
              </a:rPr>
              <a:t>, such as an equatorial wave, to provide the winds required to produce strong evaporation</a:t>
            </a:r>
            <a:r>
              <a:rPr lang="en-US" b="1" dirty="0" smtClean="0">
                <a:solidFill>
                  <a:srgbClr val="0070C0"/>
                </a:solidFill>
                <a:cs typeface="Times New Roman" panose="02020603050405020304" pitchFamily="18" charset="0"/>
              </a:rPr>
              <a:t>.</a:t>
            </a: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Given </a:t>
            </a:r>
            <a:r>
              <a:rPr lang="en-US" b="1" dirty="0">
                <a:solidFill>
                  <a:srgbClr val="0070C0"/>
                </a:solidFill>
                <a:cs typeface="Times New Roman" panose="02020603050405020304" pitchFamily="18" charset="0"/>
              </a:rPr>
              <a:t>a suitable initial disturbance, </a:t>
            </a:r>
            <a:r>
              <a:rPr lang="en-US" b="1" dirty="0">
                <a:solidFill>
                  <a:srgbClr val="FF0000"/>
                </a:solidFill>
                <a:cs typeface="Times New Roman" panose="02020603050405020304" pitchFamily="18" charset="0"/>
              </a:rPr>
              <a:t>a feedback </a:t>
            </a:r>
            <a:r>
              <a:rPr lang="en-US" b="1" dirty="0">
                <a:solidFill>
                  <a:srgbClr val="0070C0"/>
                </a:solidFill>
                <a:cs typeface="Times New Roman" panose="02020603050405020304" pitchFamily="18" charset="0"/>
              </a:rPr>
              <a:t>may occur in which an increase in inward spiraling surface winds increases the </a:t>
            </a:r>
            <a:r>
              <a:rPr lang="en-US" b="1" dirty="0" smtClean="0">
                <a:solidFill>
                  <a:srgbClr val="0070C0"/>
                </a:solidFill>
                <a:cs typeface="Times New Roman" panose="02020603050405020304" pitchFamily="18" charset="0"/>
              </a:rPr>
              <a:t>rate </a:t>
            </a:r>
            <a:r>
              <a:rPr lang="en-US" b="1" dirty="0">
                <a:solidFill>
                  <a:srgbClr val="0070C0"/>
                </a:solidFill>
                <a:cs typeface="Times New Roman" panose="02020603050405020304" pitchFamily="18" charset="0"/>
              </a:rPr>
              <a:t>of moisture transfer from the ocean, which by bringing the boundary layer toward saturation </a:t>
            </a:r>
            <a:r>
              <a:rPr lang="en-US" b="1" dirty="0" smtClean="0">
                <a:solidFill>
                  <a:srgbClr val="FF0000"/>
                </a:solidFill>
                <a:cs typeface="Times New Roman" panose="02020603050405020304" pitchFamily="18" charset="0"/>
              </a:rPr>
              <a:t>increases </a:t>
            </a:r>
            <a:r>
              <a:rPr lang="en-US" b="1" dirty="0">
                <a:solidFill>
                  <a:srgbClr val="FF0000"/>
                </a:solidFill>
                <a:cs typeface="Times New Roman" panose="02020603050405020304" pitchFamily="18" charset="0"/>
              </a:rPr>
              <a:t>the intensity of the convection, which further increases the secondary </a:t>
            </a:r>
            <a:r>
              <a:rPr lang="en-US" b="1" dirty="0" smtClean="0">
                <a:solidFill>
                  <a:srgbClr val="FF0000"/>
                </a:solidFill>
                <a:cs typeface="Times New Roman" panose="02020603050405020304" pitchFamily="18" charset="0"/>
              </a:rPr>
              <a:t>circulation</a:t>
            </a:r>
            <a:r>
              <a:rPr lang="en-US" b="1" dirty="0" smtClean="0">
                <a:solidFill>
                  <a:srgbClr val="0070C0"/>
                </a:solidFill>
                <a:cs typeface="Times New Roman" panose="02020603050405020304" pitchFamily="18" charset="0"/>
              </a:rPr>
              <a:t>.</a:t>
            </a:r>
            <a:endParaRPr lang="en-US" b="1" dirty="0">
              <a:solidFill>
                <a:srgbClr val="0070C0"/>
              </a:solidFill>
              <a:cs typeface="Times New Roman" panose="02020603050405020304" pitchFamily="18" charset="0"/>
            </a:endParaRPr>
          </a:p>
        </p:txBody>
      </p:sp>
      <p:sp>
        <p:nvSpPr>
          <p:cNvPr id="2" name="TextBox 1"/>
          <p:cNvSpPr txBox="1"/>
          <p:nvPr/>
        </p:nvSpPr>
        <p:spPr>
          <a:xfrm>
            <a:off x="515813" y="388904"/>
            <a:ext cx="1107996"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Quotes</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135934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2725" y="1008187"/>
            <a:ext cx="11383107" cy="5380891"/>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4642083" y="238774"/>
            <a:ext cx="2141036"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r>
              <a:rPr lang="en-US" sz="2800" b="1" dirty="0" smtClean="0">
                <a:solidFill>
                  <a:srgbClr val="0070C0"/>
                </a:solidFill>
                <a:cs typeface="Times New Roman" panose="02020603050405020304" pitchFamily="18" charset="0"/>
              </a:rPr>
              <a:t> Holton 2004</a:t>
            </a:r>
            <a:endParaRPr lang="en-US" sz="2800"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515815" y="1147737"/>
            <a:ext cx="11136924" cy="5018602"/>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description of the feedback process is presented in the system-scale context, presumably for the azimuthally-averaged component of the flow, and explicitly notes the wind-speed dependence of the moisture fluxes as well as the importance of bringing the boundary layer toward saturation</a:t>
            </a:r>
            <a:r>
              <a:rPr lang="en-US" b="1" dirty="0" smtClean="0">
                <a:solidFill>
                  <a:srgbClr val="0070C0"/>
                </a:solidFill>
                <a:cs typeface="Times New Roman" panose="02020603050405020304" pitchFamily="18" charset="0"/>
              </a:rPr>
              <a:t>.</a:t>
            </a: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description notes also the necessity of an initiating disturbance of possibly independent origin</a:t>
            </a:r>
            <a:r>
              <a:rPr lang="en-US" b="1" dirty="0" smtClean="0">
                <a:solidFill>
                  <a:srgbClr val="0070C0"/>
                </a:solidFill>
                <a:cs typeface="Times New Roman" panose="02020603050405020304" pitchFamily="18" charset="0"/>
              </a:rPr>
              <a:t>.</a:t>
            </a: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However</a:t>
            </a:r>
            <a:r>
              <a:rPr lang="en-US" b="1" dirty="0">
                <a:solidFill>
                  <a:srgbClr val="0070C0"/>
                </a:solidFill>
                <a:cs typeface="Times New Roman" panose="02020603050405020304" pitchFamily="18" charset="0"/>
              </a:rPr>
              <a:t>, it is unclear </a:t>
            </a:r>
            <a:r>
              <a:rPr lang="en-US" b="1" dirty="0" smtClean="0">
                <a:solidFill>
                  <a:srgbClr val="0070C0"/>
                </a:solidFill>
                <a:cs typeface="Times New Roman" panose="02020603050405020304" pitchFamily="18" charset="0"/>
              </a:rPr>
              <a:t>what </a:t>
            </a:r>
            <a:r>
              <a:rPr lang="en-US" b="1" dirty="0">
                <a:solidFill>
                  <a:srgbClr val="0070C0"/>
                </a:solidFill>
                <a:cs typeface="Times New Roman" panose="02020603050405020304" pitchFamily="18" charset="0"/>
              </a:rPr>
              <a:t>specific metric is meant by </a:t>
            </a:r>
            <a:r>
              <a:rPr lang="en-US" b="1" dirty="0" smtClean="0">
                <a:solidFill>
                  <a:srgbClr val="0070C0"/>
                </a:solidFill>
                <a:cs typeface="Times New Roman" panose="02020603050405020304" pitchFamily="18" charset="0"/>
              </a:rPr>
              <a:t>“</a:t>
            </a:r>
            <a:r>
              <a:rPr lang="en-US" b="1" dirty="0">
                <a:solidFill>
                  <a:srgbClr val="FF0000"/>
                </a:solidFill>
                <a:cs typeface="Times New Roman" panose="02020603050405020304" pitchFamily="18" charset="0"/>
              </a:rPr>
              <a:t>increases the intensity of convection</a:t>
            </a:r>
            <a:r>
              <a:rPr lang="en-US" b="1" dirty="0" smtClean="0">
                <a:solidFill>
                  <a:srgbClr val="0070C0"/>
                </a:solidFill>
                <a:cs typeface="Times New Roman" panose="02020603050405020304" pitchFamily="18" charset="0"/>
              </a:rPr>
              <a:t>” </a:t>
            </a:r>
            <a:r>
              <a:rPr lang="en-US" b="1" dirty="0">
                <a:solidFill>
                  <a:srgbClr val="0070C0"/>
                </a:solidFill>
                <a:cs typeface="Times New Roman" panose="02020603050405020304" pitchFamily="18" charset="0"/>
              </a:rPr>
              <a:t>and by what process(</a:t>
            </a:r>
            <a:r>
              <a:rPr lang="en-US" b="1" dirty="0" err="1">
                <a:solidFill>
                  <a:srgbClr val="0070C0"/>
                </a:solidFill>
                <a:cs typeface="Times New Roman" panose="02020603050405020304" pitchFamily="18" charset="0"/>
              </a:rPr>
              <a:t>es</a:t>
            </a:r>
            <a:r>
              <a:rPr lang="en-US" b="1" dirty="0">
                <a:solidFill>
                  <a:srgbClr val="0070C0"/>
                </a:solidFill>
                <a:cs typeface="Times New Roman" panose="02020603050405020304" pitchFamily="18" charset="0"/>
              </a:rPr>
              <a:t>) the increase in convective intensity results in an increase in the secondary circulation</a:t>
            </a:r>
            <a:r>
              <a:rPr lang="en-US" b="1" dirty="0" smtClean="0">
                <a:solidFill>
                  <a:srgbClr val="0070C0"/>
                </a:solidFill>
                <a:cs typeface="Times New Roman" panose="02020603050405020304" pitchFamily="18" charset="0"/>
              </a:rPr>
              <a:t>.</a:t>
            </a: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The </a:t>
            </a:r>
            <a:r>
              <a:rPr lang="en-US" b="1" dirty="0">
                <a:solidFill>
                  <a:srgbClr val="0070C0"/>
                </a:solidFill>
                <a:cs typeface="Times New Roman" panose="02020603050405020304" pitchFamily="18" charset="0"/>
              </a:rPr>
              <a:t>increase of the secondary circulation presumably leads to an increase of the primary circulation by angular momentum considerations, but the description is silent about this. </a:t>
            </a:r>
            <a:endParaRPr lang="en-GB" b="1" dirty="0">
              <a:solidFill>
                <a:srgbClr val="0070C0"/>
              </a:solidFill>
              <a:cs typeface="Times New Roman" panose="02020603050405020304" pitchFamily="18" charset="0"/>
            </a:endParaRPr>
          </a:p>
        </p:txBody>
      </p:sp>
      <p:sp>
        <p:nvSpPr>
          <p:cNvPr id="2" name="TextBox 1"/>
          <p:cNvSpPr txBox="1"/>
          <p:nvPr/>
        </p:nvSpPr>
        <p:spPr>
          <a:xfrm>
            <a:off x="515813" y="476792"/>
            <a:ext cx="971540" cy="461665"/>
          </a:xfrm>
          <a:prstGeom prst="rect">
            <a:avLst/>
          </a:prstGeom>
          <a:noFill/>
        </p:spPr>
        <p:txBody>
          <a:bodyPr wrap="none" rtlCol="0">
            <a:spAutoFit/>
          </a:bodyPr>
          <a:lstStyle/>
          <a:p>
            <a:r>
              <a:rPr lang="en-GB" sz="2400" b="1" dirty="0" smtClean="0">
                <a:solidFill>
                  <a:srgbClr val="FF0000"/>
                </a:solidFill>
                <a:latin typeface="Times New Roman" panose="02020603050405020304" pitchFamily="18" charset="0"/>
                <a:cs typeface="Times New Roman" panose="02020603050405020304" pitchFamily="18" charset="0"/>
              </a:rPr>
              <a:t>Issues</a:t>
            </a:r>
            <a:endParaRPr lang="en-US" sz="2400" b="1" dirty="0">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88891625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ChangeArrowheads="1"/>
          </p:cNvSpPr>
          <p:nvPr/>
        </p:nvSpPr>
        <p:spPr bwMode="auto">
          <a:xfrm>
            <a:off x="304800" y="1066800"/>
            <a:ext cx="11887200" cy="5791200"/>
          </a:xfrm>
          <a:prstGeom prst="rect">
            <a:avLst/>
          </a:prstGeom>
          <a:solidFill>
            <a:schemeClr val="bg1">
              <a:alpha val="54117"/>
            </a:schemeClr>
          </a:solidFill>
          <a:ln w="12700">
            <a:solidFill>
              <a:schemeClr val="accent2"/>
            </a:solidFill>
            <a:miter lim="800000"/>
            <a:headEnd type="none" w="sm" len="sm"/>
            <a:tailEnd type="none" w="sm" len="sm"/>
          </a:ln>
        </p:spPr>
        <p:txBody>
          <a:bodyPr wrap="none" anchor="ctr"/>
          <a:lstStyle/>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a:ea typeface="ＭＳ Ｐゴシック" charset="-128"/>
              <a:cs typeface="ＭＳ Ｐゴシック" charset="-128"/>
            </a:endParaRPr>
          </a:p>
          <a:p>
            <a:pPr>
              <a:defRPr/>
            </a:pPr>
            <a:endParaRPr lang="en-US" dirty="0" smtClean="0">
              <a:solidFill>
                <a:srgbClr val="FF0000">
                  <a:alpha val="54117"/>
                </a:srgbClr>
              </a:solidFill>
              <a:ea typeface="ＭＳ Ｐゴシック" charset="-128"/>
              <a:cs typeface="ＭＳ Ｐゴシック" charset="-128"/>
            </a:endParaRPr>
          </a:p>
          <a:p>
            <a:pPr>
              <a:defRPr/>
            </a:pPr>
            <a:endParaRPr lang="en-US" dirty="0">
              <a:solidFill>
                <a:srgbClr val="FF0000">
                  <a:alpha val="54117"/>
                </a:srgbClr>
              </a:solidFill>
              <a:ea typeface="ＭＳ Ｐゴシック" charset="-128"/>
              <a:cs typeface="ＭＳ Ｐゴシック" charset="-128"/>
            </a:endParaRPr>
          </a:p>
          <a:p>
            <a:pPr>
              <a:defRPr/>
            </a:pPr>
            <a:endParaRPr lang="en-US" dirty="0" smtClean="0">
              <a:solidFill>
                <a:srgbClr val="FF0000">
                  <a:alpha val="54117"/>
                </a:srgbClr>
              </a:solidFill>
              <a:ea typeface="ＭＳ Ｐゴシック" charset="-128"/>
              <a:cs typeface="ＭＳ Ｐゴシック" charset="-128"/>
            </a:endParaRPr>
          </a:p>
          <a:p>
            <a:pPr>
              <a:defRPr/>
            </a:pPr>
            <a:r>
              <a:rPr lang="en-US" sz="2400" b="1" dirty="0">
                <a:solidFill>
                  <a:schemeClr val="accent2"/>
                </a:solidFill>
                <a:latin typeface="Times New Roman" charset="0"/>
                <a:ea typeface="ＭＳ Ｐゴシック" charset="0"/>
                <a:cs typeface="ＭＳ Ｐゴシック" charset="0"/>
              </a:rPr>
              <a:t>CAPPED V = 10 m/s  in</a:t>
            </a:r>
          </a:p>
          <a:p>
            <a:pPr>
              <a:defRPr/>
            </a:pPr>
            <a:r>
              <a:rPr lang="en-US" sz="2400" b="1" dirty="0">
                <a:solidFill>
                  <a:schemeClr val="accent2"/>
                </a:solidFill>
                <a:latin typeface="Times New Roman" charset="0"/>
                <a:ea typeface="ＭＳ Ｐゴシック" charset="0"/>
                <a:cs typeface="ＭＳ Ｐゴシック" charset="0"/>
              </a:rPr>
              <a:t>heat fluxes for </a:t>
            </a:r>
            <a:r>
              <a:rPr lang="en-US" sz="2400" b="1" dirty="0" err="1">
                <a:solidFill>
                  <a:schemeClr val="accent2"/>
                </a:solidFill>
                <a:latin typeface="Times New Roman" charset="0"/>
                <a:ea typeface="ＭＳ Ｐゴシック" charset="0"/>
                <a:cs typeface="ＭＳ Ｐゴシック" charset="0"/>
              </a:rPr>
              <a:t>r</a:t>
            </a:r>
            <a:r>
              <a:rPr lang="en-US" sz="2400" b="1" dirty="0">
                <a:solidFill>
                  <a:schemeClr val="accent2"/>
                </a:solidFill>
                <a:latin typeface="Times New Roman" charset="0"/>
                <a:ea typeface="ＭＳ Ｐゴシック" charset="0"/>
                <a:cs typeface="ＭＳ Ｐゴシック" charset="0"/>
              </a:rPr>
              <a:t> &lt; 300 km</a:t>
            </a:r>
          </a:p>
        </p:txBody>
      </p:sp>
      <p:sp>
        <p:nvSpPr>
          <p:cNvPr id="21507" name="AutoShape 3"/>
          <p:cNvSpPr>
            <a:spLocks noChangeArrowheads="1"/>
          </p:cNvSpPr>
          <p:nvPr/>
        </p:nvSpPr>
        <p:spPr bwMode="auto">
          <a:xfrm>
            <a:off x="711200" y="4724400"/>
            <a:ext cx="10769600" cy="1219200"/>
          </a:xfrm>
          <a:prstGeom prst="parallelogram">
            <a:avLst>
              <a:gd name="adj" fmla="val 165625"/>
            </a:avLst>
          </a:prstGeom>
          <a:solidFill>
            <a:srgbClr val="6699FF"/>
          </a:solidFill>
          <a:ln w="12700">
            <a:solidFill>
              <a:schemeClr val="tx1"/>
            </a:solidFill>
            <a:miter lim="800000"/>
            <a:headEnd type="none" w="sm" len="sm"/>
            <a:tailEnd type="none" w="sm" len="sm"/>
          </a:ln>
        </p:spPr>
        <p:txBody>
          <a:bodyPr wrap="none" anchor="ctr"/>
          <a:lstStyle/>
          <a:p>
            <a:pPr algn="ctr"/>
            <a:r>
              <a:rPr lang="en-US">
                <a:latin typeface="Wingdings" charset="0"/>
              </a:rPr>
              <a:t></a:t>
            </a:r>
            <a:endParaRPr lang="en-US"/>
          </a:p>
          <a:p>
            <a:pPr algn="ctr"/>
            <a:endParaRPr lang="en-US"/>
          </a:p>
        </p:txBody>
      </p:sp>
      <p:sp>
        <p:nvSpPr>
          <p:cNvPr id="21508" name="Rectangle 4"/>
          <p:cNvSpPr>
            <a:spLocks noGrp="1" noChangeArrowheads="1"/>
          </p:cNvSpPr>
          <p:nvPr>
            <p:ph type="title"/>
          </p:nvPr>
        </p:nvSpPr>
        <p:spPr>
          <a:xfrm>
            <a:off x="2600636" y="190500"/>
            <a:ext cx="7010400" cy="685800"/>
          </a:xfrm>
          <a:solidFill>
            <a:srgbClr val="FFFF00"/>
          </a:solidFill>
        </p:spPr>
        <p:txBody>
          <a:bodyPr/>
          <a:lstStyle/>
          <a:p>
            <a:pPr eaLnBrk="1" hangingPunct="1"/>
            <a:r>
              <a:rPr lang="en-US" sz="2800" b="1">
                <a:solidFill>
                  <a:schemeClr val="accent2"/>
                </a:solidFill>
                <a:latin typeface="Times New Roman" charset="0"/>
                <a:ea typeface="ＭＳ Ｐゴシック" charset="0"/>
                <a:cs typeface="ＭＳ Ｐゴシック" charset="0"/>
              </a:rPr>
              <a:t>A stringent test on the necessity of WISHE</a:t>
            </a:r>
            <a:endParaRPr lang="en-GB" sz="2800" b="1">
              <a:solidFill>
                <a:schemeClr val="accent2"/>
              </a:solidFill>
              <a:latin typeface="Times New Roman" charset="0"/>
              <a:ea typeface="ＭＳ Ｐゴシック" charset="0"/>
              <a:cs typeface="ＭＳ Ｐゴシック" charset="0"/>
            </a:endParaRPr>
          </a:p>
        </p:txBody>
      </p:sp>
      <p:sp>
        <p:nvSpPr>
          <p:cNvPr id="21509" name="AutoShape 5"/>
          <p:cNvSpPr>
            <a:spLocks noChangeArrowheads="1"/>
          </p:cNvSpPr>
          <p:nvPr/>
        </p:nvSpPr>
        <p:spPr bwMode="auto">
          <a:xfrm>
            <a:off x="3759200" y="2362200"/>
            <a:ext cx="4470400" cy="3200400"/>
          </a:xfrm>
          <a:prstGeom prst="can">
            <a:avLst>
              <a:gd name="adj" fmla="val 25000"/>
            </a:avLst>
          </a:prstGeom>
          <a:solidFill>
            <a:srgbClr val="CCECFF"/>
          </a:solidFill>
          <a:ln w="12700">
            <a:solidFill>
              <a:schemeClr val="tx1"/>
            </a:solidFill>
            <a:round/>
            <a:headEnd type="none" w="sm" len="sm"/>
            <a:tailEnd type="none" w="sm" len="sm"/>
          </a:ln>
        </p:spPr>
        <p:txBody>
          <a:bodyPr wrap="none" anchor="ctr"/>
          <a:lstStyle/>
          <a:p>
            <a:endParaRPr lang="en-US"/>
          </a:p>
        </p:txBody>
      </p:sp>
      <p:sp>
        <p:nvSpPr>
          <p:cNvPr id="21510" name="Line 6"/>
          <p:cNvSpPr>
            <a:spLocks noChangeShapeType="1"/>
          </p:cNvSpPr>
          <p:nvPr/>
        </p:nvSpPr>
        <p:spPr bwMode="auto">
          <a:xfrm>
            <a:off x="5994400" y="1905000"/>
            <a:ext cx="0" cy="1219200"/>
          </a:xfrm>
          <a:prstGeom prst="line">
            <a:avLst/>
          </a:prstGeom>
          <a:noFill/>
          <a:ln w="38100">
            <a:solidFill>
              <a:schemeClr val="accent2"/>
            </a:solidFill>
            <a:round/>
            <a:headEnd type="triangle" w="med" len="med"/>
            <a:tailEnd/>
          </a:ln>
          <a:extLst>
            <a:ext uri="{909E8E84-426E-40dd-AFC4-6F175D3DCCD1}">
              <a14:hiddenFill xmlns:a14="http://schemas.microsoft.com/office/drawing/2010/main" xmlns="">
                <a:noFill/>
              </a14:hiddenFill>
            </a:ext>
          </a:extLst>
        </p:spPr>
        <p:txBody>
          <a:bodyPr/>
          <a:lstStyle/>
          <a:p>
            <a:endParaRPr lang="en-US"/>
          </a:p>
        </p:txBody>
      </p:sp>
      <p:sp>
        <p:nvSpPr>
          <p:cNvPr id="21511" name="Line 7"/>
          <p:cNvSpPr>
            <a:spLocks noChangeShapeType="1"/>
          </p:cNvSpPr>
          <p:nvPr/>
        </p:nvSpPr>
        <p:spPr bwMode="auto">
          <a:xfrm>
            <a:off x="5994400" y="3200400"/>
            <a:ext cx="0" cy="1981200"/>
          </a:xfrm>
          <a:prstGeom prst="line">
            <a:avLst/>
          </a:prstGeom>
          <a:noFill/>
          <a:ln w="38100">
            <a:solidFill>
              <a:schemeClr val="accent2"/>
            </a:solidFill>
            <a:prstDash val="sysDot"/>
            <a:round/>
            <a:headEnd type="none" w="sm" len="sm"/>
            <a:tailEnd type="none" w="sm" len="sm"/>
          </a:ln>
          <a:extLst>
            <a:ext uri="{909E8E84-426E-40dd-AFC4-6F175D3DCCD1}">
              <a14:hiddenFill xmlns:a14="http://schemas.microsoft.com/office/drawing/2010/main" xmlns="">
                <a:noFill/>
              </a14:hiddenFill>
            </a:ext>
          </a:extLst>
        </p:spPr>
        <p:txBody>
          <a:bodyPr/>
          <a:lstStyle/>
          <a:p>
            <a:endParaRPr lang="en-US"/>
          </a:p>
        </p:txBody>
      </p:sp>
      <p:sp>
        <p:nvSpPr>
          <p:cNvPr id="21512" name="Arc 8"/>
          <p:cNvSpPr>
            <a:spLocks/>
          </p:cNvSpPr>
          <p:nvPr/>
        </p:nvSpPr>
        <p:spPr bwMode="auto">
          <a:xfrm>
            <a:off x="3807887" y="4878388"/>
            <a:ext cx="4421716" cy="381000"/>
          </a:xfrm>
          <a:custGeom>
            <a:avLst/>
            <a:gdLst>
              <a:gd name="T0" fmla="*/ 0 w 42735"/>
              <a:gd name="T1" fmla="*/ 2147483647 h 21600"/>
              <a:gd name="T2" fmla="*/ 2147483647 w 42735"/>
              <a:gd name="T3" fmla="*/ 2147483647 h 21600"/>
              <a:gd name="T4" fmla="*/ 2147483647 w 42735"/>
              <a:gd name="T5" fmla="*/ 2147483647 h 21600"/>
              <a:gd name="T6" fmla="*/ 0 60000 65536"/>
              <a:gd name="T7" fmla="*/ 0 60000 65536"/>
              <a:gd name="T8" fmla="*/ 0 60000 65536"/>
              <a:gd name="T9" fmla="*/ 0 w 42735"/>
              <a:gd name="T10" fmla="*/ 0 h 21600"/>
              <a:gd name="T11" fmla="*/ 42735 w 42735"/>
              <a:gd name="T12" fmla="*/ 21600 h 21600"/>
            </a:gdLst>
            <a:ahLst/>
            <a:cxnLst>
              <a:cxn ang="T6">
                <a:pos x="T0" y="T1"/>
              </a:cxn>
              <a:cxn ang="T7">
                <a:pos x="T2" y="T3"/>
              </a:cxn>
              <a:cxn ang="T8">
                <a:pos x="T4" y="T5"/>
              </a:cxn>
            </a:cxnLst>
            <a:rect l="T9" t="T10" r="T11" b="T12"/>
            <a:pathLst>
              <a:path w="42735" h="21600" fill="none" extrusionOk="0">
                <a:moveTo>
                  <a:pt x="0" y="17142"/>
                </a:moveTo>
                <a:cubicBezTo>
                  <a:pt x="2107" y="7150"/>
                  <a:pt x="10923" y="-1"/>
                  <a:pt x="21135" y="-1"/>
                </a:cubicBezTo>
                <a:cubicBezTo>
                  <a:pt x="33064" y="-1"/>
                  <a:pt x="42735" y="9670"/>
                  <a:pt x="42735" y="21600"/>
                </a:cubicBezTo>
              </a:path>
              <a:path w="42735" h="21600" stroke="0" extrusionOk="0">
                <a:moveTo>
                  <a:pt x="0" y="17142"/>
                </a:moveTo>
                <a:cubicBezTo>
                  <a:pt x="2107" y="7150"/>
                  <a:pt x="10923" y="-1"/>
                  <a:pt x="21135" y="-1"/>
                </a:cubicBezTo>
                <a:cubicBezTo>
                  <a:pt x="33064" y="-1"/>
                  <a:pt x="42735" y="9670"/>
                  <a:pt x="42735" y="21600"/>
                </a:cubicBezTo>
                <a:lnTo>
                  <a:pt x="21135" y="21600"/>
                </a:lnTo>
                <a:close/>
              </a:path>
            </a:pathLst>
          </a:custGeom>
          <a:noFill/>
          <a:ln w="12700" cap="rnd">
            <a:solidFill>
              <a:schemeClr val="tx1"/>
            </a:solidFill>
            <a:prstDash val="sysDot"/>
            <a:round/>
            <a:headEnd type="none" w="sm" len="sm"/>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13" name="Text Box 9"/>
          <p:cNvSpPr txBox="1">
            <a:spLocks noChangeArrowheads="1"/>
          </p:cNvSpPr>
          <p:nvPr/>
        </p:nvSpPr>
        <p:spPr bwMode="auto">
          <a:xfrm>
            <a:off x="2133624" y="5283201"/>
            <a:ext cx="663313"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sz="2800">
                <a:solidFill>
                  <a:schemeClr val="bg1"/>
                </a:solidFill>
              </a:rPr>
              <a:t>sea</a:t>
            </a:r>
            <a:endParaRPr lang="en-GB" sz="2800">
              <a:solidFill>
                <a:schemeClr val="bg1"/>
              </a:solidFill>
            </a:endParaRPr>
          </a:p>
        </p:txBody>
      </p:sp>
      <p:sp>
        <p:nvSpPr>
          <p:cNvPr id="21514" name="Line 10"/>
          <p:cNvSpPr>
            <a:spLocks noChangeShapeType="1"/>
          </p:cNvSpPr>
          <p:nvPr/>
        </p:nvSpPr>
        <p:spPr bwMode="auto">
          <a:xfrm>
            <a:off x="5994400" y="4114800"/>
            <a:ext cx="812800" cy="228600"/>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15" name="Text Box 11"/>
          <p:cNvSpPr txBox="1">
            <a:spLocks noChangeArrowheads="1"/>
          </p:cNvSpPr>
          <p:nvPr/>
        </p:nvSpPr>
        <p:spPr bwMode="auto">
          <a:xfrm>
            <a:off x="6096000" y="3733800"/>
            <a:ext cx="287258"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b="0">
                <a:solidFill>
                  <a:schemeClr val="tx1"/>
                </a:solidFill>
              </a:rPr>
              <a:t>r</a:t>
            </a:r>
            <a:endParaRPr lang="en-GB" b="0">
              <a:solidFill>
                <a:schemeClr val="tx1"/>
              </a:solidFill>
            </a:endParaRPr>
          </a:p>
        </p:txBody>
      </p:sp>
      <p:sp>
        <p:nvSpPr>
          <p:cNvPr id="21516" name="Arc 12"/>
          <p:cNvSpPr>
            <a:spLocks/>
          </p:cNvSpPr>
          <p:nvPr/>
        </p:nvSpPr>
        <p:spPr bwMode="auto">
          <a:xfrm>
            <a:off x="4775200" y="3962400"/>
            <a:ext cx="2438400" cy="433388"/>
          </a:xfrm>
          <a:custGeom>
            <a:avLst/>
            <a:gdLst>
              <a:gd name="T0" fmla="*/ 2147483647 w 43200"/>
              <a:gd name="T1" fmla="*/ 2147483647 h 41746"/>
              <a:gd name="T2" fmla="*/ 2147483647 w 43200"/>
              <a:gd name="T3" fmla="*/ 0 h 41746"/>
              <a:gd name="T4" fmla="*/ 2147483647 w 43200"/>
              <a:gd name="T5" fmla="*/ 2147483647 h 41746"/>
              <a:gd name="T6" fmla="*/ 0 60000 65536"/>
              <a:gd name="T7" fmla="*/ 0 60000 65536"/>
              <a:gd name="T8" fmla="*/ 0 60000 65536"/>
              <a:gd name="T9" fmla="*/ 0 w 43200"/>
              <a:gd name="T10" fmla="*/ 0 h 41746"/>
              <a:gd name="T11" fmla="*/ 43200 w 43200"/>
              <a:gd name="T12" fmla="*/ 41746 h 41746"/>
            </a:gdLst>
            <a:ahLst/>
            <a:cxnLst>
              <a:cxn ang="T6">
                <a:pos x="T0" y="T1"/>
              </a:cxn>
              <a:cxn ang="T7">
                <a:pos x="T2" y="T3"/>
              </a:cxn>
              <a:cxn ang="T8">
                <a:pos x="T4" y="T5"/>
              </a:cxn>
            </a:cxnLst>
            <a:rect l="T9" t="T10" r="T11" b="T12"/>
            <a:pathLst>
              <a:path w="43200" h="41746" fill="none" extrusionOk="0">
                <a:moveTo>
                  <a:pt x="31509" y="952"/>
                </a:moveTo>
                <a:cubicBezTo>
                  <a:pt x="38689" y="4660"/>
                  <a:pt x="43200" y="12065"/>
                  <a:pt x="43200" y="20146"/>
                </a:cubicBezTo>
                <a:cubicBezTo>
                  <a:pt x="43200" y="32075"/>
                  <a:pt x="33529" y="41746"/>
                  <a:pt x="21600" y="41746"/>
                </a:cubicBezTo>
                <a:cubicBezTo>
                  <a:pt x="9670" y="41746"/>
                  <a:pt x="0" y="32075"/>
                  <a:pt x="0" y="20146"/>
                </a:cubicBezTo>
                <a:cubicBezTo>
                  <a:pt x="0" y="11223"/>
                  <a:pt x="5486" y="3219"/>
                  <a:pt x="13808" y="0"/>
                </a:cubicBezTo>
              </a:path>
              <a:path w="43200" h="41746" stroke="0" extrusionOk="0">
                <a:moveTo>
                  <a:pt x="31509" y="952"/>
                </a:moveTo>
                <a:cubicBezTo>
                  <a:pt x="38689" y="4660"/>
                  <a:pt x="43200" y="12065"/>
                  <a:pt x="43200" y="20146"/>
                </a:cubicBezTo>
                <a:cubicBezTo>
                  <a:pt x="43200" y="32075"/>
                  <a:pt x="33529" y="41746"/>
                  <a:pt x="21600" y="41746"/>
                </a:cubicBezTo>
                <a:cubicBezTo>
                  <a:pt x="9670" y="41746"/>
                  <a:pt x="0" y="32075"/>
                  <a:pt x="0" y="20146"/>
                </a:cubicBezTo>
                <a:cubicBezTo>
                  <a:pt x="0" y="11223"/>
                  <a:pt x="5486" y="3219"/>
                  <a:pt x="13808" y="0"/>
                </a:cubicBezTo>
                <a:lnTo>
                  <a:pt x="21600" y="20146"/>
                </a:lnTo>
                <a:close/>
              </a:path>
            </a:pathLst>
          </a:custGeom>
          <a:noFill/>
          <a:ln w="38100">
            <a:solidFill>
              <a:schemeClr val="accent2"/>
            </a:solidFill>
            <a:round/>
            <a:headEnd type="triangle" w="med" len="med"/>
            <a:tailEnd type="none" w="sm" len="sm"/>
          </a:ln>
          <a:extLst>
            <a:ext uri="{909E8E84-426E-40dd-AFC4-6F175D3DCCD1}">
              <a14:hiddenFill xmlns:a14="http://schemas.microsoft.com/office/drawing/2010/main" xmlns="">
                <a:solidFill>
                  <a:srgbClr val="FFFFFF"/>
                </a:solidFill>
              </a14:hiddenFill>
            </a:ext>
          </a:extLst>
        </p:spPr>
        <p:txBody>
          <a:bodyPr wrap="none" anchor="ctr"/>
          <a:lstStyle/>
          <a:p>
            <a:endParaRPr lang="en-US"/>
          </a:p>
        </p:txBody>
      </p:sp>
      <p:sp>
        <p:nvSpPr>
          <p:cNvPr id="21517" name="Text Box 13"/>
          <p:cNvSpPr txBox="1">
            <a:spLocks noChangeArrowheads="1"/>
          </p:cNvSpPr>
          <p:nvPr/>
        </p:nvSpPr>
        <p:spPr bwMode="auto">
          <a:xfrm>
            <a:off x="6502423" y="3429003"/>
            <a:ext cx="915635"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b="0">
                <a:solidFill>
                  <a:schemeClr val="tx1"/>
                </a:solidFill>
              </a:rPr>
              <a:t>V(r,z)</a:t>
            </a:r>
            <a:endParaRPr lang="en-GB" b="0">
              <a:solidFill>
                <a:schemeClr val="tx1"/>
              </a:solidFill>
            </a:endParaRPr>
          </a:p>
        </p:txBody>
      </p:sp>
      <p:sp>
        <p:nvSpPr>
          <p:cNvPr id="21518" name="Text Box 14"/>
          <p:cNvSpPr txBox="1">
            <a:spLocks noChangeArrowheads="1"/>
          </p:cNvSpPr>
          <p:nvPr/>
        </p:nvSpPr>
        <p:spPr bwMode="auto">
          <a:xfrm>
            <a:off x="508022" y="1295434"/>
            <a:ext cx="2296873"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a:t>Initial condition</a:t>
            </a:r>
            <a:endParaRPr lang="en-GB"/>
          </a:p>
        </p:txBody>
      </p:sp>
      <p:sp>
        <p:nvSpPr>
          <p:cNvPr id="21519" name="Line 15"/>
          <p:cNvSpPr>
            <a:spLocks noChangeShapeType="1"/>
          </p:cNvSpPr>
          <p:nvPr/>
        </p:nvSpPr>
        <p:spPr bwMode="auto">
          <a:xfrm flipV="1">
            <a:off x="10261600" y="1828800"/>
            <a:ext cx="0" cy="3124200"/>
          </a:xfrm>
          <a:prstGeom prst="line">
            <a:avLst/>
          </a:prstGeom>
          <a:noFill/>
          <a:ln w="38100">
            <a:solidFill>
              <a:srgbClr val="808000"/>
            </a:solidFill>
            <a:round/>
            <a:headEnd/>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20" name="Text Box 16"/>
          <p:cNvSpPr txBox="1">
            <a:spLocks noChangeArrowheads="1"/>
          </p:cNvSpPr>
          <p:nvPr/>
        </p:nvSpPr>
        <p:spPr bwMode="auto">
          <a:xfrm>
            <a:off x="10363201" y="2819435"/>
            <a:ext cx="714258"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b="0">
                <a:solidFill>
                  <a:schemeClr val="tx1"/>
                </a:solidFill>
              </a:rPr>
              <a:t>T(z)</a:t>
            </a:r>
          </a:p>
          <a:p>
            <a:pPr eaLnBrk="1" hangingPunct="1"/>
            <a:r>
              <a:rPr lang="en-US" b="0">
                <a:solidFill>
                  <a:schemeClr val="tx1"/>
                </a:solidFill>
              </a:rPr>
              <a:t>q(z)</a:t>
            </a:r>
            <a:endParaRPr lang="en-GB" b="0">
              <a:solidFill>
                <a:schemeClr val="tx1"/>
              </a:solidFill>
            </a:endParaRPr>
          </a:p>
        </p:txBody>
      </p:sp>
      <p:sp>
        <p:nvSpPr>
          <p:cNvPr id="21521" name="Text Box 17"/>
          <p:cNvSpPr txBox="1">
            <a:spLocks noChangeArrowheads="1"/>
          </p:cNvSpPr>
          <p:nvPr/>
        </p:nvSpPr>
        <p:spPr bwMode="auto">
          <a:xfrm>
            <a:off x="9652024" y="4191034"/>
            <a:ext cx="355837" cy="4616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a:solidFill>
                  <a:srgbClr val="808000"/>
                </a:solidFill>
              </a:rPr>
              <a:t>p</a:t>
            </a:r>
            <a:endParaRPr lang="en-GB">
              <a:solidFill>
                <a:srgbClr val="808000"/>
              </a:solidFill>
            </a:endParaRPr>
          </a:p>
        </p:txBody>
      </p:sp>
      <p:sp>
        <p:nvSpPr>
          <p:cNvPr id="21522" name="Text Box 18"/>
          <p:cNvSpPr txBox="1">
            <a:spLocks noChangeArrowheads="1"/>
          </p:cNvSpPr>
          <p:nvPr/>
        </p:nvSpPr>
        <p:spPr bwMode="auto">
          <a:xfrm>
            <a:off x="711200" y="2362235"/>
            <a:ext cx="2844800" cy="83099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algn="ctr" eaLnBrk="1" hangingPunct="1"/>
            <a:r>
              <a:rPr lang="en-US" dirty="0"/>
              <a:t>Axisymmetric vortex</a:t>
            </a:r>
            <a:endParaRPr lang="en-GB" dirty="0"/>
          </a:p>
        </p:txBody>
      </p:sp>
      <p:sp>
        <p:nvSpPr>
          <p:cNvPr id="21523" name="Line 19"/>
          <p:cNvSpPr>
            <a:spLocks noChangeShapeType="1"/>
          </p:cNvSpPr>
          <p:nvPr/>
        </p:nvSpPr>
        <p:spPr bwMode="auto">
          <a:xfrm>
            <a:off x="2946400" y="2971800"/>
            <a:ext cx="609600" cy="152400"/>
          </a:xfrm>
          <a:prstGeom prst="line">
            <a:avLst/>
          </a:prstGeom>
          <a:noFill/>
          <a:ln w="28575">
            <a:solidFill>
              <a:srgbClr val="808000"/>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21524" name="Text Box 20"/>
          <p:cNvSpPr txBox="1">
            <a:spLocks noChangeArrowheads="1"/>
          </p:cNvSpPr>
          <p:nvPr/>
        </p:nvSpPr>
        <p:spPr bwMode="auto">
          <a:xfrm>
            <a:off x="7721603" y="1295400"/>
            <a:ext cx="5067300" cy="12001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a:t>Convectively Neutral</a:t>
            </a:r>
          </a:p>
          <a:p>
            <a:pPr eaLnBrk="1" hangingPunct="1"/>
            <a:r>
              <a:rPr lang="en-US"/>
              <a:t>Sounding</a:t>
            </a:r>
          </a:p>
          <a:p>
            <a:pPr eaLnBrk="1" hangingPunct="1"/>
            <a:endParaRPr lang="en-GB"/>
          </a:p>
        </p:txBody>
      </p:sp>
      <p:sp>
        <p:nvSpPr>
          <p:cNvPr id="21525" name="Text Box 21"/>
          <p:cNvSpPr txBox="1">
            <a:spLocks noChangeArrowheads="1"/>
          </p:cNvSpPr>
          <p:nvPr/>
        </p:nvSpPr>
        <p:spPr bwMode="auto">
          <a:xfrm>
            <a:off x="9144000" y="4800635"/>
            <a:ext cx="1219200" cy="461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12700">
                <a:solidFill>
                  <a:srgbClr val="000000"/>
                </a:solidFill>
                <a:miter lim="800000"/>
                <a:headEnd type="none" w="sm" len="sm"/>
                <a:tailEnd type="none" w="sm" len="sm"/>
              </a14:hiddenLine>
            </a:ext>
          </a:extLst>
        </p:spPr>
        <p:txBody>
          <a:bodyPr>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a:solidFill>
                  <a:schemeClr val="bg1"/>
                </a:solidFill>
              </a:rPr>
              <a:t>27</a:t>
            </a:r>
            <a:r>
              <a:rPr lang="en-US" baseline="30000">
                <a:solidFill>
                  <a:schemeClr val="bg1"/>
                </a:solidFill>
              </a:rPr>
              <a:t>o</a:t>
            </a:r>
            <a:r>
              <a:rPr lang="en-US">
                <a:solidFill>
                  <a:schemeClr val="bg1"/>
                </a:solidFill>
              </a:rPr>
              <a:t>C</a:t>
            </a:r>
            <a:endParaRPr lang="en-GB">
              <a:solidFill>
                <a:schemeClr val="bg1"/>
              </a:solidFill>
            </a:endParaRPr>
          </a:p>
        </p:txBody>
      </p:sp>
      <p:sp>
        <p:nvSpPr>
          <p:cNvPr id="21526" name="TextBox 21"/>
          <p:cNvSpPr txBox="1">
            <a:spLocks noChangeArrowheads="1"/>
          </p:cNvSpPr>
          <p:nvPr/>
        </p:nvSpPr>
        <p:spPr bwMode="auto">
          <a:xfrm>
            <a:off x="7823200" y="6027738"/>
            <a:ext cx="5181600" cy="8302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eaLnBrk="1" hangingPunct="1"/>
            <a:r>
              <a:rPr lang="en-US">
                <a:solidFill>
                  <a:srgbClr val="FF0000"/>
                </a:solidFill>
              </a:rPr>
              <a:t>ZERO HEAT FLUX</a:t>
            </a:r>
          </a:p>
          <a:p>
            <a:pPr eaLnBrk="1" hangingPunct="1"/>
            <a:r>
              <a:rPr lang="en-US">
                <a:solidFill>
                  <a:srgbClr val="FF0000"/>
                </a:solidFill>
              </a:rPr>
              <a:t>for r &gt; 300 km</a:t>
            </a:r>
          </a:p>
        </p:txBody>
      </p:sp>
      <p:cxnSp>
        <p:nvCxnSpPr>
          <p:cNvPr id="21527" name="Straight Arrow Connector 23"/>
          <p:cNvCxnSpPr>
            <a:cxnSpLocks noChangeShapeType="1"/>
          </p:cNvCxnSpPr>
          <p:nvPr/>
        </p:nvCxnSpPr>
        <p:spPr bwMode="auto">
          <a:xfrm flipV="1">
            <a:off x="3759200" y="5638800"/>
            <a:ext cx="1117600" cy="633046"/>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cxnSp>
        <p:nvCxnSpPr>
          <p:cNvPr id="21528" name="Straight Arrow Connector 26"/>
          <p:cNvCxnSpPr>
            <a:cxnSpLocks noChangeShapeType="1"/>
          </p:cNvCxnSpPr>
          <p:nvPr/>
        </p:nvCxnSpPr>
        <p:spPr bwMode="auto">
          <a:xfrm flipH="1" flipV="1">
            <a:off x="9245602" y="5638800"/>
            <a:ext cx="812798" cy="457218"/>
          </a:xfrm>
          <a:prstGeom prst="straightConnector1">
            <a:avLst/>
          </a:prstGeom>
          <a:noFill/>
          <a:ln w="9525">
            <a:solidFill>
              <a:schemeClr val="tx1"/>
            </a:solidFill>
            <a:round/>
            <a:headEnd/>
            <a:tailEnd type="arrow" w="med" len="med"/>
          </a:ln>
          <a:extLst>
            <a:ext uri="{909E8E84-426E-40dd-AFC4-6F175D3DCCD1}">
              <a14:hiddenFill xmlns:a14="http://schemas.microsoft.com/office/drawing/2010/main" xmlns="">
                <a:noFill/>
              </a14:hiddenFill>
            </a:ext>
          </a:extLst>
        </p:spPr>
      </p:cxnSp>
      <p:sp>
        <p:nvSpPr>
          <p:cNvPr id="30" name="Arc 29"/>
          <p:cNvSpPr>
            <a:spLocks noChangeArrowheads="1"/>
          </p:cNvSpPr>
          <p:nvPr/>
        </p:nvSpPr>
        <p:spPr bwMode="auto">
          <a:xfrm>
            <a:off x="2844800" y="4648200"/>
            <a:ext cx="6400800" cy="1219200"/>
          </a:xfrm>
          <a:custGeom>
            <a:avLst/>
            <a:gdLst>
              <a:gd name="T0" fmla="*/ 4394456 w 4800600"/>
              <a:gd name="T1" fmla="*/ 948891 h 1219200"/>
              <a:gd name="T2" fmla="*/ 2400300 w 4800600"/>
              <a:gd name="T3" fmla="*/ 609600 h 1219200"/>
              <a:gd name="T4" fmla="*/ 4404112 w 4800600"/>
              <a:gd name="T5" fmla="*/ 945201 h 1219200"/>
              <a:gd name="T6" fmla="*/ 0 60000 65536"/>
              <a:gd name="T7" fmla="*/ 0 60000 65536"/>
              <a:gd name="T8" fmla="*/ 0 60000 65536"/>
              <a:gd name="T9" fmla="*/ 0 w 4800600"/>
              <a:gd name="T10" fmla="*/ 0 h 1219200"/>
              <a:gd name="T11" fmla="*/ 4800600 w 4800600"/>
              <a:gd name="T12" fmla="*/ 1219200 h 1219200"/>
            </a:gdLst>
            <a:ahLst/>
            <a:cxnLst>
              <a:cxn ang="T6">
                <a:pos x="T0" y="T1"/>
              </a:cxn>
              <a:cxn ang="T7">
                <a:pos x="T2" y="T3"/>
              </a:cxn>
              <a:cxn ang="T8">
                <a:pos x="T4" y="T5"/>
              </a:cxn>
            </a:cxnLst>
            <a:rect l="T9" t="T10" r="T11" b="T12"/>
            <a:pathLst>
              <a:path w="4800600" h="1219200" stroke="0">
                <a:moveTo>
                  <a:pt x="4394456" y="948891"/>
                </a:moveTo>
                <a:lnTo>
                  <a:pt x="4394455" y="948890"/>
                </a:lnTo>
                <a:cubicBezTo>
                  <a:pt x="3948843" y="1117819"/>
                  <a:pt x="3200925" y="1219199"/>
                  <a:pt x="2400300" y="1219200"/>
                </a:cubicBezTo>
                <a:cubicBezTo>
                  <a:pt x="1074650" y="1219200"/>
                  <a:pt x="0" y="946272"/>
                  <a:pt x="0" y="609600"/>
                </a:cubicBezTo>
                <a:cubicBezTo>
                  <a:pt x="0" y="272927"/>
                  <a:pt x="1074650" y="0"/>
                  <a:pt x="2400300" y="0"/>
                </a:cubicBezTo>
                <a:cubicBezTo>
                  <a:pt x="3725949" y="0"/>
                  <a:pt x="4800600" y="272927"/>
                  <a:pt x="4800600" y="609600"/>
                </a:cubicBezTo>
                <a:cubicBezTo>
                  <a:pt x="4800600" y="728910"/>
                  <a:pt x="4662742" y="845598"/>
                  <a:pt x="4404112" y="945201"/>
                </a:cubicBezTo>
                <a:lnTo>
                  <a:pt x="2400300" y="609600"/>
                </a:lnTo>
                <a:close/>
              </a:path>
              <a:path w="4800600" h="1219200" fill="none">
                <a:moveTo>
                  <a:pt x="4394456" y="948891"/>
                </a:moveTo>
                <a:lnTo>
                  <a:pt x="4394455" y="948890"/>
                </a:lnTo>
                <a:cubicBezTo>
                  <a:pt x="3948843" y="1117819"/>
                  <a:pt x="3200925" y="1219199"/>
                  <a:pt x="2400300" y="1219200"/>
                </a:cubicBezTo>
                <a:cubicBezTo>
                  <a:pt x="1074650" y="1219200"/>
                  <a:pt x="0" y="946272"/>
                  <a:pt x="0" y="609600"/>
                </a:cubicBezTo>
                <a:cubicBezTo>
                  <a:pt x="0" y="272927"/>
                  <a:pt x="1074650" y="0"/>
                  <a:pt x="2400300" y="0"/>
                </a:cubicBezTo>
                <a:cubicBezTo>
                  <a:pt x="3725949" y="0"/>
                  <a:pt x="4800600" y="272927"/>
                  <a:pt x="4800600" y="609600"/>
                </a:cubicBezTo>
                <a:cubicBezTo>
                  <a:pt x="4800600" y="728910"/>
                  <a:pt x="4662742" y="845598"/>
                  <a:pt x="4404112" y="945201"/>
                </a:cubicBezTo>
              </a:path>
            </a:pathLst>
          </a:custGeom>
          <a:gradFill rotWithShape="1">
            <a:gsLst>
              <a:gs pos="0">
                <a:srgbClr val="E1E1FF">
                  <a:alpha val="0"/>
                </a:srgbClr>
              </a:gs>
              <a:gs pos="64999">
                <a:srgbClr val="B6B6FF">
                  <a:alpha val="0"/>
                </a:srgbClr>
              </a:gs>
              <a:gs pos="100000">
                <a:srgbClr val="9595FF">
                  <a:alpha val="0"/>
                </a:srgbClr>
              </a:gs>
            </a:gsLst>
            <a:lin ang="5400000" scaled="1"/>
          </a:gradFill>
          <a:ln w="9525">
            <a:solidFill>
              <a:srgbClr val="2E2ECB"/>
            </a:solidFill>
            <a:miter lim="800000"/>
            <a:headEnd/>
            <a:tailEnd/>
          </a:ln>
          <a:effectLst>
            <a:outerShdw blurRad="63500" dist="20000" dir="5400000" rotWithShape="0">
              <a:srgbClr val="000000">
                <a:alpha val="37999"/>
              </a:srgbClr>
            </a:outerShdw>
          </a:effectLst>
        </p:spPr>
        <p:txBody>
          <a:bodyPr/>
          <a:lstStyle/>
          <a:p>
            <a:pPr>
              <a:defRPr/>
            </a:pPr>
            <a:endParaRPr lang="en-US">
              <a:ea typeface="ＭＳ Ｐゴシック" charset="-128"/>
              <a:cs typeface="ＭＳ Ｐゴシック" charset="-128"/>
            </a:endParaRPr>
          </a:p>
        </p:txBody>
      </p:sp>
      <p:sp>
        <p:nvSpPr>
          <p:cNvPr id="28" name="Line 10"/>
          <p:cNvSpPr>
            <a:spLocks noChangeShapeType="1"/>
          </p:cNvSpPr>
          <p:nvPr/>
        </p:nvSpPr>
        <p:spPr bwMode="auto">
          <a:xfrm>
            <a:off x="5994400" y="5181599"/>
            <a:ext cx="2032000" cy="545033"/>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xmlns="">
                <a:noFill/>
              </a14:hiddenFill>
            </a:ext>
          </a:extLst>
        </p:spPr>
        <p:txBody>
          <a:bodyPr/>
          <a:lstStyle/>
          <a:p>
            <a:endParaRPr lang="en-US"/>
          </a:p>
        </p:txBody>
      </p:sp>
      <p:sp>
        <p:nvSpPr>
          <p:cNvPr id="4" name="TextBox 3"/>
          <p:cNvSpPr txBox="1"/>
          <p:nvPr/>
        </p:nvSpPr>
        <p:spPr>
          <a:xfrm>
            <a:off x="6534483" y="5228710"/>
            <a:ext cx="883575" cy="369332"/>
          </a:xfrm>
          <a:prstGeom prst="rect">
            <a:avLst/>
          </a:prstGeom>
          <a:solidFill>
            <a:schemeClr val="bg1"/>
          </a:solidFill>
        </p:spPr>
        <p:txBody>
          <a:bodyPr wrap="none" rtlCol="0">
            <a:spAutoFit/>
          </a:bodyPr>
          <a:lstStyle/>
          <a:p>
            <a:r>
              <a:rPr lang="en-GB" dirty="0" smtClean="0"/>
              <a:t>300 km</a:t>
            </a:r>
            <a:endParaRPr lang="en-US" dirty="0"/>
          </a:p>
        </p:txBody>
      </p:sp>
    </p:spTree>
    <p:extLst>
      <p:ext uri="{BB962C8B-B14F-4D97-AF65-F5344CB8AC3E}">
        <p14:creationId xmlns:p14="http://schemas.microsoft.com/office/powerpoint/2010/main" val="561910460"/>
      </p:ext>
    </p:extLst>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13282" y="144001"/>
            <a:ext cx="8532687" cy="3407729"/>
          </a:xfrm>
          <a:prstGeom prst="rect">
            <a:avLst/>
          </a:prstGeom>
          <a:ln>
            <a:solidFill>
              <a:srgbClr val="0070C0"/>
            </a:solidFill>
          </a:ln>
        </p:spPr>
      </p:pic>
      <p:pic>
        <p:nvPicPr>
          <p:cNvPr id="3" name="Picture 2"/>
          <p:cNvPicPr>
            <a:picLocks noChangeAspect="1"/>
          </p:cNvPicPr>
          <p:nvPr/>
        </p:nvPicPr>
        <p:blipFill rotWithShape="1">
          <a:blip r:embed="rId3"/>
          <a:srcRect b="61250"/>
          <a:stretch/>
        </p:blipFill>
        <p:spPr>
          <a:xfrm>
            <a:off x="1713282" y="3762468"/>
            <a:ext cx="8532687" cy="1826030"/>
          </a:xfrm>
          <a:prstGeom prst="rect">
            <a:avLst/>
          </a:prstGeom>
        </p:spPr>
      </p:pic>
      <p:sp>
        <p:nvSpPr>
          <p:cNvPr id="4" name="TextBox 3"/>
          <p:cNvSpPr txBox="1"/>
          <p:nvPr/>
        </p:nvSpPr>
        <p:spPr>
          <a:xfrm>
            <a:off x="977325" y="5715091"/>
            <a:ext cx="10253383" cy="830997"/>
          </a:xfrm>
          <a:prstGeom prst="rect">
            <a:avLst/>
          </a:prstGeom>
          <a:noFill/>
        </p:spPr>
        <p:txBody>
          <a:bodyPr wrap="square" rtlCol="0">
            <a:spAutoFit/>
          </a:bodyPr>
          <a:lstStyle/>
          <a:p>
            <a:pPr algn="ctr"/>
            <a:r>
              <a:rPr lang="en-GB" sz="2400" b="1" i="1" dirty="0" smtClean="0">
                <a:solidFill>
                  <a:srgbClr val="0070C0"/>
                </a:solidFill>
                <a:latin typeface="Times New Roman" panose="02020603050405020304" pitchFamily="18" charset="0"/>
                <a:cs typeface="Times New Roman" panose="02020603050405020304" pitchFamily="18" charset="0"/>
              </a:rPr>
              <a:t>Journal </a:t>
            </a:r>
            <a:r>
              <a:rPr lang="en-GB" sz="2400" b="1" i="1" dirty="0">
                <a:solidFill>
                  <a:srgbClr val="0070C0"/>
                </a:solidFill>
                <a:latin typeface="Times New Roman" panose="02020603050405020304" pitchFamily="18" charset="0"/>
                <a:cs typeface="Times New Roman" panose="02020603050405020304" pitchFamily="18" charset="0"/>
              </a:rPr>
              <a:t>of </a:t>
            </a:r>
            <a:r>
              <a:rPr lang="en-GB" sz="2400" b="1" i="1" dirty="0" smtClean="0">
                <a:solidFill>
                  <a:srgbClr val="0070C0"/>
                </a:solidFill>
                <a:latin typeface="Times New Roman" panose="02020603050405020304" pitchFamily="18" charset="0"/>
                <a:cs typeface="Times New Roman" panose="02020603050405020304" pitchFamily="18" charset="0"/>
              </a:rPr>
              <a:t>Advances in Modelling Earth Systems</a:t>
            </a:r>
            <a:r>
              <a:rPr lang="en-GB" sz="2400" b="1" dirty="0" smtClean="0">
                <a:solidFill>
                  <a:srgbClr val="0070C0"/>
                </a:solidFill>
                <a:latin typeface="Times New Roman" panose="02020603050405020304" pitchFamily="18" charset="0"/>
                <a:cs typeface="Times New Roman" panose="02020603050405020304" pitchFamily="18" charset="0"/>
              </a:rPr>
              <a:t>, Nov. 2014 (minor revision)</a:t>
            </a:r>
            <a:endParaRPr lang="en-GB" sz="2400" b="1" dirty="0">
              <a:solidFill>
                <a:srgbClr val="0070C0"/>
              </a:solidFill>
              <a:latin typeface="Times New Roman" panose="02020603050405020304" pitchFamily="18" charset="0"/>
              <a:cs typeface="Times New Roman" panose="02020603050405020304" pitchFamily="18" charset="0"/>
            </a:endParaRPr>
          </a:p>
          <a:p>
            <a:pPr algn="ctr"/>
            <a:r>
              <a:rPr lang="en-GB" sz="2400" b="1" dirty="0">
                <a:solidFill>
                  <a:srgbClr val="FF0000"/>
                </a:solidFill>
                <a:latin typeface="Times New Roman" panose="02020603050405020304" pitchFamily="18" charset="0"/>
                <a:cs typeface="Times New Roman" panose="02020603050405020304" pitchFamily="18" charset="0"/>
              </a:rPr>
              <a:t>A</a:t>
            </a:r>
            <a:r>
              <a:rPr lang="en-GB" sz="2400" b="1" dirty="0" smtClean="0">
                <a:solidFill>
                  <a:srgbClr val="FF0000"/>
                </a:solidFill>
                <a:latin typeface="Times New Roman" panose="02020603050405020304" pitchFamily="18" charset="0"/>
                <a:cs typeface="Times New Roman" panose="02020603050405020304" pitchFamily="18" charset="0"/>
              </a:rPr>
              <a:t>vailable </a:t>
            </a:r>
            <a:r>
              <a:rPr lang="en-GB" sz="2400" b="1" dirty="0">
                <a:solidFill>
                  <a:srgbClr val="FF0000"/>
                </a:solidFill>
                <a:latin typeface="Times New Roman" panose="02020603050405020304" pitchFamily="18" charset="0"/>
                <a:cs typeface="Times New Roman" panose="02020603050405020304" pitchFamily="18" charset="0"/>
              </a:rPr>
              <a:t>at: </a:t>
            </a:r>
            <a:r>
              <a:rPr lang="en-GB" sz="2400" b="1" dirty="0" smtClean="0">
                <a:solidFill>
                  <a:srgbClr val="FF0000"/>
                </a:solidFill>
                <a:latin typeface="Times New Roman" panose="02020603050405020304" pitchFamily="18" charset="0"/>
                <a:cs typeface="Times New Roman" panose="02020603050405020304" pitchFamily="18" charset="0"/>
              </a:rPr>
              <a:t> </a:t>
            </a:r>
            <a:r>
              <a:rPr lang="en-GB" sz="2400" b="1" dirty="0">
                <a:solidFill>
                  <a:srgbClr val="3366FF"/>
                </a:solidFill>
                <a:latin typeface="Times New Roman" panose="02020603050405020304" pitchFamily="18" charset="0"/>
                <a:cs typeface="Times New Roman" panose="02020603050405020304" pitchFamily="18" charset="0"/>
              </a:rPr>
              <a:t>http://</a:t>
            </a:r>
            <a:r>
              <a:rPr lang="en-GB" sz="2400" b="1" dirty="0" err="1">
                <a:solidFill>
                  <a:srgbClr val="3366FF"/>
                </a:solidFill>
                <a:latin typeface="Times New Roman" panose="02020603050405020304" pitchFamily="18" charset="0"/>
                <a:cs typeface="Times New Roman" panose="02020603050405020304" pitchFamily="18" charset="0"/>
              </a:rPr>
              <a:t>met.nps.edu</a:t>
            </a:r>
            <a:r>
              <a:rPr lang="en-GB" sz="2400" b="1" dirty="0">
                <a:solidFill>
                  <a:srgbClr val="3366FF"/>
                </a:solidFill>
                <a:latin typeface="Times New Roman" panose="02020603050405020304" pitchFamily="18" charset="0"/>
                <a:cs typeface="Times New Roman" panose="02020603050405020304" pitchFamily="18" charset="0"/>
              </a:rPr>
              <a:t>/~</a:t>
            </a:r>
            <a:r>
              <a:rPr lang="en-GB" sz="2400" b="1" dirty="0" err="1" smtClean="0">
                <a:solidFill>
                  <a:srgbClr val="3366FF"/>
                </a:solidFill>
                <a:latin typeface="Times New Roman" panose="02020603050405020304" pitchFamily="18" charset="0"/>
                <a:cs typeface="Times New Roman" panose="02020603050405020304" pitchFamily="18" charset="0"/>
              </a:rPr>
              <a:t>mtmontgo</a:t>
            </a:r>
            <a:r>
              <a:rPr lang="en-GB" sz="2400" b="1" dirty="0" smtClean="0">
                <a:solidFill>
                  <a:srgbClr val="3366FF"/>
                </a:solidFill>
                <a:latin typeface="Times New Roman" panose="02020603050405020304" pitchFamily="18" charset="0"/>
                <a:cs typeface="Times New Roman" panose="02020603050405020304" pitchFamily="18" charset="0"/>
              </a:rPr>
              <a:t>/publications</a:t>
            </a:r>
            <a:endParaRPr lang="en-US" sz="2000" b="1" dirty="0">
              <a:solidFill>
                <a:srgbClr val="0070C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45422642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8" name="Rectangle 2"/>
          <p:cNvSpPr>
            <a:spLocks noChangeArrowheads="1"/>
          </p:cNvSpPr>
          <p:nvPr/>
        </p:nvSpPr>
        <p:spPr bwMode="auto">
          <a:xfrm>
            <a:off x="567104" y="911225"/>
            <a:ext cx="11172092" cy="5715000"/>
          </a:xfrm>
          <a:prstGeom prst="rect">
            <a:avLst/>
          </a:prstGeom>
          <a:solidFill>
            <a:schemeClr val="bg1"/>
          </a:solidFill>
          <a:ln w="12700">
            <a:solidFill>
              <a:schemeClr val="accent2"/>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29" name="Rectangle 3"/>
          <p:cNvSpPr>
            <a:spLocks noChangeArrowheads="1"/>
          </p:cNvSpPr>
          <p:nvPr/>
        </p:nvSpPr>
        <p:spPr bwMode="auto">
          <a:xfrm>
            <a:off x="2654544" y="2067291"/>
            <a:ext cx="6705600" cy="2895600"/>
          </a:xfrm>
          <a:prstGeom prst="rect">
            <a:avLst/>
          </a:prstGeom>
          <a:solidFill>
            <a:schemeClr val="bg1"/>
          </a:solidFill>
          <a:ln w="12700">
            <a:solidFill>
              <a:schemeClr val="accent2"/>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30" name="Oval 4"/>
          <p:cNvSpPr>
            <a:spLocks noChangeArrowheads="1"/>
          </p:cNvSpPr>
          <p:nvPr/>
        </p:nvSpPr>
        <p:spPr bwMode="auto">
          <a:xfrm>
            <a:off x="3022844" y="2295891"/>
            <a:ext cx="5867400" cy="2362200"/>
          </a:xfrm>
          <a:prstGeom prst="ellipse">
            <a:avLst/>
          </a:prstGeom>
          <a:noFill/>
          <a:ln w="28575">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31" name="Line 5"/>
          <p:cNvSpPr>
            <a:spLocks noChangeShapeType="1"/>
          </p:cNvSpPr>
          <p:nvPr/>
        </p:nvSpPr>
        <p:spPr bwMode="auto">
          <a:xfrm flipV="1">
            <a:off x="6909044" y="4429491"/>
            <a:ext cx="1066800" cy="152400"/>
          </a:xfrm>
          <a:prstGeom prst="line">
            <a:avLst/>
          </a:prstGeom>
          <a:noFill/>
          <a:ln w="28575">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32" name="Text Box 6"/>
          <p:cNvSpPr txBox="1">
            <a:spLocks noChangeArrowheads="1"/>
          </p:cNvSpPr>
          <p:nvPr/>
        </p:nvSpPr>
        <p:spPr bwMode="auto">
          <a:xfrm>
            <a:off x="774944" y="1190991"/>
            <a:ext cx="84582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spcAft>
                <a:spcPct val="50000"/>
              </a:spcAft>
              <a:buFont typeface="Wingdings" panose="05000000000000000000" pitchFamily="2" charset="2"/>
              <a:buNone/>
            </a:pPr>
            <a:r>
              <a:rPr lang="en-AU" dirty="0"/>
              <a:t>  Basic principle: conservation of </a:t>
            </a:r>
            <a:r>
              <a:rPr lang="en-AU" dirty="0">
                <a:solidFill>
                  <a:srgbClr val="CC0000"/>
                </a:solidFill>
              </a:rPr>
              <a:t>absolute</a:t>
            </a:r>
            <a:r>
              <a:rPr lang="en-AU" dirty="0"/>
              <a:t> angular momentum:</a:t>
            </a:r>
          </a:p>
        </p:txBody>
      </p:sp>
      <p:sp>
        <p:nvSpPr>
          <p:cNvPr id="1033" name="Oval 7"/>
          <p:cNvSpPr>
            <a:spLocks noChangeArrowheads="1"/>
          </p:cNvSpPr>
          <p:nvPr/>
        </p:nvSpPr>
        <p:spPr bwMode="auto">
          <a:xfrm>
            <a:off x="6680444" y="4353291"/>
            <a:ext cx="457200" cy="457200"/>
          </a:xfrm>
          <a:prstGeom prst="ellipse">
            <a:avLst/>
          </a:prstGeom>
          <a:solidFill>
            <a:schemeClr val="accent2"/>
          </a:solidFill>
          <a:ln w="12700">
            <a:solidFill>
              <a:schemeClr val="tx1"/>
            </a:solidFill>
            <a:round/>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34" name="Oval 8"/>
          <p:cNvSpPr>
            <a:spLocks noChangeArrowheads="1"/>
          </p:cNvSpPr>
          <p:nvPr/>
        </p:nvSpPr>
        <p:spPr bwMode="auto">
          <a:xfrm>
            <a:off x="3937244" y="2676891"/>
            <a:ext cx="4114800" cy="1447800"/>
          </a:xfrm>
          <a:prstGeom prst="ellipse">
            <a:avLst/>
          </a:prstGeom>
          <a:noFill/>
          <a:ln w="28575">
            <a:solidFill>
              <a:srgbClr val="CC9900"/>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698377" name="Line 9"/>
          <p:cNvSpPr>
            <a:spLocks noChangeShapeType="1"/>
          </p:cNvSpPr>
          <p:nvPr/>
        </p:nvSpPr>
        <p:spPr bwMode="auto">
          <a:xfrm flipH="1" flipV="1">
            <a:off x="5385045" y="2524492"/>
            <a:ext cx="1508125" cy="193675"/>
          </a:xfrm>
          <a:prstGeom prst="line">
            <a:avLst/>
          </a:prstGeom>
          <a:noFill/>
          <a:ln w="28575">
            <a:solidFill>
              <a:srgbClr val="CC0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698378" name="Oval 10"/>
          <p:cNvSpPr>
            <a:spLocks noChangeArrowheads="1"/>
          </p:cNvSpPr>
          <p:nvPr/>
        </p:nvSpPr>
        <p:spPr bwMode="auto">
          <a:xfrm>
            <a:off x="6588369" y="2489566"/>
            <a:ext cx="457200" cy="457200"/>
          </a:xfrm>
          <a:prstGeom prst="ellipse">
            <a:avLst/>
          </a:prstGeom>
          <a:solidFill>
            <a:schemeClr val="accent2"/>
          </a:solidFill>
          <a:ln w="12700">
            <a:solidFill>
              <a:schemeClr val="tx1"/>
            </a:solidFill>
            <a:round/>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698379" name="Freeform 11"/>
          <p:cNvSpPr>
            <a:spLocks/>
          </p:cNvSpPr>
          <p:nvPr/>
        </p:nvSpPr>
        <p:spPr bwMode="auto">
          <a:xfrm>
            <a:off x="6985244" y="2753091"/>
            <a:ext cx="1447800" cy="1828800"/>
          </a:xfrm>
          <a:custGeom>
            <a:avLst/>
            <a:gdLst>
              <a:gd name="T0" fmla="*/ 2147483647 w 632"/>
              <a:gd name="T1" fmla="*/ 2147483647 h 1104"/>
              <a:gd name="T2" fmla="*/ 2147483647 w 632"/>
              <a:gd name="T3" fmla="*/ 2147483647 h 1104"/>
              <a:gd name="T4" fmla="*/ 2147483647 w 632"/>
              <a:gd name="T5" fmla="*/ 2147483647 h 1104"/>
              <a:gd name="T6" fmla="*/ 2147483647 w 632"/>
              <a:gd name="T7" fmla="*/ 2147483647 h 1104"/>
              <a:gd name="T8" fmla="*/ 2147483647 w 632"/>
              <a:gd name="T9" fmla="*/ 2147483647 h 1104"/>
              <a:gd name="T10" fmla="*/ 0 w 632"/>
              <a:gd name="T11" fmla="*/ 0 h 1104"/>
              <a:gd name="T12" fmla="*/ 0 60000 65536"/>
              <a:gd name="T13" fmla="*/ 0 60000 65536"/>
              <a:gd name="T14" fmla="*/ 0 60000 65536"/>
              <a:gd name="T15" fmla="*/ 0 60000 65536"/>
              <a:gd name="T16" fmla="*/ 0 60000 65536"/>
              <a:gd name="T17" fmla="*/ 0 60000 65536"/>
              <a:gd name="T18" fmla="*/ 0 w 632"/>
              <a:gd name="T19" fmla="*/ 0 h 1104"/>
              <a:gd name="T20" fmla="*/ 632 w 632"/>
              <a:gd name="T21" fmla="*/ 1104 h 1104"/>
            </a:gdLst>
            <a:ahLst/>
            <a:cxnLst>
              <a:cxn ang="T12">
                <a:pos x="T0" y="T1"/>
              </a:cxn>
              <a:cxn ang="T13">
                <a:pos x="T2" y="T3"/>
              </a:cxn>
              <a:cxn ang="T14">
                <a:pos x="T4" y="T5"/>
              </a:cxn>
              <a:cxn ang="T15">
                <a:pos x="T6" y="T7"/>
              </a:cxn>
              <a:cxn ang="T16">
                <a:pos x="T8" y="T9"/>
              </a:cxn>
              <a:cxn ang="T17">
                <a:pos x="T10" y="T11"/>
              </a:cxn>
            </a:cxnLst>
            <a:rect l="T18" t="T19" r="T20" b="T21"/>
            <a:pathLst>
              <a:path w="632" h="1104">
                <a:moveTo>
                  <a:pt x="48" y="1104"/>
                </a:moveTo>
                <a:cubicBezTo>
                  <a:pt x="240" y="1032"/>
                  <a:pt x="432" y="960"/>
                  <a:pt x="528" y="864"/>
                </a:cubicBezTo>
                <a:cubicBezTo>
                  <a:pt x="624" y="768"/>
                  <a:pt x="632" y="632"/>
                  <a:pt x="624" y="528"/>
                </a:cubicBezTo>
                <a:cubicBezTo>
                  <a:pt x="616" y="424"/>
                  <a:pt x="544" y="312"/>
                  <a:pt x="480" y="240"/>
                </a:cubicBezTo>
                <a:cubicBezTo>
                  <a:pt x="416" y="168"/>
                  <a:pt x="320" y="136"/>
                  <a:pt x="240" y="96"/>
                </a:cubicBezTo>
                <a:cubicBezTo>
                  <a:pt x="160" y="56"/>
                  <a:pt x="16" y="16"/>
                  <a:pt x="0" y="0"/>
                </a:cubicBezTo>
              </a:path>
            </a:pathLst>
          </a:custGeom>
          <a:noFill/>
          <a:ln w="19050">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38" name="Line 12"/>
          <p:cNvSpPr>
            <a:spLocks noChangeShapeType="1"/>
          </p:cNvSpPr>
          <p:nvPr/>
        </p:nvSpPr>
        <p:spPr bwMode="auto">
          <a:xfrm>
            <a:off x="6070844" y="2676891"/>
            <a:ext cx="0" cy="762000"/>
          </a:xfrm>
          <a:prstGeom prst="line">
            <a:avLst/>
          </a:prstGeom>
          <a:noFill/>
          <a:ln w="571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039" name="AutoShape 13"/>
          <p:cNvSpPr>
            <a:spLocks noChangeArrowheads="1"/>
          </p:cNvSpPr>
          <p:nvPr/>
        </p:nvSpPr>
        <p:spPr bwMode="auto">
          <a:xfrm rot="10609138">
            <a:off x="6223244" y="2905491"/>
            <a:ext cx="838200" cy="762000"/>
          </a:xfrm>
          <a:prstGeom prst="curvedRightArrow">
            <a:avLst>
              <a:gd name="adj1" fmla="val 20000"/>
              <a:gd name="adj2" fmla="val 40000"/>
              <a:gd name="adj3" fmla="val 36667"/>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1040" name="Line 14"/>
          <p:cNvSpPr>
            <a:spLocks noChangeShapeType="1"/>
          </p:cNvSpPr>
          <p:nvPr/>
        </p:nvSpPr>
        <p:spPr bwMode="auto">
          <a:xfrm flipH="1">
            <a:off x="5537444" y="3438891"/>
            <a:ext cx="533400" cy="1219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041" name="Text Box 15"/>
          <p:cNvSpPr txBox="1">
            <a:spLocks noChangeArrowheads="1"/>
          </p:cNvSpPr>
          <p:nvPr/>
        </p:nvSpPr>
        <p:spPr bwMode="auto">
          <a:xfrm>
            <a:off x="5750169" y="3556366"/>
            <a:ext cx="285750" cy="457200"/>
          </a:xfrm>
          <a:prstGeom prst="rect">
            <a:avLst/>
          </a:prstGeom>
          <a:solidFill>
            <a:schemeClr val="bg1"/>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r>
              <a:rPr lang="en-AU" b="0">
                <a:solidFill>
                  <a:schemeClr val="tx2"/>
                </a:solidFill>
              </a:rPr>
              <a:t>r</a:t>
            </a:r>
            <a:endParaRPr lang="en-GB" b="0">
              <a:solidFill>
                <a:schemeClr val="tx2"/>
              </a:solidFill>
            </a:endParaRPr>
          </a:p>
        </p:txBody>
      </p:sp>
      <p:sp>
        <p:nvSpPr>
          <p:cNvPr id="1042" name="Text Box 16"/>
          <p:cNvSpPr txBox="1">
            <a:spLocks noChangeArrowheads="1"/>
          </p:cNvSpPr>
          <p:nvPr/>
        </p:nvSpPr>
        <p:spPr bwMode="auto">
          <a:xfrm>
            <a:off x="8036169" y="4394566"/>
            <a:ext cx="3365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r>
              <a:rPr lang="en-AU" b="0">
                <a:solidFill>
                  <a:schemeClr val="tx2"/>
                </a:solidFill>
              </a:rPr>
              <a:t>v</a:t>
            </a:r>
            <a:endParaRPr lang="en-GB" b="0">
              <a:solidFill>
                <a:schemeClr val="tx2"/>
              </a:solidFill>
            </a:endParaRPr>
          </a:p>
        </p:txBody>
      </p:sp>
      <p:sp>
        <p:nvSpPr>
          <p:cNvPr id="698386" name="AutoShape 18"/>
          <p:cNvSpPr>
            <a:spLocks noChangeArrowheads="1"/>
          </p:cNvSpPr>
          <p:nvPr/>
        </p:nvSpPr>
        <p:spPr bwMode="auto">
          <a:xfrm>
            <a:off x="4394444" y="5232766"/>
            <a:ext cx="609600" cy="381000"/>
          </a:xfrm>
          <a:prstGeom prst="rightArrow">
            <a:avLst>
              <a:gd name="adj1" fmla="val 50000"/>
              <a:gd name="adj2" fmla="val 40000"/>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698387" name="Text Box 19"/>
          <p:cNvSpPr txBox="1">
            <a:spLocks noChangeArrowheads="1"/>
          </p:cNvSpPr>
          <p:nvPr/>
        </p:nvSpPr>
        <p:spPr bwMode="auto">
          <a:xfrm>
            <a:off x="5216770" y="5156566"/>
            <a:ext cx="35607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r>
              <a:rPr lang="en-AU"/>
              <a:t>If </a:t>
            </a:r>
            <a:r>
              <a:rPr lang="en-AU" b="0">
                <a:solidFill>
                  <a:schemeClr val="tx1"/>
                </a:solidFill>
              </a:rPr>
              <a:t>r</a:t>
            </a:r>
            <a:r>
              <a:rPr lang="en-AU"/>
              <a:t> decreases, </a:t>
            </a:r>
            <a:r>
              <a:rPr lang="en-AU" b="0">
                <a:solidFill>
                  <a:schemeClr val="tx1"/>
                </a:solidFill>
              </a:rPr>
              <a:t>v</a:t>
            </a:r>
            <a:r>
              <a:rPr lang="en-AU"/>
              <a:t> increases!</a:t>
            </a:r>
            <a:endParaRPr lang="en-GB"/>
          </a:p>
        </p:txBody>
      </p:sp>
      <p:sp>
        <p:nvSpPr>
          <p:cNvPr id="698388" name="AutoShape 20"/>
          <p:cNvSpPr>
            <a:spLocks noChangeArrowheads="1"/>
          </p:cNvSpPr>
          <p:nvPr/>
        </p:nvSpPr>
        <p:spPr bwMode="auto">
          <a:xfrm>
            <a:off x="5273075" y="5829666"/>
            <a:ext cx="609600" cy="381000"/>
          </a:xfrm>
          <a:prstGeom prst="rightArrow">
            <a:avLst>
              <a:gd name="adj1" fmla="val 50000"/>
              <a:gd name="adj2" fmla="val 40000"/>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698389" name="Text Box 21"/>
          <p:cNvSpPr txBox="1">
            <a:spLocks noChangeArrowheads="1"/>
          </p:cNvSpPr>
          <p:nvPr/>
        </p:nvSpPr>
        <p:spPr bwMode="auto">
          <a:xfrm>
            <a:off x="6091378" y="5753466"/>
            <a:ext cx="48895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r>
              <a:rPr lang="en-AU" dirty="0">
                <a:solidFill>
                  <a:srgbClr val="CC0000"/>
                </a:solidFill>
              </a:rPr>
              <a:t>Spin up requires radial convergence</a:t>
            </a:r>
            <a:endParaRPr lang="en-GB" dirty="0">
              <a:solidFill>
                <a:srgbClr val="CC0000"/>
              </a:solidFill>
            </a:endParaRPr>
          </a:p>
        </p:txBody>
      </p:sp>
      <p:sp>
        <p:nvSpPr>
          <p:cNvPr id="1047" name="Rectangle 23"/>
          <p:cNvSpPr>
            <a:spLocks noGrp="1" noChangeArrowheads="1"/>
          </p:cNvSpPr>
          <p:nvPr>
            <p:ph type="title"/>
          </p:nvPr>
        </p:nvSpPr>
        <p:spPr>
          <a:xfrm>
            <a:off x="3505200" y="152400"/>
            <a:ext cx="5334000" cy="609600"/>
          </a:xfrm>
          <a:solidFill>
            <a:srgbClr val="FFFF00"/>
          </a:solidFill>
        </p:spPr>
        <p:txBody>
          <a:bodyPr/>
          <a:lstStyle/>
          <a:p>
            <a:pPr eaLnBrk="1" hangingPunct="1"/>
            <a:r>
              <a:rPr lang="en-GB" sz="2800" b="1">
                <a:solidFill>
                  <a:schemeClr val="accent2"/>
                </a:solidFill>
              </a:rPr>
              <a:t>Tropical cyclone intensification</a:t>
            </a:r>
            <a:endParaRPr lang="en-US" sz="2800" b="1">
              <a:solidFill>
                <a:schemeClr val="accent2"/>
              </a:solidFill>
            </a:endParaRPr>
          </a:p>
        </p:txBody>
      </p:sp>
      <p:graphicFrame>
        <p:nvGraphicFramePr>
          <p:cNvPr id="1026" name="Object 2"/>
          <p:cNvGraphicFramePr>
            <a:graphicFrameLocks noGrp="1" noChangeAspect="1"/>
          </p:cNvGraphicFramePr>
          <p:nvPr>
            <p:ph sz="half" idx="1"/>
            <p:extLst>
              <p:ext uri="{D42A27DB-BD31-4B8C-83A1-F6EECF244321}">
                <p14:modId xmlns:p14="http://schemas.microsoft.com/office/powerpoint/2010/main" val="443996124"/>
              </p:ext>
            </p:extLst>
          </p:nvPr>
        </p:nvGraphicFramePr>
        <p:xfrm>
          <a:off x="9440984" y="1190991"/>
          <a:ext cx="1981200" cy="546100"/>
        </p:xfrm>
        <a:graphic>
          <a:graphicData uri="http://schemas.openxmlformats.org/presentationml/2006/ole">
            <mc:AlternateContent xmlns:mc="http://schemas.openxmlformats.org/markup-compatibility/2006">
              <mc:Choice xmlns:v="urn:schemas-microsoft-com:vml" Requires="v">
                <p:oleObj spid="_x0000_s88096" name="Equation" r:id="rId4" imgW="876240" imgH="241200" progId="Equation.DSMT4">
                  <p:embed/>
                </p:oleObj>
              </mc:Choice>
              <mc:Fallback>
                <p:oleObj name="Equation" r:id="rId4" imgW="876240" imgH="241200" progId="Equation.DSMT4">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440984" y="1190991"/>
                        <a:ext cx="1981200" cy="546100"/>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8" name="AutoShape 24"/>
          <p:cNvSpPr>
            <a:spLocks noChangeArrowheads="1"/>
          </p:cNvSpPr>
          <p:nvPr/>
        </p:nvSpPr>
        <p:spPr bwMode="auto">
          <a:xfrm>
            <a:off x="5004044" y="2981691"/>
            <a:ext cx="838200" cy="762000"/>
          </a:xfrm>
          <a:prstGeom prst="curvedRightArrow">
            <a:avLst>
              <a:gd name="adj1" fmla="val 20000"/>
              <a:gd name="adj2" fmla="val 40000"/>
              <a:gd name="adj3" fmla="val 36667"/>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graphicFrame>
        <p:nvGraphicFramePr>
          <p:cNvPr id="1027" name="Object 3"/>
          <p:cNvGraphicFramePr>
            <a:graphicFrameLocks noGrp="1" noChangeAspect="1"/>
          </p:cNvGraphicFramePr>
          <p:nvPr>
            <p:ph sz="half" idx="2"/>
            <p:extLst>
              <p:ext uri="{D42A27DB-BD31-4B8C-83A1-F6EECF244321}">
                <p14:modId xmlns:p14="http://schemas.microsoft.com/office/powerpoint/2010/main" val="726219131"/>
              </p:ext>
            </p:extLst>
          </p:nvPr>
        </p:nvGraphicFramePr>
        <p:xfrm>
          <a:off x="2778369" y="5080366"/>
          <a:ext cx="1371600" cy="674688"/>
        </p:xfrm>
        <a:graphic>
          <a:graphicData uri="http://schemas.openxmlformats.org/presentationml/2006/ole">
            <mc:AlternateContent xmlns:mc="http://schemas.openxmlformats.org/markup-compatibility/2006">
              <mc:Choice xmlns:v="urn:schemas-microsoft-com:vml" Requires="v">
                <p:oleObj spid="_x0000_s88097" name="Equation" r:id="rId6" imgW="799920" imgH="393480" progId="Equation.DSMT4">
                  <p:embed/>
                </p:oleObj>
              </mc:Choice>
              <mc:Fallback>
                <p:oleObj name="Equation" r:id="rId6" imgW="799920" imgH="393480" progId="Equation.DSMT4">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778369" y="5080366"/>
                        <a:ext cx="1371600" cy="674688"/>
                      </a:xfrm>
                      <a:prstGeom prst="rect">
                        <a:avLst/>
                      </a:prstGeom>
                      <a:solidFill>
                        <a:schemeClr val="bg1"/>
                      </a:solidFill>
                      <a:ln w="9525">
                        <a:solidFill>
                          <a:schemeClr val="tx2"/>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49" name="Text Box 29"/>
          <p:cNvSpPr txBox="1">
            <a:spLocks noChangeArrowheads="1"/>
          </p:cNvSpPr>
          <p:nvPr/>
        </p:nvSpPr>
        <p:spPr bwMode="auto">
          <a:xfrm>
            <a:off x="6969370" y="4013566"/>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a:solidFill>
                  <a:schemeClr val="tx1"/>
                </a:solidFill>
              </a:rPr>
              <a:t>M</a:t>
            </a:r>
          </a:p>
        </p:txBody>
      </p:sp>
      <p:sp>
        <p:nvSpPr>
          <p:cNvPr id="1050" name="Text Box 30"/>
          <p:cNvSpPr txBox="1">
            <a:spLocks noChangeArrowheads="1"/>
          </p:cNvSpPr>
          <p:nvPr/>
        </p:nvSpPr>
        <p:spPr bwMode="auto">
          <a:xfrm>
            <a:off x="7045570" y="2413366"/>
            <a:ext cx="45561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b="0">
                <a:solidFill>
                  <a:schemeClr val="tx1"/>
                </a:solidFill>
              </a:rPr>
              <a:t>M</a:t>
            </a:r>
          </a:p>
        </p:txBody>
      </p:sp>
    </p:spTree>
    <p:extLst>
      <p:ext uri="{BB962C8B-B14F-4D97-AF65-F5344CB8AC3E}">
        <p14:creationId xmlns:p14="http://schemas.microsoft.com/office/powerpoint/2010/main" val="159569845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42" fill="hold" grpId="0" nodeType="clickEffect">
                                  <p:stCondLst>
                                    <p:cond delay="0"/>
                                  </p:stCondLst>
                                  <p:childTnLst>
                                    <p:set>
                                      <p:cBhvr>
                                        <p:cTn id="6" dur="1" fill="hold">
                                          <p:stCondLst>
                                            <p:cond delay="0"/>
                                          </p:stCondLst>
                                        </p:cTn>
                                        <p:tgtEl>
                                          <p:spTgt spid="698379"/>
                                        </p:tgtEl>
                                        <p:attrNameLst>
                                          <p:attrName>style.visibility</p:attrName>
                                        </p:attrNameLst>
                                      </p:cBhvr>
                                      <p:to>
                                        <p:strVal val="visible"/>
                                      </p:to>
                                    </p:set>
                                    <p:animEffect transition="in" filter="barn(outHorizontal)">
                                      <p:cBhvr>
                                        <p:cTn id="7" dur="500"/>
                                        <p:tgtEl>
                                          <p:spTgt spid="698379"/>
                                        </p:tgtEl>
                                      </p:cBhvr>
                                    </p:animEffect>
                                  </p:childTnLst>
                                </p:cTn>
                              </p:par>
                            </p:childTnLst>
                          </p:cTn>
                        </p:par>
                        <p:par>
                          <p:cTn id="8" fill="hold" nodeType="afterGroup">
                            <p:stCondLst>
                              <p:cond delay="500"/>
                            </p:stCondLst>
                            <p:childTnLst>
                              <p:par>
                                <p:cTn id="9" presetID="1" presetClass="entr" presetSubtype="0" fill="hold" grpId="0" nodeType="afterEffect">
                                  <p:stCondLst>
                                    <p:cond delay="0"/>
                                  </p:stCondLst>
                                  <p:childTnLst>
                                    <p:set>
                                      <p:cBhvr>
                                        <p:cTn id="10" dur="1" fill="hold">
                                          <p:stCondLst>
                                            <p:cond delay="499"/>
                                          </p:stCondLst>
                                        </p:cTn>
                                        <p:tgtEl>
                                          <p:spTgt spid="698378"/>
                                        </p:tgtEl>
                                        <p:attrNameLst>
                                          <p:attrName>style.visibility</p:attrName>
                                        </p:attrNameLst>
                                      </p:cBhvr>
                                      <p:to>
                                        <p:strVal val="visible"/>
                                      </p:to>
                                    </p:set>
                                  </p:childTnLst>
                                </p:cTn>
                              </p:par>
                            </p:childTnLst>
                          </p:cTn>
                        </p:par>
                        <p:par>
                          <p:cTn id="11" fill="hold" nodeType="afterGroup">
                            <p:stCondLst>
                              <p:cond delay="1000"/>
                            </p:stCondLst>
                            <p:childTnLst>
                              <p:par>
                                <p:cTn id="12" presetID="17" presetClass="entr" presetSubtype="2" fill="hold" grpId="0" nodeType="afterEffect">
                                  <p:stCondLst>
                                    <p:cond delay="0"/>
                                  </p:stCondLst>
                                  <p:childTnLst>
                                    <p:set>
                                      <p:cBhvr>
                                        <p:cTn id="13" dur="1" fill="hold">
                                          <p:stCondLst>
                                            <p:cond delay="0"/>
                                          </p:stCondLst>
                                        </p:cTn>
                                        <p:tgtEl>
                                          <p:spTgt spid="698377"/>
                                        </p:tgtEl>
                                        <p:attrNameLst>
                                          <p:attrName>style.visibility</p:attrName>
                                        </p:attrNameLst>
                                      </p:cBhvr>
                                      <p:to>
                                        <p:strVal val="visible"/>
                                      </p:to>
                                    </p:set>
                                    <p:anim calcmode="lin" valueType="num">
                                      <p:cBhvr>
                                        <p:cTn id="14" dur="500" fill="hold"/>
                                        <p:tgtEl>
                                          <p:spTgt spid="698377"/>
                                        </p:tgtEl>
                                        <p:attrNameLst>
                                          <p:attrName>ppt_x</p:attrName>
                                        </p:attrNameLst>
                                      </p:cBhvr>
                                      <p:tavLst>
                                        <p:tav tm="0">
                                          <p:val>
                                            <p:strVal val="#ppt_x+#ppt_w/2"/>
                                          </p:val>
                                        </p:tav>
                                        <p:tav tm="100000">
                                          <p:val>
                                            <p:strVal val="#ppt_x"/>
                                          </p:val>
                                        </p:tav>
                                      </p:tavLst>
                                    </p:anim>
                                    <p:anim calcmode="lin" valueType="num">
                                      <p:cBhvr>
                                        <p:cTn id="15" dur="500" fill="hold"/>
                                        <p:tgtEl>
                                          <p:spTgt spid="698377"/>
                                        </p:tgtEl>
                                        <p:attrNameLst>
                                          <p:attrName>ppt_y</p:attrName>
                                        </p:attrNameLst>
                                      </p:cBhvr>
                                      <p:tavLst>
                                        <p:tav tm="0">
                                          <p:val>
                                            <p:strVal val="#ppt_y"/>
                                          </p:val>
                                        </p:tav>
                                        <p:tav tm="100000">
                                          <p:val>
                                            <p:strVal val="#ppt_y"/>
                                          </p:val>
                                        </p:tav>
                                      </p:tavLst>
                                    </p:anim>
                                    <p:anim calcmode="lin" valueType="num">
                                      <p:cBhvr>
                                        <p:cTn id="16" dur="500" fill="hold"/>
                                        <p:tgtEl>
                                          <p:spTgt spid="698377"/>
                                        </p:tgtEl>
                                        <p:attrNameLst>
                                          <p:attrName>ppt_w</p:attrName>
                                        </p:attrNameLst>
                                      </p:cBhvr>
                                      <p:tavLst>
                                        <p:tav tm="0">
                                          <p:val>
                                            <p:fltVal val="0"/>
                                          </p:val>
                                        </p:tav>
                                        <p:tav tm="100000">
                                          <p:val>
                                            <p:strVal val="#ppt_w"/>
                                          </p:val>
                                        </p:tav>
                                      </p:tavLst>
                                    </p:anim>
                                    <p:anim calcmode="lin" valueType="num">
                                      <p:cBhvr>
                                        <p:cTn id="17" dur="500" fill="hold"/>
                                        <p:tgtEl>
                                          <p:spTgt spid="698377"/>
                                        </p:tgtEl>
                                        <p:attrNameLst>
                                          <p:attrName>ppt_h</p:attrName>
                                        </p:attrNameLst>
                                      </p:cBhvr>
                                      <p:tavLst>
                                        <p:tav tm="0">
                                          <p:val>
                                            <p:strVal val="#ppt_h"/>
                                          </p:val>
                                        </p:tav>
                                        <p:tav tm="100000">
                                          <p:val>
                                            <p:strVal val="#ppt_h"/>
                                          </p:val>
                                        </p:tav>
                                      </p:tavLst>
                                    </p:anim>
                                  </p:childTnLst>
                                </p:cTn>
                              </p:par>
                            </p:childTnLst>
                          </p:cTn>
                        </p:par>
                        <p:par>
                          <p:cTn id="18" fill="hold" nodeType="afterGroup">
                            <p:stCondLst>
                              <p:cond delay="1500"/>
                            </p:stCondLst>
                            <p:childTnLst>
                              <p:par>
                                <p:cTn id="19" presetID="17" presetClass="entr" presetSubtype="8" fill="hold" grpId="0" nodeType="afterEffect">
                                  <p:stCondLst>
                                    <p:cond delay="0"/>
                                  </p:stCondLst>
                                  <p:childTnLst>
                                    <p:set>
                                      <p:cBhvr>
                                        <p:cTn id="20" dur="1" fill="hold">
                                          <p:stCondLst>
                                            <p:cond delay="0"/>
                                          </p:stCondLst>
                                        </p:cTn>
                                        <p:tgtEl>
                                          <p:spTgt spid="698386"/>
                                        </p:tgtEl>
                                        <p:attrNameLst>
                                          <p:attrName>style.visibility</p:attrName>
                                        </p:attrNameLst>
                                      </p:cBhvr>
                                      <p:to>
                                        <p:strVal val="visible"/>
                                      </p:to>
                                    </p:set>
                                    <p:anim calcmode="lin" valueType="num">
                                      <p:cBhvr>
                                        <p:cTn id="21" dur="500" fill="hold"/>
                                        <p:tgtEl>
                                          <p:spTgt spid="698386"/>
                                        </p:tgtEl>
                                        <p:attrNameLst>
                                          <p:attrName>ppt_x</p:attrName>
                                        </p:attrNameLst>
                                      </p:cBhvr>
                                      <p:tavLst>
                                        <p:tav tm="0">
                                          <p:val>
                                            <p:strVal val="#ppt_x-#ppt_w/2"/>
                                          </p:val>
                                        </p:tav>
                                        <p:tav tm="100000">
                                          <p:val>
                                            <p:strVal val="#ppt_x"/>
                                          </p:val>
                                        </p:tav>
                                      </p:tavLst>
                                    </p:anim>
                                    <p:anim calcmode="lin" valueType="num">
                                      <p:cBhvr>
                                        <p:cTn id="22" dur="500" fill="hold"/>
                                        <p:tgtEl>
                                          <p:spTgt spid="698386"/>
                                        </p:tgtEl>
                                        <p:attrNameLst>
                                          <p:attrName>ppt_y</p:attrName>
                                        </p:attrNameLst>
                                      </p:cBhvr>
                                      <p:tavLst>
                                        <p:tav tm="0">
                                          <p:val>
                                            <p:strVal val="#ppt_y"/>
                                          </p:val>
                                        </p:tav>
                                        <p:tav tm="100000">
                                          <p:val>
                                            <p:strVal val="#ppt_y"/>
                                          </p:val>
                                        </p:tav>
                                      </p:tavLst>
                                    </p:anim>
                                    <p:anim calcmode="lin" valueType="num">
                                      <p:cBhvr>
                                        <p:cTn id="23" dur="500" fill="hold"/>
                                        <p:tgtEl>
                                          <p:spTgt spid="698386"/>
                                        </p:tgtEl>
                                        <p:attrNameLst>
                                          <p:attrName>ppt_w</p:attrName>
                                        </p:attrNameLst>
                                      </p:cBhvr>
                                      <p:tavLst>
                                        <p:tav tm="0">
                                          <p:val>
                                            <p:fltVal val="0"/>
                                          </p:val>
                                        </p:tav>
                                        <p:tav tm="100000">
                                          <p:val>
                                            <p:strVal val="#ppt_w"/>
                                          </p:val>
                                        </p:tav>
                                      </p:tavLst>
                                    </p:anim>
                                    <p:anim calcmode="lin" valueType="num">
                                      <p:cBhvr>
                                        <p:cTn id="24" dur="500" fill="hold"/>
                                        <p:tgtEl>
                                          <p:spTgt spid="698386"/>
                                        </p:tgtEl>
                                        <p:attrNameLst>
                                          <p:attrName>ppt_h</p:attrName>
                                        </p:attrNameLst>
                                      </p:cBhvr>
                                      <p:tavLst>
                                        <p:tav tm="0">
                                          <p:val>
                                            <p:strVal val="#ppt_h"/>
                                          </p:val>
                                        </p:tav>
                                        <p:tav tm="100000">
                                          <p:val>
                                            <p:strVal val="#ppt_h"/>
                                          </p:val>
                                        </p:tav>
                                      </p:tavLst>
                                    </p:anim>
                                  </p:childTnLst>
                                </p:cTn>
                              </p:par>
                            </p:childTnLst>
                          </p:cTn>
                        </p:par>
                        <p:par>
                          <p:cTn id="25" fill="hold" nodeType="afterGroup">
                            <p:stCondLst>
                              <p:cond delay="2000"/>
                            </p:stCondLst>
                            <p:childTnLst>
                              <p:par>
                                <p:cTn id="26" presetID="1" presetClass="entr" presetSubtype="0" fill="hold" grpId="0" nodeType="afterEffect">
                                  <p:stCondLst>
                                    <p:cond delay="0"/>
                                  </p:stCondLst>
                                  <p:childTnLst>
                                    <p:set>
                                      <p:cBhvr>
                                        <p:cTn id="27" dur="1" fill="hold">
                                          <p:stCondLst>
                                            <p:cond delay="499"/>
                                          </p:stCondLst>
                                        </p:cTn>
                                        <p:tgtEl>
                                          <p:spTgt spid="698387"/>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7" presetClass="entr" presetSubtype="8" fill="hold" grpId="0" nodeType="clickEffect">
                                  <p:stCondLst>
                                    <p:cond delay="0"/>
                                  </p:stCondLst>
                                  <p:childTnLst>
                                    <p:set>
                                      <p:cBhvr>
                                        <p:cTn id="31" dur="1" fill="hold">
                                          <p:stCondLst>
                                            <p:cond delay="0"/>
                                          </p:stCondLst>
                                        </p:cTn>
                                        <p:tgtEl>
                                          <p:spTgt spid="698388"/>
                                        </p:tgtEl>
                                        <p:attrNameLst>
                                          <p:attrName>style.visibility</p:attrName>
                                        </p:attrNameLst>
                                      </p:cBhvr>
                                      <p:to>
                                        <p:strVal val="visible"/>
                                      </p:to>
                                    </p:set>
                                    <p:anim calcmode="lin" valueType="num">
                                      <p:cBhvr>
                                        <p:cTn id="32" dur="500" fill="hold"/>
                                        <p:tgtEl>
                                          <p:spTgt spid="698388"/>
                                        </p:tgtEl>
                                        <p:attrNameLst>
                                          <p:attrName>ppt_x</p:attrName>
                                        </p:attrNameLst>
                                      </p:cBhvr>
                                      <p:tavLst>
                                        <p:tav tm="0">
                                          <p:val>
                                            <p:strVal val="#ppt_x-#ppt_w/2"/>
                                          </p:val>
                                        </p:tav>
                                        <p:tav tm="100000">
                                          <p:val>
                                            <p:strVal val="#ppt_x"/>
                                          </p:val>
                                        </p:tav>
                                      </p:tavLst>
                                    </p:anim>
                                    <p:anim calcmode="lin" valueType="num">
                                      <p:cBhvr>
                                        <p:cTn id="33" dur="500" fill="hold"/>
                                        <p:tgtEl>
                                          <p:spTgt spid="698388"/>
                                        </p:tgtEl>
                                        <p:attrNameLst>
                                          <p:attrName>ppt_y</p:attrName>
                                        </p:attrNameLst>
                                      </p:cBhvr>
                                      <p:tavLst>
                                        <p:tav tm="0">
                                          <p:val>
                                            <p:strVal val="#ppt_y"/>
                                          </p:val>
                                        </p:tav>
                                        <p:tav tm="100000">
                                          <p:val>
                                            <p:strVal val="#ppt_y"/>
                                          </p:val>
                                        </p:tav>
                                      </p:tavLst>
                                    </p:anim>
                                    <p:anim calcmode="lin" valueType="num">
                                      <p:cBhvr>
                                        <p:cTn id="34" dur="500" fill="hold"/>
                                        <p:tgtEl>
                                          <p:spTgt spid="698388"/>
                                        </p:tgtEl>
                                        <p:attrNameLst>
                                          <p:attrName>ppt_w</p:attrName>
                                        </p:attrNameLst>
                                      </p:cBhvr>
                                      <p:tavLst>
                                        <p:tav tm="0">
                                          <p:val>
                                            <p:fltVal val="0"/>
                                          </p:val>
                                        </p:tav>
                                        <p:tav tm="100000">
                                          <p:val>
                                            <p:strVal val="#ppt_w"/>
                                          </p:val>
                                        </p:tav>
                                      </p:tavLst>
                                    </p:anim>
                                    <p:anim calcmode="lin" valueType="num">
                                      <p:cBhvr>
                                        <p:cTn id="35" dur="500" fill="hold"/>
                                        <p:tgtEl>
                                          <p:spTgt spid="698388"/>
                                        </p:tgtEl>
                                        <p:attrNameLst>
                                          <p:attrName>ppt_h</p:attrName>
                                        </p:attrNameLst>
                                      </p:cBhvr>
                                      <p:tavLst>
                                        <p:tav tm="0">
                                          <p:val>
                                            <p:strVal val="#ppt_h"/>
                                          </p:val>
                                        </p:tav>
                                        <p:tav tm="100000">
                                          <p:val>
                                            <p:strVal val="#ppt_h"/>
                                          </p:val>
                                        </p:tav>
                                      </p:tavLst>
                                    </p:anim>
                                  </p:childTnLst>
                                </p:cTn>
                              </p:par>
                            </p:childTnLst>
                          </p:cTn>
                        </p:par>
                        <p:par>
                          <p:cTn id="36" fill="hold" nodeType="afterGroup">
                            <p:stCondLst>
                              <p:cond delay="500"/>
                            </p:stCondLst>
                            <p:childTnLst>
                              <p:par>
                                <p:cTn id="37" presetID="1" presetClass="entr" presetSubtype="0" fill="hold" grpId="0" nodeType="afterEffect">
                                  <p:stCondLst>
                                    <p:cond delay="0"/>
                                  </p:stCondLst>
                                  <p:childTnLst>
                                    <p:set>
                                      <p:cBhvr>
                                        <p:cTn id="38" dur="1" fill="hold">
                                          <p:stCondLst>
                                            <p:cond delay="499"/>
                                          </p:stCondLst>
                                        </p:cTn>
                                        <p:tgtEl>
                                          <p:spTgt spid="6983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8377" grpId="0" animBg="1"/>
      <p:bldP spid="698378" grpId="0" animBg="1"/>
      <p:bldP spid="698379" grpId="0" animBg="1"/>
      <p:bldP spid="698386" grpId="0" animBg="1"/>
      <p:bldP spid="698387" grpId="0" autoUpdateAnimBg="0"/>
      <p:bldP spid="698388" grpId="0" animBg="1"/>
      <p:bldP spid="698389" grpId="0" autoUpdateAnimBg="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0727" y="358216"/>
            <a:ext cx="5877745" cy="6258798"/>
          </a:xfrm>
          <a:prstGeom prst="rect">
            <a:avLst/>
          </a:prstGeom>
          <a:ln w="19050">
            <a:solidFill>
              <a:srgbClr val="0070C0"/>
            </a:solidFill>
          </a:ln>
        </p:spPr>
      </p:pic>
      <p:sp>
        <p:nvSpPr>
          <p:cNvPr id="3" name="Right Arrow 2"/>
          <p:cNvSpPr/>
          <p:nvPr/>
        </p:nvSpPr>
        <p:spPr bwMode="auto">
          <a:xfrm rot="10800000">
            <a:off x="7077118" y="1383322"/>
            <a:ext cx="976636" cy="211015"/>
          </a:xfrm>
          <a:prstGeom prst="rightArrow">
            <a:avLst/>
          </a:prstGeom>
          <a:solidFill>
            <a:srgbClr val="FF0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accent2"/>
              </a:solidFill>
              <a:effectLst/>
              <a:latin typeface="Times New Roman" pitchFamily="-109" charset="0"/>
            </a:endParaRPr>
          </a:p>
        </p:txBody>
      </p:sp>
      <p:sp>
        <p:nvSpPr>
          <p:cNvPr id="4" name="Right Arrow 3"/>
          <p:cNvSpPr/>
          <p:nvPr/>
        </p:nvSpPr>
        <p:spPr bwMode="auto">
          <a:xfrm rot="10800000">
            <a:off x="7077118" y="2192215"/>
            <a:ext cx="976636" cy="211015"/>
          </a:xfrm>
          <a:prstGeom prst="rightArrow">
            <a:avLst/>
          </a:prstGeom>
          <a:solidFill>
            <a:srgbClr val="FFC00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accent2"/>
              </a:solidFill>
              <a:effectLst/>
              <a:latin typeface="Times New Roman" pitchFamily="-109" charset="0"/>
            </a:endParaRPr>
          </a:p>
        </p:txBody>
      </p:sp>
      <p:sp>
        <p:nvSpPr>
          <p:cNvPr id="5" name="Right Arrow 4"/>
          <p:cNvSpPr/>
          <p:nvPr/>
        </p:nvSpPr>
        <p:spPr bwMode="auto">
          <a:xfrm rot="10800000">
            <a:off x="7077118" y="2743201"/>
            <a:ext cx="976636" cy="211015"/>
          </a:xfrm>
          <a:prstGeom prst="rightArrow">
            <a:avLst/>
          </a:prstGeom>
          <a:solidFill>
            <a:srgbClr val="0070C0"/>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1" i="0" u="none" strike="noStrike" cap="none" normalizeH="0" baseline="0">
              <a:ln>
                <a:noFill/>
              </a:ln>
              <a:solidFill>
                <a:schemeClr val="accent2"/>
              </a:solidFill>
              <a:effectLst/>
              <a:latin typeface="Times New Roman" pitchFamily="-109" charset="0"/>
            </a:endParaRPr>
          </a:p>
        </p:txBody>
      </p:sp>
      <p:sp>
        <p:nvSpPr>
          <p:cNvPr id="6" name="TextBox 5"/>
          <p:cNvSpPr txBox="1"/>
          <p:nvPr/>
        </p:nvSpPr>
        <p:spPr>
          <a:xfrm>
            <a:off x="8253045" y="1227219"/>
            <a:ext cx="1458091" cy="461665"/>
          </a:xfrm>
          <a:prstGeom prst="rect">
            <a:avLst/>
          </a:prstGeom>
          <a:noFill/>
        </p:spPr>
        <p:txBody>
          <a:bodyPr wrap="none" rtlCol="0">
            <a:spAutoFit/>
          </a:bodyPr>
          <a:lstStyle/>
          <a:p>
            <a:r>
              <a:rPr lang="en-GB" sz="2400" dirty="0" smtClean="0">
                <a:latin typeface="Calibri" panose="020F0502020204030204" pitchFamily="34" charset="0"/>
              </a:rPr>
              <a:t>Uncapped</a:t>
            </a:r>
            <a:endParaRPr lang="en-US" sz="2400" dirty="0">
              <a:latin typeface="Calibri" panose="020F0502020204030204" pitchFamily="34" charset="0"/>
            </a:endParaRPr>
          </a:p>
        </p:txBody>
      </p:sp>
      <p:sp>
        <p:nvSpPr>
          <p:cNvPr id="7" name="TextBox 6"/>
          <p:cNvSpPr txBox="1"/>
          <p:nvPr/>
        </p:nvSpPr>
        <p:spPr>
          <a:xfrm>
            <a:off x="8253045" y="2066889"/>
            <a:ext cx="1707519" cy="461665"/>
          </a:xfrm>
          <a:prstGeom prst="rect">
            <a:avLst/>
          </a:prstGeom>
          <a:noFill/>
        </p:spPr>
        <p:txBody>
          <a:bodyPr wrap="none" rtlCol="0">
            <a:spAutoFit/>
          </a:bodyPr>
          <a:lstStyle/>
          <a:p>
            <a:r>
              <a:rPr lang="en-GB" sz="2400" dirty="0" smtClean="0">
                <a:latin typeface="Calibri" panose="020F0502020204030204" pitchFamily="34" charset="0"/>
              </a:rPr>
              <a:t>Cap 10 m s</a:t>
            </a:r>
            <a:r>
              <a:rPr lang="en-GB" sz="2400" baseline="30000" dirty="0" smtClean="0">
                <a:latin typeface="Calibri" panose="020F0502020204030204" pitchFamily="34" charset="0"/>
              </a:rPr>
              <a:t>-1</a:t>
            </a:r>
            <a:endParaRPr lang="en-US" sz="2400" baseline="30000" dirty="0">
              <a:latin typeface="Calibri" panose="020F0502020204030204" pitchFamily="34" charset="0"/>
            </a:endParaRPr>
          </a:p>
        </p:txBody>
      </p:sp>
      <p:sp>
        <p:nvSpPr>
          <p:cNvPr id="8" name="TextBox 7"/>
          <p:cNvSpPr txBox="1"/>
          <p:nvPr/>
        </p:nvSpPr>
        <p:spPr>
          <a:xfrm>
            <a:off x="8330790" y="2617875"/>
            <a:ext cx="1552028" cy="461665"/>
          </a:xfrm>
          <a:prstGeom prst="rect">
            <a:avLst/>
          </a:prstGeom>
          <a:noFill/>
        </p:spPr>
        <p:txBody>
          <a:bodyPr wrap="none" rtlCol="0">
            <a:spAutoFit/>
          </a:bodyPr>
          <a:lstStyle/>
          <a:p>
            <a:r>
              <a:rPr lang="en-GB" sz="2400" dirty="0" smtClean="0">
                <a:latin typeface="Calibri" panose="020F0502020204030204" pitchFamily="34" charset="0"/>
              </a:rPr>
              <a:t>Cap 5 m s</a:t>
            </a:r>
            <a:r>
              <a:rPr lang="en-GB" sz="2400" baseline="30000" dirty="0" smtClean="0">
                <a:latin typeface="Calibri" panose="020F0502020204030204" pitchFamily="34" charset="0"/>
              </a:rPr>
              <a:t>-1</a:t>
            </a:r>
            <a:endParaRPr lang="en-US" sz="2400" baseline="30000" dirty="0">
              <a:latin typeface="Calibri" panose="020F0502020204030204" pitchFamily="34" charset="0"/>
            </a:endParaRPr>
          </a:p>
        </p:txBody>
      </p:sp>
      <p:sp>
        <p:nvSpPr>
          <p:cNvPr id="9" name="Text Box 3"/>
          <p:cNvSpPr txBox="1">
            <a:spLocks noChangeArrowheads="1"/>
          </p:cNvSpPr>
          <p:nvPr/>
        </p:nvSpPr>
        <p:spPr bwMode="auto">
          <a:xfrm>
            <a:off x="8159262" y="325994"/>
            <a:ext cx="2916221" cy="523220"/>
          </a:xfrm>
          <a:prstGeom prst="rect">
            <a:avLst/>
          </a:prstGeom>
          <a:solidFill>
            <a:srgbClr val="FFFF00"/>
          </a:solidFill>
          <a:ln>
            <a:noFill/>
          </a:ln>
          <a:extLs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defRPr sz="2400" b="1">
                <a:solidFill>
                  <a:schemeClr val="accent2"/>
                </a:solidFill>
                <a:latin typeface="Times New Roman" charset="0"/>
                <a:ea typeface="ＭＳ Ｐゴシック" charset="0"/>
                <a:cs typeface="ＭＳ Ｐゴシック" charset="0"/>
              </a:defRPr>
            </a:lvl1pPr>
            <a:lvl2pPr marL="37931725" indent="-37474525" eaLnBrk="0" hangingPunct="0">
              <a:defRPr sz="2400" b="1">
                <a:solidFill>
                  <a:schemeClr val="accent2"/>
                </a:solidFill>
                <a:latin typeface="Times New Roman" charset="0"/>
                <a:ea typeface="ＭＳ Ｐゴシック" charset="0"/>
              </a:defRPr>
            </a:lvl2pPr>
            <a:lvl3pPr eaLnBrk="0" hangingPunct="0">
              <a:defRPr sz="2400" b="1">
                <a:solidFill>
                  <a:schemeClr val="accent2"/>
                </a:solidFill>
                <a:latin typeface="Times New Roman" charset="0"/>
                <a:ea typeface="ＭＳ Ｐゴシック" charset="0"/>
              </a:defRPr>
            </a:lvl3pPr>
            <a:lvl4pPr eaLnBrk="0" hangingPunct="0">
              <a:defRPr sz="2400" b="1">
                <a:solidFill>
                  <a:schemeClr val="accent2"/>
                </a:solidFill>
                <a:latin typeface="Times New Roman" charset="0"/>
                <a:ea typeface="ＭＳ Ｐゴシック" charset="0"/>
              </a:defRPr>
            </a:lvl4pPr>
            <a:lvl5pPr eaLnBrk="0" hangingPunct="0">
              <a:defRPr sz="2400" b="1">
                <a:solidFill>
                  <a:schemeClr val="accent2"/>
                </a:solidFill>
                <a:latin typeface="Times New Roman" charset="0"/>
                <a:ea typeface="ＭＳ Ｐゴシック" charset="0"/>
              </a:defRPr>
            </a:lvl5pPr>
            <a:lvl6pPr marL="457200" eaLnBrk="0" fontAlgn="base" hangingPunct="0">
              <a:spcBef>
                <a:spcPct val="0"/>
              </a:spcBef>
              <a:spcAft>
                <a:spcPct val="0"/>
              </a:spcAft>
              <a:defRPr sz="2400" b="1">
                <a:solidFill>
                  <a:schemeClr val="accent2"/>
                </a:solidFill>
                <a:latin typeface="Times New Roman" charset="0"/>
                <a:ea typeface="ＭＳ Ｐゴシック" charset="0"/>
              </a:defRPr>
            </a:lvl6pPr>
            <a:lvl7pPr marL="914400" eaLnBrk="0" fontAlgn="base" hangingPunct="0">
              <a:spcBef>
                <a:spcPct val="0"/>
              </a:spcBef>
              <a:spcAft>
                <a:spcPct val="0"/>
              </a:spcAft>
              <a:defRPr sz="2400" b="1">
                <a:solidFill>
                  <a:schemeClr val="accent2"/>
                </a:solidFill>
                <a:latin typeface="Times New Roman" charset="0"/>
                <a:ea typeface="ＭＳ Ｐゴシック" charset="0"/>
              </a:defRPr>
            </a:lvl7pPr>
            <a:lvl8pPr marL="1371600" eaLnBrk="0" fontAlgn="base" hangingPunct="0">
              <a:spcBef>
                <a:spcPct val="0"/>
              </a:spcBef>
              <a:spcAft>
                <a:spcPct val="0"/>
              </a:spcAft>
              <a:defRPr sz="2400" b="1">
                <a:solidFill>
                  <a:schemeClr val="accent2"/>
                </a:solidFill>
                <a:latin typeface="Times New Roman" charset="0"/>
                <a:ea typeface="ＭＳ Ｐゴシック" charset="0"/>
              </a:defRPr>
            </a:lvl8pPr>
            <a:lvl9pPr marL="1828800" eaLnBrk="0" fontAlgn="base" hangingPunct="0">
              <a:spcBef>
                <a:spcPct val="0"/>
              </a:spcBef>
              <a:spcAft>
                <a:spcPct val="0"/>
              </a:spcAft>
              <a:defRPr sz="2400" b="1">
                <a:solidFill>
                  <a:schemeClr val="accent2"/>
                </a:solidFill>
                <a:latin typeface="Times New Roman" charset="0"/>
                <a:ea typeface="ＭＳ Ｐゴシック" charset="0"/>
              </a:defRPr>
            </a:lvl9pPr>
          </a:lstStyle>
          <a:p>
            <a:pPr algn="ctr" eaLnBrk="1" hangingPunct="1"/>
            <a:r>
              <a:rPr lang="en-US" sz="2800" dirty="0" smtClean="0"/>
              <a:t> </a:t>
            </a:r>
            <a:r>
              <a:rPr lang="en-US" dirty="0" smtClean="0">
                <a:latin typeface="Calibri" panose="020F0502020204030204" pitchFamily="34" charset="0"/>
              </a:rPr>
              <a:t>Is </a:t>
            </a:r>
            <a:r>
              <a:rPr lang="en-US" dirty="0">
                <a:latin typeface="Calibri" panose="020F0502020204030204" pitchFamily="34" charset="0"/>
              </a:rPr>
              <a:t>WISHE essential? </a:t>
            </a:r>
          </a:p>
        </p:txBody>
      </p:sp>
    </p:spTree>
    <p:extLst>
      <p:ext uri="{BB962C8B-B14F-4D97-AF65-F5344CB8AC3E}">
        <p14:creationId xmlns:p14="http://schemas.microsoft.com/office/powerpoint/2010/main" val="112643841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398585" y="926124"/>
            <a:ext cx="11383107" cy="5744308"/>
          </a:xfrm>
          <a:prstGeom prst="rect">
            <a:avLst/>
          </a:prstGeom>
          <a:solidFill>
            <a:schemeClr val="bg1"/>
          </a:solidFill>
          <a:ln w="19050">
            <a:solidFill>
              <a:schemeClr val="accent1">
                <a:lumMod val="75000"/>
              </a:schemeClr>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r>
              <a:rPr lang="en-GB" dirty="0" smtClean="0">
                <a:solidFill>
                  <a:srgbClr val="0070C0"/>
                </a:solidFill>
              </a:rPr>
              <a:t> </a:t>
            </a:r>
            <a:endParaRPr lang="en-US" dirty="0">
              <a:solidFill>
                <a:srgbClr val="0070C0"/>
              </a:solidFill>
            </a:endParaRPr>
          </a:p>
        </p:txBody>
      </p:sp>
      <p:sp>
        <p:nvSpPr>
          <p:cNvPr id="741379" name="Rectangle 3"/>
          <p:cNvSpPr>
            <a:spLocks noChangeArrowheads="1"/>
          </p:cNvSpPr>
          <p:nvPr/>
        </p:nvSpPr>
        <p:spPr bwMode="auto">
          <a:xfrm>
            <a:off x="5327840" y="222136"/>
            <a:ext cx="1866446" cy="523862"/>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algn="just" eaLnBrk="0" hangingPunct="0">
              <a:spcAft>
                <a:spcPct val="40000"/>
              </a:spcAft>
            </a:pPr>
            <a:r>
              <a:rPr lang="en-US" sz="2800" b="1" dirty="0" smtClean="0">
                <a:solidFill>
                  <a:srgbClr val="0070C0"/>
                </a:solidFill>
                <a:cs typeface="Times New Roman" panose="02020603050405020304" pitchFamily="18" charset="0"/>
              </a:rPr>
              <a:t> </a:t>
            </a:r>
            <a:r>
              <a:rPr lang="en-US" b="1" dirty="0" smtClean="0">
                <a:solidFill>
                  <a:srgbClr val="0070C0"/>
                </a:solidFill>
                <a:cs typeface="Times New Roman" panose="02020603050405020304" pitchFamily="18" charset="0"/>
              </a:rPr>
              <a:t>Conclusions</a:t>
            </a:r>
            <a:endParaRPr lang="en-US" b="1" dirty="0">
              <a:solidFill>
                <a:srgbClr val="0070C0"/>
              </a:solidFill>
              <a:cs typeface="Times New Roman" panose="02020603050405020304" pitchFamily="18" charset="0"/>
            </a:endParaRPr>
          </a:p>
        </p:txBody>
      </p:sp>
      <p:sp>
        <p:nvSpPr>
          <p:cNvPr id="741380" name="Rectangle 4"/>
          <p:cNvSpPr>
            <a:spLocks noChangeArrowheads="1"/>
          </p:cNvSpPr>
          <p:nvPr/>
        </p:nvSpPr>
        <p:spPr bwMode="auto">
          <a:xfrm>
            <a:off x="568568" y="979404"/>
            <a:ext cx="11213125" cy="5637747"/>
          </a:xfrm>
          <a:prstGeom prst="rect">
            <a:avLst/>
          </a:prstGeom>
          <a:solidFill>
            <a:srgbClr val="FFEFC9"/>
          </a:solidFill>
          <a:ln>
            <a:noFill/>
          </a:ln>
          <a:effectLs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To further test previous work, new idealized three-dimensional numerical experiments have been conducted using a state-of-the-art cloud model (CM1) with and without capped wind speed in the latent and sensible heat fluxes at near trade wind values (</a:t>
            </a:r>
            <a:r>
              <a:rPr lang="en-US" dirty="0" smtClean="0">
                <a:solidFill>
                  <a:srgbClr val="002060"/>
                </a:solidFill>
                <a:cs typeface="Times New Roman" panose="02020603050405020304" pitchFamily="18" charset="0"/>
              </a:rPr>
              <a:t>10</a:t>
            </a:r>
            <a:r>
              <a:rPr lang="en-US" b="1" dirty="0" smtClean="0">
                <a:solidFill>
                  <a:srgbClr val="0070C0"/>
                </a:solidFill>
                <a:cs typeface="Times New Roman" panose="02020603050405020304" pitchFamily="18" charset="0"/>
              </a:rPr>
              <a:t> m s</a:t>
            </a:r>
            <a:r>
              <a:rPr lang="en-US" b="1" baseline="30000" dirty="0" smtClean="0">
                <a:solidFill>
                  <a:srgbClr val="0070C0"/>
                </a:solidFill>
                <a:cs typeface="Times New Roman" panose="02020603050405020304" pitchFamily="18" charset="0"/>
              </a:rPr>
              <a:t>-1</a:t>
            </a:r>
            <a:r>
              <a:rPr lang="en-US" b="1" dirty="0" smtClean="0">
                <a:solidFill>
                  <a:srgbClr val="0070C0"/>
                </a:solidFill>
                <a:cs typeface="Times New Roman" panose="02020603050405020304" pitchFamily="18" charset="0"/>
              </a:rPr>
              <a:t> &amp; </a:t>
            </a:r>
            <a:r>
              <a:rPr lang="en-US" dirty="0" smtClean="0">
                <a:solidFill>
                  <a:srgbClr val="002060"/>
                </a:solidFill>
                <a:cs typeface="Times New Roman" panose="02020603050405020304" pitchFamily="18" charset="0"/>
              </a:rPr>
              <a:t>5</a:t>
            </a:r>
            <a:r>
              <a:rPr lang="en-US" b="1" dirty="0" smtClean="0">
                <a:solidFill>
                  <a:srgbClr val="0070C0"/>
                </a:solidFill>
                <a:cs typeface="Times New Roman" panose="02020603050405020304" pitchFamily="18" charset="0"/>
              </a:rPr>
              <a:t> m s</a:t>
            </a:r>
            <a:r>
              <a:rPr lang="en-US" b="1" baseline="30000" dirty="0" smtClean="0">
                <a:solidFill>
                  <a:srgbClr val="0070C0"/>
                </a:solidFill>
                <a:cs typeface="Times New Roman" panose="02020603050405020304" pitchFamily="18" charset="0"/>
              </a:rPr>
              <a:t>-1</a:t>
            </a:r>
            <a:r>
              <a:rPr lang="en-US" b="1" dirty="0" smtClean="0">
                <a:solidFill>
                  <a:srgbClr val="0070C0"/>
                </a:solidFill>
                <a:cs typeface="Times New Roman" panose="02020603050405020304" pitchFamily="18" charset="0"/>
              </a:rPr>
              <a:t>).</a:t>
            </a: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Based on </a:t>
            </a:r>
            <a:r>
              <a:rPr lang="en-US" b="1" dirty="0">
                <a:solidFill>
                  <a:srgbClr val="0070C0"/>
                </a:solidFill>
                <a:cs typeface="Times New Roman" panose="02020603050405020304" pitchFamily="18" charset="0"/>
              </a:rPr>
              <a:t>these </a:t>
            </a:r>
            <a:r>
              <a:rPr lang="en-US" b="1" dirty="0" smtClean="0">
                <a:solidFill>
                  <a:srgbClr val="0070C0"/>
                </a:solidFill>
                <a:cs typeface="Times New Roman" panose="02020603050405020304" pitchFamily="18" charset="0"/>
              </a:rPr>
              <a:t>experiments, </a:t>
            </a:r>
            <a:r>
              <a:rPr lang="en-US" b="1" dirty="0">
                <a:solidFill>
                  <a:srgbClr val="0070C0"/>
                </a:solidFill>
                <a:cs typeface="Times New Roman" panose="02020603050405020304" pitchFamily="18" charset="0"/>
              </a:rPr>
              <a:t>we conclude that the implied linkage between </a:t>
            </a:r>
            <a:r>
              <a:rPr lang="en-US" b="1" dirty="0" smtClean="0">
                <a:solidFill>
                  <a:srgbClr val="0070C0"/>
                </a:solidFill>
                <a:cs typeface="Times New Roman" panose="02020603050405020304" pitchFamily="18" charset="0"/>
              </a:rPr>
              <a:t>near-surface wind </a:t>
            </a:r>
            <a:r>
              <a:rPr lang="en-US" b="1" dirty="0">
                <a:solidFill>
                  <a:srgbClr val="0070C0"/>
                </a:solidFill>
                <a:cs typeface="Times New Roman" panose="02020603050405020304" pitchFamily="18" charset="0"/>
              </a:rPr>
              <a:t>speed and surface enthalpy fluxes during rapid intensification in the recent work of </a:t>
            </a:r>
            <a:r>
              <a:rPr lang="en-US" b="1" dirty="0" smtClean="0">
                <a:solidFill>
                  <a:srgbClr val="0070C0"/>
                </a:solidFill>
                <a:cs typeface="Times New Roman" panose="02020603050405020304" pitchFamily="18" charset="0"/>
              </a:rPr>
              <a:t>Miyamoto and </a:t>
            </a:r>
            <a:r>
              <a:rPr lang="en-US" b="1" dirty="0" err="1">
                <a:solidFill>
                  <a:srgbClr val="0070C0"/>
                </a:solidFill>
                <a:cs typeface="Times New Roman" panose="02020603050405020304" pitchFamily="18" charset="0"/>
              </a:rPr>
              <a:t>Takemi</a:t>
            </a:r>
            <a:r>
              <a:rPr lang="en-US" b="1" dirty="0">
                <a:solidFill>
                  <a:srgbClr val="0070C0"/>
                </a:solidFill>
                <a:cs typeface="Times New Roman" panose="02020603050405020304" pitchFamily="18" charset="0"/>
              </a:rPr>
              <a:t> (</a:t>
            </a:r>
            <a:r>
              <a:rPr lang="en-US" b="1" dirty="0" smtClean="0">
                <a:solidFill>
                  <a:srgbClr val="0070C0"/>
                </a:solidFill>
                <a:cs typeface="Times New Roman" panose="02020603050405020304" pitchFamily="18" charset="0"/>
              </a:rPr>
              <a:t>2013, JAS) </a:t>
            </a:r>
            <a:r>
              <a:rPr lang="en-US" b="1" dirty="0">
                <a:solidFill>
                  <a:srgbClr val="0070C0"/>
                </a:solidFill>
                <a:cs typeface="Times New Roman" panose="02020603050405020304" pitchFamily="18" charset="0"/>
              </a:rPr>
              <a:t>is merely a coincidence</a:t>
            </a:r>
            <a:r>
              <a:rPr lang="en-US" b="1" dirty="0" smtClean="0">
                <a:solidFill>
                  <a:srgbClr val="0070C0"/>
                </a:solidFill>
                <a:cs typeface="Times New Roman" panose="02020603050405020304" pitchFamily="18" charset="0"/>
              </a:rPr>
              <a:t>.</a:t>
            </a:r>
          </a:p>
          <a:p>
            <a:pPr>
              <a:spcAft>
                <a:spcPts val="1200"/>
              </a:spcAft>
              <a:buFont typeface="Wingdings" panose="05000000000000000000" pitchFamily="2" charset="2"/>
              <a:buChar char="Ø"/>
            </a:pPr>
            <a:r>
              <a:rPr lang="en-US" b="1" dirty="0" smtClean="0">
                <a:solidFill>
                  <a:srgbClr val="0070C0"/>
                </a:solidFill>
                <a:cs typeface="Times New Roman" panose="02020603050405020304" pitchFamily="18" charset="0"/>
              </a:rPr>
              <a:t>Our results affirm </a:t>
            </a:r>
            <a:r>
              <a:rPr lang="en-US" b="1" dirty="0">
                <a:solidFill>
                  <a:srgbClr val="0070C0"/>
                </a:solidFill>
                <a:cs typeface="Times New Roman" panose="02020603050405020304" pitchFamily="18" charset="0"/>
              </a:rPr>
              <a:t>prior </a:t>
            </a:r>
            <a:r>
              <a:rPr lang="en-US" b="1" dirty="0" smtClean="0">
                <a:solidFill>
                  <a:srgbClr val="0070C0"/>
                </a:solidFill>
                <a:cs typeface="Times New Roman" panose="02020603050405020304" pitchFamily="18" charset="0"/>
              </a:rPr>
              <a:t>work showing </a:t>
            </a:r>
            <a:r>
              <a:rPr lang="en-US" b="1" dirty="0">
                <a:solidFill>
                  <a:srgbClr val="0070C0"/>
                </a:solidFill>
                <a:cs typeface="Times New Roman" panose="02020603050405020304" pitchFamily="18" charset="0"/>
              </a:rPr>
              <a:t>that the putative multi-step WISHE feedback mechanism is not an essential pathway </a:t>
            </a:r>
            <a:r>
              <a:rPr lang="en-US" b="1" dirty="0" smtClean="0">
                <a:solidFill>
                  <a:srgbClr val="0070C0"/>
                </a:solidFill>
                <a:cs typeface="Times New Roman" panose="02020603050405020304" pitchFamily="18" charset="0"/>
              </a:rPr>
              <a:t>of tropical </a:t>
            </a:r>
            <a:r>
              <a:rPr lang="en-US" b="1" dirty="0">
                <a:solidFill>
                  <a:srgbClr val="0070C0"/>
                </a:solidFill>
                <a:cs typeface="Times New Roman" panose="02020603050405020304" pitchFamily="18" charset="0"/>
              </a:rPr>
              <a:t>cyclone intensification in the prototype configuration that has been used to underpin </a:t>
            </a:r>
            <a:r>
              <a:rPr lang="en-US" b="1" dirty="0" smtClean="0">
                <a:solidFill>
                  <a:srgbClr val="0070C0"/>
                </a:solidFill>
                <a:cs typeface="Times New Roman" panose="02020603050405020304" pitchFamily="18" charset="0"/>
              </a:rPr>
              <a:t>the paradigm.</a:t>
            </a:r>
          </a:p>
          <a:p>
            <a:pPr>
              <a:spcAft>
                <a:spcPts val="1200"/>
              </a:spcAft>
              <a:buFont typeface="Wingdings" panose="05000000000000000000" pitchFamily="2" charset="2"/>
              <a:buChar char="Ø"/>
            </a:pPr>
            <a:r>
              <a:rPr lang="en-US" b="1" dirty="0" smtClean="0">
                <a:solidFill>
                  <a:srgbClr val="FF0000"/>
                </a:solidFill>
                <a:cs typeface="Times New Roman" panose="02020603050405020304" pitchFamily="18" charset="0"/>
              </a:rPr>
              <a:t>We recommended </a:t>
            </a:r>
            <a:r>
              <a:rPr lang="en-US" b="1" dirty="0">
                <a:solidFill>
                  <a:srgbClr val="FF0000"/>
                </a:solidFill>
                <a:cs typeface="Times New Roman" panose="02020603050405020304" pitchFamily="18" charset="0"/>
              </a:rPr>
              <a:t>that the WISHE acronym and related hypothetical </a:t>
            </a:r>
            <a:r>
              <a:rPr lang="en-US" b="1" dirty="0" smtClean="0">
                <a:solidFill>
                  <a:srgbClr val="FF0000"/>
                </a:solidFill>
                <a:cs typeface="Times New Roman" panose="02020603050405020304" pitchFamily="18" charset="0"/>
              </a:rPr>
              <a:t>descriptions of </a:t>
            </a:r>
            <a:r>
              <a:rPr lang="en-US" b="1" dirty="0">
                <a:solidFill>
                  <a:srgbClr val="FF0000"/>
                </a:solidFill>
                <a:cs typeface="Times New Roman" panose="02020603050405020304" pitchFamily="18" charset="0"/>
              </a:rPr>
              <a:t>tropical cyclone intensification be </a:t>
            </a:r>
            <a:r>
              <a:rPr lang="en-US" b="1" dirty="0" smtClean="0">
                <a:solidFill>
                  <a:srgbClr val="FF0000"/>
                </a:solidFill>
                <a:cs typeface="Times New Roman" panose="02020603050405020304" pitchFamily="18" charset="0"/>
              </a:rPr>
              <a:t>retired</a:t>
            </a:r>
            <a:r>
              <a:rPr lang="en-US" b="1" dirty="0" smtClean="0">
                <a:solidFill>
                  <a:srgbClr val="0070C0"/>
                </a:solidFill>
                <a:cs typeface="Times New Roman" panose="02020603050405020304" pitchFamily="18" charset="0"/>
              </a:rPr>
              <a:t> and that current </a:t>
            </a:r>
            <a:r>
              <a:rPr lang="en-US" b="1" dirty="0">
                <a:solidFill>
                  <a:srgbClr val="0070C0"/>
                </a:solidFill>
                <a:cs typeface="Times New Roman" panose="02020603050405020304" pitchFamily="18" charset="0"/>
              </a:rPr>
              <a:t>textbook descriptions be </a:t>
            </a:r>
            <a:r>
              <a:rPr lang="en-US" b="1" dirty="0" smtClean="0">
                <a:solidFill>
                  <a:srgbClr val="0070C0"/>
                </a:solidFill>
                <a:cs typeface="Times New Roman" panose="02020603050405020304" pitchFamily="18" charset="0"/>
              </a:rPr>
              <a:t>revised accordingly </a:t>
            </a:r>
            <a:r>
              <a:rPr lang="en-US" b="1" dirty="0">
                <a:solidFill>
                  <a:srgbClr val="0070C0"/>
                </a:solidFill>
                <a:cs typeface="Times New Roman" panose="02020603050405020304" pitchFamily="18" charset="0"/>
              </a:rPr>
              <a:t>to reflect recent advances in tropical cyclone intensification theory and observations.</a:t>
            </a:r>
          </a:p>
        </p:txBody>
      </p:sp>
    </p:spTree>
    <p:extLst>
      <p:ext uri="{BB962C8B-B14F-4D97-AF65-F5344CB8AC3E}">
        <p14:creationId xmlns:p14="http://schemas.microsoft.com/office/powerpoint/2010/main" val="412718241"/>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6546" name="Picture 2" descr="040120_Hector3"/>
          <p:cNvPicPr>
            <a:picLocks noChangeAspect="1" noChangeArrowheads="1"/>
          </p:cNvPicPr>
          <p:nvPr/>
        </p:nvPicPr>
        <p:blipFill rotWithShape="1">
          <a:blip r:embed="rId2">
            <a:extLst>
              <a:ext uri="{28A0092B-C50C-407E-A947-70E740481C1C}">
                <a14:useLocalDpi xmlns:a14="http://schemas.microsoft.com/office/drawing/2010/main" val="0"/>
              </a:ext>
            </a:extLst>
          </a:blip>
          <a:srcRect b="25681"/>
          <a:stretch/>
        </p:blipFill>
        <p:spPr bwMode="auto">
          <a:xfrm>
            <a:off x="0" y="0"/>
            <a:ext cx="12192000" cy="6858000"/>
          </a:xfrm>
          <a:prstGeom prst="rect">
            <a:avLst/>
          </a:prstGeom>
          <a:noFill/>
          <a:extLst>
            <a:ext uri="{909E8E84-426E-40dd-AFC4-6F175D3DCCD1}">
              <a14:hiddenFill xmlns:a14="http://schemas.microsoft.com/office/drawing/2010/main" xmlns="">
                <a:solidFill>
                  <a:srgbClr val="FFFFFF"/>
                </a:solidFill>
              </a14:hiddenFill>
            </a:ext>
          </a:extLst>
        </p:spPr>
      </p:pic>
      <p:sp>
        <p:nvSpPr>
          <p:cNvPr id="876547" name="Rectangle 3"/>
          <p:cNvSpPr>
            <a:spLocks noChangeArrowheads="1"/>
          </p:cNvSpPr>
          <p:nvPr/>
        </p:nvSpPr>
        <p:spPr bwMode="auto">
          <a:xfrm>
            <a:off x="1854379" y="5580230"/>
            <a:ext cx="9074728" cy="1043353"/>
          </a:xfrm>
          <a:prstGeom prst="rect">
            <a:avLst/>
          </a:prstGeom>
          <a:noFill/>
          <a:ln>
            <a:noFill/>
          </a:ln>
          <a:effectLst/>
          <a:extLst>
            <a:ext uri="{909E8E84-426E-40dd-AFC4-6F175D3DCCD1}">
              <a14:hiddenFill xmlns:a14="http://schemas.microsoft.com/office/drawing/2010/main" xmlns="">
                <a:solidFill>
                  <a:srgbClr val="FFFF00"/>
                </a:solidFill>
              </a14:hiddenFill>
            </a:ext>
            <a:ext uri="{91240B29-F687-4f45-9708-019B960494DF}">
              <a14:hiddenLine xmlns:a14="http://schemas.microsoft.com/office/drawing/2010/main" xmlns="" w="9525">
                <a:solidFill>
                  <a:schemeClr val="accent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nchor="ctr"/>
          <a:lstStyle>
            <a:lvl1pPr>
              <a:defRPr sz="2400">
                <a:solidFill>
                  <a:schemeClr val="tx1"/>
                </a:solidFill>
                <a:latin typeface="Times New Roman" panose="02020603050405020304" pitchFamily="18" charset="0"/>
              </a:defRPr>
            </a:lvl1pPr>
            <a:lvl2pPr>
              <a:defRPr sz="2400">
                <a:solidFill>
                  <a:schemeClr val="tx1"/>
                </a:solidFill>
                <a:latin typeface="Times New Roman" panose="02020603050405020304" pitchFamily="18" charset="0"/>
              </a:defRPr>
            </a:lvl2pPr>
            <a:lvl3pPr>
              <a:defRPr sz="2400">
                <a:solidFill>
                  <a:schemeClr val="tx1"/>
                </a:solidFill>
                <a:latin typeface="Times New Roman" panose="02020603050405020304" pitchFamily="18" charset="0"/>
              </a:defRPr>
            </a:lvl3pPr>
            <a:lvl4pPr>
              <a:defRPr sz="2400">
                <a:solidFill>
                  <a:schemeClr val="tx1"/>
                </a:solidFill>
                <a:latin typeface="Times New Roman" panose="02020603050405020304" pitchFamily="18" charset="0"/>
              </a:defRPr>
            </a:lvl4pPr>
            <a:lvl5pPr>
              <a:defRPr sz="2400">
                <a:solidFill>
                  <a:schemeClr val="tx1"/>
                </a:solidFill>
                <a:latin typeface="Times New Roman" panose="02020603050405020304" pitchFamily="18" charset="0"/>
              </a:defRPr>
            </a:lvl5pPr>
            <a:lvl6pPr marL="457200" fontAlgn="base">
              <a:spcBef>
                <a:spcPct val="0"/>
              </a:spcBef>
              <a:spcAft>
                <a:spcPct val="0"/>
              </a:spcAft>
              <a:defRPr sz="2400">
                <a:solidFill>
                  <a:schemeClr val="tx1"/>
                </a:solidFill>
                <a:latin typeface="Times New Roman" panose="02020603050405020304" pitchFamily="18" charset="0"/>
              </a:defRPr>
            </a:lvl6pPr>
            <a:lvl7pPr marL="914400" fontAlgn="base">
              <a:spcBef>
                <a:spcPct val="0"/>
              </a:spcBef>
              <a:spcAft>
                <a:spcPct val="0"/>
              </a:spcAft>
              <a:defRPr sz="2400">
                <a:solidFill>
                  <a:schemeClr val="tx1"/>
                </a:solidFill>
                <a:latin typeface="Times New Roman" panose="02020603050405020304" pitchFamily="18" charset="0"/>
              </a:defRPr>
            </a:lvl7pPr>
            <a:lvl8pPr marL="1371600" fontAlgn="base">
              <a:spcBef>
                <a:spcPct val="0"/>
              </a:spcBef>
              <a:spcAft>
                <a:spcPct val="0"/>
              </a:spcAft>
              <a:defRPr sz="2400">
                <a:solidFill>
                  <a:schemeClr val="tx1"/>
                </a:solidFill>
                <a:latin typeface="Times New Roman" panose="02020603050405020304" pitchFamily="18" charset="0"/>
              </a:defRPr>
            </a:lvl8pPr>
            <a:lvl9pPr marL="1828800" fontAlgn="base">
              <a:spcBef>
                <a:spcPct val="0"/>
              </a:spcBef>
              <a:spcAft>
                <a:spcPct val="0"/>
              </a:spcAft>
              <a:defRPr sz="2400">
                <a:solidFill>
                  <a:schemeClr val="tx1"/>
                </a:solidFill>
                <a:latin typeface="Times New Roman" panose="02020603050405020304" pitchFamily="18" charset="0"/>
              </a:defRPr>
            </a:lvl9pPr>
          </a:lstStyle>
          <a:p>
            <a:pPr algn="ctr"/>
            <a:r>
              <a:rPr lang="en-US" sz="5400" b="1" dirty="0">
                <a:solidFill>
                  <a:srgbClr val="0070C0"/>
                </a:solidFill>
              </a:rPr>
              <a:t>Thank you for your attention!</a:t>
            </a:r>
            <a:endParaRPr lang="en-GB" sz="5400" b="1" dirty="0">
              <a:solidFill>
                <a:srgbClr val="0070C0"/>
              </a:solidFill>
            </a:endParaRPr>
          </a:p>
        </p:txBody>
      </p:sp>
    </p:spTree>
    <p:extLst>
      <p:ext uri="{BB962C8B-B14F-4D97-AF65-F5344CB8AC3E}">
        <p14:creationId xmlns:p14="http://schemas.microsoft.com/office/powerpoint/2010/main" val="357516366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grpId="0" nodeType="afterEffect">
                                  <p:stCondLst>
                                    <p:cond delay="0"/>
                                  </p:stCondLst>
                                  <p:childTnLst>
                                    <p:set>
                                      <p:cBhvr>
                                        <p:cTn id="6" dur="1" fill="hold">
                                          <p:stCondLst>
                                            <p:cond delay="0"/>
                                          </p:stCondLst>
                                        </p:cTn>
                                        <p:tgtEl>
                                          <p:spTgt spid="876547"/>
                                        </p:tgtEl>
                                        <p:attrNameLst>
                                          <p:attrName>style.visibility</p:attrName>
                                        </p:attrNameLst>
                                      </p:cBhvr>
                                      <p:to>
                                        <p:strVal val="visible"/>
                                      </p:to>
                                    </p:set>
                                    <p:anim calcmode="lin" valueType="num">
                                      <p:cBhvr>
                                        <p:cTn id="7" dur="1000" fill="hold"/>
                                        <p:tgtEl>
                                          <p:spTgt spid="876547"/>
                                        </p:tgtEl>
                                        <p:attrNameLst>
                                          <p:attrName>ppt_w</p:attrName>
                                        </p:attrNameLst>
                                      </p:cBhvr>
                                      <p:tavLst>
                                        <p:tav tm="0">
                                          <p:val>
                                            <p:fltVal val="0"/>
                                          </p:val>
                                        </p:tav>
                                        <p:tav tm="100000">
                                          <p:val>
                                            <p:strVal val="#ppt_w"/>
                                          </p:val>
                                        </p:tav>
                                      </p:tavLst>
                                    </p:anim>
                                    <p:anim calcmode="lin" valueType="num">
                                      <p:cBhvr>
                                        <p:cTn id="8" dur="1000" fill="hold"/>
                                        <p:tgtEl>
                                          <p:spTgt spid="876547"/>
                                        </p:tgtEl>
                                        <p:attrNameLst>
                                          <p:attrName>ppt_h</p:attrName>
                                        </p:attrNameLst>
                                      </p:cBhvr>
                                      <p:tavLst>
                                        <p:tav tm="0">
                                          <p:val>
                                            <p:fltVal val="0"/>
                                          </p:val>
                                        </p:tav>
                                        <p:tav tm="100000">
                                          <p:val>
                                            <p:strVal val="#ppt_h"/>
                                          </p:val>
                                        </p:tav>
                                      </p:tavLst>
                                    </p:anim>
                                    <p:anim calcmode="lin" valueType="num">
                                      <p:cBhvr>
                                        <p:cTn id="9" dur="1000" fill="hold"/>
                                        <p:tgtEl>
                                          <p:spTgt spid="876547"/>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876547"/>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654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1348154" y="990600"/>
            <a:ext cx="9648092" cy="5715000"/>
          </a:xfrm>
          <a:prstGeom prst="rect">
            <a:avLst/>
          </a:prstGeom>
          <a:solidFill>
            <a:schemeClr val="bg1"/>
          </a:solidFill>
          <a:ln w="12700">
            <a:solidFill>
              <a:schemeClr val="accent2"/>
            </a:solidFill>
            <a:miter lim="800000"/>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sz="2400">
              <a:solidFill>
                <a:schemeClr val="accent2"/>
              </a:solidFill>
            </a:endParaRPr>
          </a:p>
        </p:txBody>
      </p:sp>
      <p:sp>
        <p:nvSpPr>
          <p:cNvPr id="13315" name="AutoShape 3"/>
          <p:cNvSpPr>
            <a:spLocks noChangeArrowheads="1"/>
          </p:cNvSpPr>
          <p:nvPr/>
        </p:nvSpPr>
        <p:spPr bwMode="auto">
          <a:xfrm>
            <a:off x="2133600" y="4038600"/>
            <a:ext cx="8077200" cy="1219200"/>
          </a:xfrm>
          <a:prstGeom prst="parallelogram">
            <a:avLst>
              <a:gd name="adj" fmla="val 165625"/>
            </a:avLst>
          </a:prstGeom>
          <a:solidFill>
            <a:srgbClr val="6699FF"/>
          </a:solidFill>
          <a:ln w="12700">
            <a:solidFill>
              <a:schemeClr val="tx1"/>
            </a:solidFill>
            <a:miter lim="800000"/>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endParaRPr lang="en-US" sz="2400">
              <a:solidFill>
                <a:schemeClr val="accent2"/>
              </a:solidFill>
            </a:endParaRPr>
          </a:p>
        </p:txBody>
      </p:sp>
      <p:sp>
        <p:nvSpPr>
          <p:cNvPr id="13316" name="Rectangle 4"/>
          <p:cNvSpPr>
            <a:spLocks noGrp="1" noChangeArrowheads="1"/>
          </p:cNvSpPr>
          <p:nvPr>
            <p:ph type="title"/>
          </p:nvPr>
        </p:nvSpPr>
        <p:spPr>
          <a:xfrm>
            <a:off x="2209800" y="228600"/>
            <a:ext cx="7772400" cy="685800"/>
          </a:xfrm>
          <a:solidFill>
            <a:srgbClr val="FFFF00"/>
          </a:solidFill>
        </p:spPr>
        <p:txBody>
          <a:bodyPr/>
          <a:lstStyle/>
          <a:p>
            <a:pPr eaLnBrk="1" hangingPunct="1"/>
            <a:r>
              <a:rPr lang="en-US" sz="2800" b="1" dirty="0">
                <a:solidFill>
                  <a:schemeClr val="accent2"/>
                </a:solidFill>
                <a:latin typeface="Calibri" panose="020F0502020204030204" pitchFamily="34" charset="0"/>
              </a:rPr>
              <a:t>The basic thought experiment for intensification</a:t>
            </a:r>
            <a:endParaRPr lang="en-GB" sz="2800" b="1" dirty="0">
              <a:solidFill>
                <a:schemeClr val="accent2"/>
              </a:solidFill>
              <a:latin typeface="Calibri" panose="020F0502020204030204" pitchFamily="34" charset="0"/>
            </a:endParaRPr>
          </a:p>
        </p:txBody>
      </p:sp>
      <p:sp>
        <p:nvSpPr>
          <p:cNvPr id="13317" name="AutoShape 5"/>
          <p:cNvSpPr>
            <a:spLocks noChangeArrowheads="1"/>
          </p:cNvSpPr>
          <p:nvPr/>
        </p:nvSpPr>
        <p:spPr bwMode="auto">
          <a:xfrm>
            <a:off x="4419600" y="1905000"/>
            <a:ext cx="3352800" cy="3200400"/>
          </a:xfrm>
          <a:prstGeom prst="can">
            <a:avLst>
              <a:gd name="adj" fmla="val 25000"/>
            </a:avLst>
          </a:prstGeom>
          <a:solidFill>
            <a:srgbClr val="CCECFF"/>
          </a:solidFill>
          <a:ln w="12700">
            <a:solidFill>
              <a:schemeClr val="tx1"/>
            </a:solidFill>
            <a:round/>
            <a:headEnd type="none" w="sm" len="sm"/>
            <a:tailEnd type="none" w="sm" len="sm"/>
          </a:ln>
        </p:spPr>
        <p:txBody>
          <a:bodyPr wrap="none" anchor="ct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endParaRPr lang="en-US" sz="2400">
              <a:solidFill>
                <a:schemeClr val="accent2"/>
              </a:solidFill>
            </a:endParaRPr>
          </a:p>
        </p:txBody>
      </p:sp>
      <p:sp>
        <p:nvSpPr>
          <p:cNvPr id="13318" name="Line 6"/>
          <p:cNvSpPr>
            <a:spLocks noChangeShapeType="1"/>
          </p:cNvSpPr>
          <p:nvPr/>
        </p:nvSpPr>
        <p:spPr bwMode="auto">
          <a:xfrm>
            <a:off x="6096000" y="1447800"/>
            <a:ext cx="0" cy="1219200"/>
          </a:xfrm>
          <a:prstGeom prst="line">
            <a:avLst/>
          </a:prstGeom>
          <a:noFill/>
          <a:ln w="38100">
            <a:solidFill>
              <a:schemeClr val="accent2"/>
            </a:solidFill>
            <a:round/>
            <a:headEnd type="triangle" w="med" len="med"/>
            <a:tailEnd/>
          </a:ln>
          <a:extLst>
            <a:ext uri="{909E8E84-426E-40DD-AFC4-6F175D3DCCD1}">
              <a14:hiddenFill xmlns:a14="http://schemas.microsoft.com/office/drawing/2010/main">
                <a:noFill/>
              </a14:hiddenFill>
            </a:ext>
          </a:extLst>
        </p:spPr>
        <p:txBody>
          <a:bodyPr/>
          <a:lstStyle/>
          <a:p>
            <a:endParaRPr lang="en-US"/>
          </a:p>
        </p:txBody>
      </p:sp>
      <p:sp>
        <p:nvSpPr>
          <p:cNvPr id="13319" name="Line 7"/>
          <p:cNvSpPr>
            <a:spLocks noChangeShapeType="1"/>
          </p:cNvSpPr>
          <p:nvPr/>
        </p:nvSpPr>
        <p:spPr bwMode="auto">
          <a:xfrm>
            <a:off x="6096000" y="2743200"/>
            <a:ext cx="0" cy="1981200"/>
          </a:xfrm>
          <a:prstGeom prst="line">
            <a:avLst/>
          </a:prstGeom>
          <a:noFill/>
          <a:ln w="38100">
            <a:solidFill>
              <a:schemeClr val="accent2"/>
            </a:solidFill>
            <a:prstDash val="sysDot"/>
            <a:round/>
            <a:headEnd type="none" w="sm" len="sm"/>
            <a:tailEnd type="none" w="sm" len="sm"/>
          </a:ln>
          <a:extLst>
            <a:ext uri="{909E8E84-426E-40DD-AFC4-6F175D3DCCD1}">
              <a14:hiddenFill xmlns:a14="http://schemas.microsoft.com/office/drawing/2010/main">
                <a:noFill/>
              </a14:hiddenFill>
            </a:ext>
          </a:extLst>
        </p:spPr>
        <p:txBody>
          <a:bodyPr/>
          <a:lstStyle/>
          <a:p>
            <a:endParaRPr lang="en-US"/>
          </a:p>
        </p:txBody>
      </p:sp>
      <p:sp>
        <p:nvSpPr>
          <p:cNvPr id="13320" name="Arc 8"/>
          <p:cNvSpPr>
            <a:spLocks/>
          </p:cNvSpPr>
          <p:nvPr/>
        </p:nvSpPr>
        <p:spPr bwMode="auto">
          <a:xfrm>
            <a:off x="4456114" y="4421188"/>
            <a:ext cx="3316287" cy="381000"/>
          </a:xfrm>
          <a:custGeom>
            <a:avLst/>
            <a:gdLst>
              <a:gd name="T0" fmla="*/ 0 w 42735"/>
              <a:gd name="T1" fmla="*/ 2147483646 h 21600"/>
              <a:gd name="T2" fmla="*/ 2147483646 w 42735"/>
              <a:gd name="T3" fmla="*/ 2147483646 h 21600"/>
              <a:gd name="T4" fmla="*/ 2147483646 w 42735"/>
              <a:gd name="T5" fmla="*/ 2147483646 h 21600"/>
              <a:gd name="T6" fmla="*/ 0 60000 65536"/>
              <a:gd name="T7" fmla="*/ 0 60000 65536"/>
              <a:gd name="T8" fmla="*/ 0 60000 65536"/>
              <a:gd name="T9" fmla="*/ 0 w 42735"/>
              <a:gd name="T10" fmla="*/ 0 h 21600"/>
              <a:gd name="T11" fmla="*/ 42735 w 42735"/>
              <a:gd name="T12" fmla="*/ 21600 h 21600"/>
            </a:gdLst>
            <a:ahLst/>
            <a:cxnLst>
              <a:cxn ang="T6">
                <a:pos x="T0" y="T1"/>
              </a:cxn>
              <a:cxn ang="T7">
                <a:pos x="T2" y="T3"/>
              </a:cxn>
              <a:cxn ang="T8">
                <a:pos x="T4" y="T5"/>
              </a:cxn>
            </a:cxnLst>
            <a:rect l="T9" t="T10" r="T11" b="T12"/>
            <a:pathLst>
              <a:path w="42735" h="21600" fill="none" extrusionOk="0">
                <a:moveTo>
                  <a:pt x="0" y="17142"/>
                </a:moveTo>
                <a:cubicBezTo>
                  <a:pt x="2107" y="7150"/>
                  <a:pt x="10923" y="-1"/>
                  <a:pt x="21135" y="0"/>
                </a:cubicBezTo>
                <a:cubicBezTo>
                  <a:pt x="33064" y="0"/>
                  <a:pt x="42735" y="9670"/>
                  <a:pt x="42735" y="21600"/>
                </a:cubicBezTo>
              </a:path>
              <a:path w="42735" h="21600" stroke="0" extrusionOk="0">
                <a:moveTo>
                  <a:pt x="0" y="17142"/>
                </a:moveTo>
                <a:cubicBezTo>
                  <a:pt x="2107" y="7150"/>
                  <a:pt x="10923" y="-1"/>
                  <a:pt x="21135" y="0"/>
                </a:cubicBezTo>
                <a:cubicBezTo>
                  <a:pt x="33064" y="0"/>
                  <a:pt x="42735" y="9670"/>
                  <a:pt x="42735" y="21600"/>
                </a:cubicBezTo>
                <a:lnTo>
                  <a:pt x="21135" y="21600"/>
                </a:lnTo>
                <a:lnTo>
                  <a:pt x="0" y="17142"/>
                </a:lnTo>
                <a:close/>
              </a:path>
            </a:pathLst>
          </a:custGeom>
          <a:noFill/>
          <a:ln w="12700" cap="rnd">
            <a:solidFill>
              <a:schemeClr val="tx1"/>
            </a:solidFill>
            <a:prstDash val="sysDot"/>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1" name="Text Box 9"/>
          <p:cNvSpPr txBox="1">
            <a:spLocks noChangeArrowheads="1"/>
          </p:cNvSpPr>
          <p:nvPr/>
        </p:nvSpPr>
        <p:spPr bwMode="auto">
          <a:xfrm>
            <a:off x="3048001" y="4724401"/>
            <a:ext cx="6572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800">
                <a:solidFill>
                  <a:schemeClr val="bg1"/>
                </a:solidFill>
              </a:rPr>
              <a:t>sea</a:t>
            </a:r>
            <a:endParaRPr lang="en-GB" sz="2800">
              <a:solidFill>
                <a:schemeClr val="bg1"/>
              </a:solidFill>
            </a:endParaRPr>
          </a:p>
        </p:txBody>
      </p:sp>
      <p:sp>
        <p:nvSpPr>
          <p:cNvPr id="13322" name="Line 10"/>
          <p:cNvSpPr>
            <a:spLocks noChangeShapeType="1"/>
          </p:cNvSpPr>
          <p:nvPr/>
        </p:nvSpPr>
        <p:spPr bwMode="auto">
          <a:xfrm>
            <a:off x="6096000" y="3657600"/>
            <a:ext cx="609600" cy="228600"/>
          </a:xfrm>
          <a:prstGeom prst="line">
            <a:avLst/>
          </a:prstGeom>
          <a:noFill/>
          <a:ln w="38100">
            <a:solidFill>
              <a:schemeClr val="accent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3" name="Text Box 11"/>
          <p:cNvSpPr txBox="1">
            <a:spLocks noChangeArrowheads="1"/>
          </p:cNvSpPr>
          <p:nvPr/>
        </p:nvSpPr>
        <p:spPr bwMode="auto">
          <a:xfrm>
            <a:off x="6172200" y="3276600"/>
            <a:ext cx="285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r</a:t>
            </a:r>
            <a:endParaRPr lang="en-GB" sz="2400"/>
          </a:p>
        </p:txBody>
      </p:sp>
      <p:sp>
        <p:nvSpPr>
          <p:cNvPr id="13324" name="Arc 12"/>
          <p:cNvSpPr>
            <a:spLocks/>
          </p:cNvSpPr>
          <p:nvPr/>
        </p:nvSpPr>
        <p:spPr bwMode="auto">
          <a:xfrm>
            <a:off x="5181600" y="3505200"/>
            <a:ext cx="1828800" cy="433388"/>
          </a:xfrm>
          <a:custGeom>
            <a:avLst/>
            <a:gdLst>
              <a:gd name="T0" fmla="*/ 2147483646 w 43200"/>
              <a:gd name="T1" fmla="*/ 2147483646 h 41746"/>
              <a:gd name="T2" fmla="*/ 2147483646 w 43200"/>
              <a:gd name="T3" fmla="*/ 0 h 41746"/>
              <a:gd name="T4" fmla="*/ 2147483646 w 43200"/>
              <a:gd name="T5" fmla="*/ 2147483646 h 41746"/>
              <a:gd name="T6" fmla="*/ 0 60000 65536"/>
              <a:gd name="T7" fmla="*/ 0 60000 65536"/>
              <a:gd name="T8" fmla="*/ 0 60000 65536"/>
              <a:gd name="T9" fmla="*/ 0 w 43200"/>
              <a:gd name="T10" fmla="*/ 0 h 41746"/>
              <a:gd name="T11" fmla="*/ 43200 w 43200"/>
              <a:gd name="T12" fmla="*/ 41746 h 41746"/>
            </a:gdLst>
            <a:ahLst/>
            <a:cxnLst>
              <a:cxn ang="T6">
                <a:pos x="T0" y="T1"/>
              </a:cxn>
              <a:cxn ang="T7">
                <a:pos x="T2" y="T3"/>
              </a:cxn>
              <a:cxn ang="T8">
                <a:pos x="T4" y="T5"/>
              </a:cxn>
            </a:cxnLst>
            <a:rect l="T9" t="T10" r="T11" b="T12"/>
            <a:pathLst>
              <a:path w="43200" h="41746" fill="none" extrusionOk="0">
                <a:moveTo>
                  <a:pt x="31509" y="952"/>
                </a:moveTo>
                <a:cubicBezTo>
                  <a:pt x="38689" y="4660"/>
                  <a:pt x="43200" y="12065"/>
                  <a:pt x="43200" y="20146"/>
                </a:cubicBezTo>
                <a:cubicBezTo>
                  <a:pt x="43200" y="32075"/>
                  <a:pt x="33529" y="41746"/>
                  <a:pt x="21600" y="41746"/>
                </a:cubicBezTo>
                <a:cubicBezTo>
                  <a:pt x="9670" y="41746"/>
                  <a:pt x="0" y="32075"/>
                  <a:pt x="0" y="20146"/>
                </a:cubicBezTo>
                <a:cubicBezTo>
                  <a:pt x="-1" y="11223"/>
                  <a:pt x="5486" y="3219"/>
                  <a:pt x="13808" y="0"/>
                </a:cubicBezTo>
              </a:path>
              <a:path w="43200" h="41746" stroke="0" extrusionOk="0">
                <a:moveTo>
                  <a:pt x="31509" y="952"/>
                </a:moveTo>
                <a:cubicBezTo>
                  <a:pt x="38689" y="4660"/>
                  <a:pt x="43200" y="12065"/>
                  <a:pt x="43200" y="20146"/>
                </a:cubicBezTo>
                <a:cubicBezTo>
                  <a:pt x="43200" y="32075"/>
                  <a:pt x="33529" y="41746"/>
                  <a:pt x="21600" y="41746"/>
                </a:cubicBezTo>
                <a:cubicBezTo>
                  <a:pt x="9670" y="41746"/>
                  <a:pt x="0" y="32075"/>
                  <a:pt x="0" y="20146"/>
                </a:cubicBezTo>
                <a:cubicBezTo>
                  <a:pt x="-1" y="11223"/>
                  <a:pt x="5486" y="3219"/>
                  <a:pt x="13808" y="0"/>
                </a:cubicBezTo>
                <a:lnTo>
                  <a:pt x="21600" y="20146"/>
                </a:lnTo>
                <a:lnTo>
                  <a:pt x="31509" y="952"/>
                </a:lnTo>
                <a:close/>
              </a:path>
            </a:pathLst>
          </a:custGeom>
          <a:noFill/>
          <a:ln w="38100">
            <a:solidFill>
              <a:schemeClr val="accent2"/>
            </a:solidFill>
            <a:round/>
            <a:headEnd type="triangle" w="med" len="med"/>
            <a:tailEnd type="none" w="sm" len="sm"/>
          </a:ln>
          <a:extLst>
            <a:ext uri="{909E8E84-426E-40DD-AFC4-6F175D3DCCD1}">
              <a14:hiddenFill xmlns:a14="http://schemas.microsoft.com/office/drawing/2010/main">
                <a:solidFill>
                  <a:srgbClr val="FFFFFF"/>
                </a:solidFill>
              </a14:hiddenFill>
            </a:ext>
          </a:extLst>
        </p:spPr>
        <p:txBody>
          <a:bodyPr wrap="none" anchor="ctr"/>
          <a:lstStyle/>
          <a:p>
            <a:endParaRPr lang="en-US"/>
          </a:p>
        </p:txBody>
      </p:sp>
      <p:sp>
        <p:nvSpPr>
          <p:cNvPr id="13325" name="Text Box 13"/>
          <p:cNvSpPr txBox="1">
            <a:spLocks noChangeArrowheads="1"/>
          </p:cNvSpPr>
          <p:nvPr/>
        </p:nvSpPr>
        <p:spPr bwMode="auto">
          <a:xfrm>
            <a:off x="6477000" y="2971800"/>
            <a:ext cx="92075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t>V(r,z)</a:t>
            </a:r>
            <a:endParaRPr lang="en-GB" sz="2400"/>
          </a:p>
        </p:txBody>
      </p:sp>
      <p:sp>
        <p:nvSpPr>
          <p:cNvPr id="13326" name="Text Box 14"/>
          <p:cNvSpPr txBox="1">
            <a:spLocks noChangeArrowheads="1"/>
          </p:cNvSpPr>
          <p:nvPr/>
        </p:nvSpPr>
        <p:spPr bwMode="auto">
          <a:xfrm>
            <a:off x="1828801" y="1066801"/>
            <a:ext cx="21547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solidFill>
                  <a:schemeClr val="accent2"/>
                </a:solidFill>
              </a:rPr>
              <a:t>Initial condition</a:t>
            </a:r>
            <a:endParaRPr lang="en-GB" sz="2400">
              <a:solidFill>
                <a:schemeClr val="accent2"/>
              </a:solidFill>
            </a:endParaRPr>
          </a:p>
        </p:txBody>
      </p:sp>
      <p:sp>
        <p:nvSpPr>
          <p:cNvPr id="13327" name="Line 15"/>
          <p:cNvSpPr>
            <a:spLocks noChangeShapeType="1"/>
          </p:cNvSpPr>
          <p:nvPr/>
        </p:nvSpPr>
        <p:spPr bwMode="auto">
          <a:xfrm flipV="1">
            <a:off x="9753600" y="1828800"/>
            <a:ext cx="0" cy="2286000"/>
          </a:xfrm>
          <a:prstGeom prst="line">
            <a:avLst/>
          </a:prstGeom>
          <a:noFill/>
          <a:ln w="38100">
            <a:solidFill>
              <a:srgbClr val="808000"/>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28" name="Text Box 16"/>
          <p:cNvSpPr txBox="1">
            <a:spLocks noChangeArrowheads="1"/>
          </p:cNvSpPr>
          <p:nvPr/>
        </p:nvSpPr>
        <p:spPr bwMode="auto">
          <a:xfrm>
            <a:off x="8915401" y="2133601"/>
            <a:ext cx="713657" cy="127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10000"/>
              </a:spcAft>
              <a:buFontTx/>
              <a:buNone/>
            </a:pPr>
            <a:r>
              <a:rPr lang="en-US" sz="2400"/>
              <a:t>p(z)</a:t>
            </a:r>
            <a:endParaRPr lang="en-GB" sz="2400"/>
          </a:p>
          <a:p>
            <a:pPr eaLnBrk="1" hangingPunct="1">
              <a:spcBef>
                <a:spcPct val="0"/>
              </a:spcBef>
              <a:spcAft>
                <a:spcPct val="10000"/>
              </a:spcAft>
              <a:buFontTx/>
              <a:buNone/>
            </a:pPr>
            <a:r>
              <a:rPr lang="en-US" sz="2400"/>
              <a:t>T(z)</a:t>
            </a:r>
          </a:p>
          <a:p>
            <a:pPr eaLnBrk="1" hangingPunct="1">
              <a:spcBef>
                <a:spcPct val="0"/>
              </a:spcBef>
              <a:spcAft>
                <a:spcPct val="10000"/>
              </a:spcAft>
              <a:buFontTx/>
              <a:buNone/>
            </a:pPr>
            <a:r>
              <a:rPr lang="en-US" sz="2400"/>
              <a:t>q(z)</a:t>
            </a:r>
            <a:endParaRPr lang="en-GB" sz="2400"/>
          </a:p>
        </p:txBody>
      </p:sp>
      <p:sp>
        <p:nvSpPr>
          <p:cNvPr id="13329" name="Text Box 18"/>
          <p:cNvSpPr txBox="1">
            <a:spLocks noChangeArrowheads="1"/>
          </p:cNvSpPr>
          <p:nvPr/>
        </p:nvSpPr>
        <p:spPr bwMode="auto">
          <a:xfrm>
            <a:off x="2133600" y="1905001"/>
            <a:ext cx="21336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algn="ctr" eaLnBrk="1" hangingPunct="1">
              <a:spcBef>
                <a:spcPct val="0"/>
              </a:spcBef>
              <a:buFontTx/>
              <a:buNone/>
            </a:pPr>
            <a:r>
              <a:rPr lang="en-US" sz="2400">
                <a:solidFill>
                  <a:schemeClr val="accent2"/>
                </a:solidFill>
              </a:rPr>
              <a:t>Axisymmetric vortex</a:t>
            </a:r>
            <a:endParaRPr lang="en-GB" sz="2400">
              <a:solidFill>
                <a:schemeClr val="accent2"/>
              </a:solidFill>
            </a:endParaRPr>
          </a:p>
        </p:txBody>
      </p:sp>
      <p:sp>
        <p:nvSpPr>
          <p:cNvPr id="13330" name="Line 19"/>
          <p:cNvSpPr>
            <a:spLocks noChangeShapeType="1"/>
          </p:cNvSpPr>
          <p:nvPr/>
        </p:nvSpPr>
        <p:spPr bwMode="auto">
          <a:xfrm>
            <a:off x="3810000" y="2514600"/>
            <a:ext cx="457200" cy="152400"/>
          </a:xfrm>
          <a:prstGeom prst="line">
            <a:avLst/>
          </a:prstGeom>
          <a:noFill/>
          <a:ln w="28575">
            <a:solidFill>
              <a:srgbClr val="8080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3331" name="Text Box 20"/>
          <p:cNvSpPr txBox="1">
            <a:spLocks noChangeArrowheads="1"/>
          </p:cNvSpPr>
          <p:nvPr/>
        </p:nvSpPr>
        <p:spPr bwMode="auto">
          <a:xfrm>
            <a:off x="8153401" y="1066801"/>
            <a:ext cx="209063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solidFill>
                  <a:schemeClr val="accent2"/>
                </a:solidFill>
              </a:rPr>
              <a:t>Mean sounding</a:t>
            </a:r>
            <a:endParaRPr lang="en-GB" sz="2400">
              <a:solidFill>
                <a:schemeClr val="accent2"/>
              </a:solidFill>
            </a:endParaRPr>
          </a:p>
        </p:txBody>
      </p:sp>
      <p:sp>
        <p:nvSpPr>
          <p:cNvPr id="13332" name="Text Box 21"/>
          <p:cNvSpPr txBox="1">
            <a:spLocks noChangeArrowheads="1"/>
          </p:cNvSpPr>
          <p:nvPr/>
        </p:nvSpPr>
        <p:spPr bwMode="auto">
          <a:xfrm>
            <a:off x="8305801" y="4191001"/>
            <a:ext cx="81756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buFontTx/>
              <a:buNone/>
            </a:pPr>
            <a:r>
              <a:rPr lang="en-US" sz="2400">
                <a:solidFill>
                  <a:schemeClr val="bg1"/>
                </a:solidFill>
              </a:rPr>
              <a:t>26</a:t>
            </a:r>
            <a:r>
              <a:rPr lang="en-US" sz="2400" baseline="30000">
                <a:solidFill>
                  <a:schemeClr val="bg1"/>
                </a:solidFill>
              </a:rPr>
              <a:t>o</a:t>
            </a:r>
            <a:r>
              <a:rPr lang="en-US" sz="2400">
                <a:solidFill>
                  <a:schemeClr val="bg1"/>
                </a:solidFill>
              </a:rPr>
              <a:t>C</a:t>
            </a:r>
            <a:endParaRPr lang="en-GB" sz="2400">
              <a:solidFill>
                <a:schemeClr val="bg1"/>
              </a:solidFill>
            </a:endParaRPr>
          </a:p>
        </p:txBody>
      </p:sp>
      <p:sp>
        <p:nvSpPr>
          <p:cNvPr id="13333" name="Text Box 22"/>
          <p:cNvSpPr txBox="1">
            <a:spLocks noChangeArrowheads="1"/>
          </p:cNvSpPr>
          <p:nvPr/>
        </p:nvSpPr>
        <p:spPr bwMode="auto">
          <a:xfrm>
            <a:off x="1828800" y="5410200"/>
            <a:ext cx="8534400" cy="120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Times New Roman" panose="02020603050405020304" pitchFamily="18" charset="0"/>
              </a:defRPr>
            </a:lvl1pPr>
            <a:lvl2pPr marL="742950" indent="-285750">
              <a:spcBef>
                <a:spcPct val="20000"/>
              </a:spcBef>
              <a:buChar char="–"/>
              <a:defRPr sz="2800">
                <a:solidFill>
                  <a:schemeClr val="tx1"/>
                </a:solidFill>
                <a:latin typeface="Times New Roman" panose="02020603050405020304" pitchFamily="18" charset="0"/>
              </a:defRPr>
            </a:lvl2pPr>
            <a:lvl3pPr marL="1143000" indent="-228600">
              <a:spcBef>
                <a:spcPct val="20000"/>
              </a:spcBef>
              <a:buChar char="•"/>
              <a:defRPr sz="2400">
                <a:solidFill>
                  <a:schemeClr val="tx1"/>
                </a:solidFill>
                <a:latin typeface="Times New Roman" panose="02020603050405020304" pitchFamily="18" charset="0"/>
              </a:defRPr>
            </a:lvl3pPr>
            <a:lvl4pPr marL="1600200" indent="-228600">
              <a:spcBef>
                <a:spcPct val="20000"/>
              </a:spcBef>
              <a:buChar char="–"/>
              <a:defRPr sz="2000">
                <a:solidFill>
                  <a:schemeClr val="tx1"/>
                </a:solidFill>
                <a:latin typeface="Times New Roman" panose="02020603050405020304" pitchFamily="18" charset="0"/>
              </a:defRPr>
            </a:lvl4pPr>
            <a:lvl5pPr marL="2057400" indent="-228600">
              <a:spcBef>
                <a:spcPct val="20000"/>
              </a:spcBef>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har char="»"/>
              <a:defRPr sz="2000">
                <a:solidFill>
                  <a:schemeClr val="tx1"/>
                </a:solidFill>
                <a:latin typeface="Times New Roman" panose="02020603050405020304" pitchFamily="18" charset="0"/>
              </a:defRPr>
            </a:lvl9pPr>
          </a:lstStyle>
          <a:p>
            <a:pPr eaLnBrk="1" hangingPunct="1">
              <a:spcBef>
                <a:spcPct val="0"/>
              </a:spcBef>
              <a:spcAft>
                <a:spcPct val="10000"/>
              </a:spcAft>
              <a:buFont typeface="Wingdings" panose="05000000000000000000" pitchFamily="2" charset="2"/>
              <a:buNone/>
            </a:pPr>
            <a:r>
              <a:rPr lang="en-US" sz="2000" dirty="0" smtClean="0">
                <a:solidFill>
                  <a:srgbClr val="996633"/>
                </a:solidFill>
              </a:rPr>
              <a:t>Nguyen, Smith and Montgomery</a:t>
            </a:r>
            <a:r>
              <a:rPr lang="en-US" sz="2000" dirty="0">
                <a:solidFill>
                  <a:srgbClr val="996633"/>
                </a:solidFill>
              </a:rPr>
              <a:t>, </a:t>
            </a:r>
            <a:r>
              <a:rPr lang="en-US" sz="2000" i="1" dirty="0" smtClean="0">
                <a:solidFill>
                  <a:srgbClr val="996633"/>
                </a:solidFill>
              </a:rPr>
              <a:t>QJRMS,</a:t>
            </a:r>
            <a:r>
              <a:rPr lang="en-US" sz="2000" dirty="0" smtClean="0">
                <a:solidFill>
                  <a:srgbClr val="996633"/>
                </a:solidFill>
              </a:rPr>
              <a:t> 2008:</a:t>
            </a:r>
            <a:endParaRPr lang="en-US" sz="2000" dirty="0">
              <a:solidFill>
                <a:srgbClr val="996633"/>
              </a:solidFill>
            </a:endParaRPr>
          </a:p>
          <a:p>
            <a:pPr eaLnBrk="1" hangingPunct="1">
              <a:spcBef>
                <a:spcPct val="0"/>
              </a:spcBef>
              <a:spcAft>
                <a:spcPct val="10000"/>
              </a:spcAft>
              <a:buFont typeface="Wingdings" panose="05000000000000000000" pitchFamily="2" charset="2"/>
              <a:buChar char="Ø"/>
            </a:pPr>
            <a:r>
              <a:rPr lang="en-US" sz="2400" dirty="0">
                <a:solidFill>
                  <a:schemeClr val="accent2"/>
                </a:solidFill>
              </a:rPr>
              <a:t>  Idealized numerical model simulations, simple physics, </a:t>
            </a:r>
            <a:r>
              <a:rPr lang="en-US" sz="2400" dirty="0" smtClean="0">
                <a:solidFill>
                  <a:srgbClr val="FF6600"/>
                </a:solidFill>
              </a:rPr>
              <a:t>MM5</a:t>
            </a:r>
            <a:endParaRPr lang="en-US" sz="2400" dirty="0">
              <a:solidFill>
                <a:schemeClr val="accent2"/>
              </a:solidFill>
            </a:endParaRPr>
          </a:p>
          <a:p>
            <a:pPr eaLnBrk="1" hangingPunct="1">
              <a:spcBef>
                <a:spcPct val="0"/>
              </a:spcBef>
              <a:spcAft>
                <a:spcPct val="10000"/>
              </a:spcAft>
              <a:buFont typeface="Wingdings" panose="05000000000000000000" pitchFamily="2" charset="2"/>
              <a:buChar char="Ø"/>
            </a:pPr>
            <a:r>
              <a:rPr lang="en-US" sz="2400" dirty="0">
                <a:solidFill>
                  <a:schemeClr val="accent2"/>
                </a:solidFill>
              </a:rPr>
              <a:t>  </a:t>
            </a:r>
            <a:r>
              <a:rPr lang="en-US" sz="2400" dirty="0" smtClean="0">
                <a:solidFill>
                  <a:schemeClr val="tx2"/>
                </a:solidFill>
              </a:rPr>
              <a:t>5</a:t>
            </a:r>
            <a:r>
              <a:rPr lang="en-US" sz="2400" dirty="0" smtClean="0">
                <a:solidFill>
                  <a:schemeClr val="accent2"/>
                </a:solidFill>
              </a:rPr>
              <a:t> </a:t>
            </a:r>
            <a:r>
              <a:rPr lang="en-US" sz="2400" dirty="0">
                <a:solidFill>
                  <a:schemeClr val="accent2"/>
                </a:solidFill>
              </a:rPr>
              <a:t>km horizontal grid spacing, </a:t>
            </a:r>
            <a:r>
              <a:rPr lang="en-US" sz="2400" dirty="0">
                <a:solidFill>
                  <a:schemeClr val="tx2"/>
                </a:solidFill>
              </a:rPr>
              <a:t>24</a:t>
            </a:r>
            <a:r>
              <a:rPr lang="en-US" sz="2400" dirty="0">
                <a:solidFill>
                  <a:schemeClr val="accent2"/>
                </a:solidFill>
              </a:rPr>
              <a:t> </a:t>
            </a:r>
            <a:r>
              <a:rPr lang="en-US" sz="2400" dirty="0">
                <a:solidFill>
                  <a:schemeClr val="accent2"/>
                </a:solidFill>
                <a:latin typeface="Symbol" panose="05050102010706020507" pitchFamily="18" charset="2"/>
              </a:rPr>
              <a:t>s</a:t>
            </a:r>
            <a:r>
              <a:rPr lang="en-US" sz="2400" dirty="0">
                <a:solidFill>
                  <a:schemeClr val="accent2"/>
                </a:solidFill>
              </a:rPr>
              <a:t>-levels</a:t>
            </a:r>
          </a:p>
        </p:txBody>
      </p:sp>
    </p:spTree>
    <p:extLst>
      <p:ext uri="{BB962C8B-B14F-4D97-AF65-F5344CB8AC3E}">
        <p14:creationId xmlns:p14="http://schemas.microsoft.com/office/powerpoint/2010/main" val="15526519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2"/>
          <p:cNvSpPr>
            <a:spLocks noChangeArrowheads="1"/>
          </p:cNvSpPr>
          <p:nvPr/>
        </p:nvSpPr>
        <p:spPr bwMode="auto">
          <a:xfrm>
            <a:off x="1037968" y="990600"/>
            <a:ext cx="10033686" cy="5029200"/>
          </a:xfrm>
          <a:prstGeom prst="rect">
            <a:avLst/>
          </a:prstGeom>
          <a:solidFill>
            <a:schemeClr val="bg1"/>
          </a:solidFill>
          <a:ln w="12700">
            <a:solidFill>
              <a:schemeClr val="accent2"/>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58" name="Oval 3"/>
          <p:cNvSpPr>
            <a:spLocks noChangeArrowheads="1"/>
          </p:cNvSpPr>
          <p:nvPr/>
        </p:nvSpPr>
        <p:spPr bwMode="auto">
          <a:xfrm>
            <a:off x="2971800" y="3505200"/>
            <a:ext cx="5867400" cy="2362200"/>
          </a:xfrm>
          <a:prstGeom prst="ellipse">
            <a:avLst/>
          </a:prstGeom>
          <a:solidFill>
            <a:srgbClr val="0066FF"/>
          </a:solidFill>
          <a:ln w="28575">
            <a:solidFill>
              <a:srgbClr val="CC9900"/>
            </a:solidFill>
            <a:round/>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algn="ctr"/>
            <a:endParaRPr lang="en-US" altLang="en-US"/>
          </a:p>
        </p:txBody>
      </p:sp>
      <p:sp>
        <p:nvSpPr>
          <p:cNvPr id="19459" name="Line 4"/>
          <p:cNvSpPr>
            <a:spLocks noChangeShapeType="1"/>
          </p:cNvSpPr>
          <p:nvPr/>
        </p:nvSpPr>
        <p:spPr bwMode="auto">
          <a:xfrm flipH="1">
            <a:off x="5473700" y="3200400"/>
            <a:ext cx="533400" cy="1219200"/>
          </a:xfrm>
          <a:prstGeom prst="line">
            <a:avLst/>
          </a:prstGeom>
          <a:noFill/>
          <a:ln w="19050">
            <a:solidFill>
              <a:srgbClr val="FFFF00"/>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0" name="Text Box 5"/>
          <p:cNvSpPr txBox="1">
            <a:spLocks noChangeArrowheads="1"/>
          </p:cNvSpPr>
          <p:nvPr/>
        </p:nvSpPr>
        <p:spPr bwMode="auto">
          <a:xfrm>
            <a:off x="5562600" y="3733801"/>
            <a:ext cx="320922" cy="461665"/>
          </a:xfrm>
          <a:prstGeom prst="rect">
            <a:avLst/>
          </a:prstGeom>
          <a:solidFill>
            <a:schemeClr val="accent2"/>
          </a:solidFill>
          <a:ln>
            <a:noFill/>
          </a:ln>
          <a:extLs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r>
              <a:rPr lang="en-AU" altLang="en-US">
                <a:solidFill>
                  <a:schemeClr val="bg1"/>
                </a:solidFill>
              </a:rPr>
              <a:t>r</a:t>
            </a:r>
            <a:endParaRPr lang="en-GB" altLang="en-US">
              <a:solidFill>
                <a:schemeClr val="bg1"/>
              </a:solidFill>
            </a:endParaRPr>
          </a:p>
        </p:txBody>
      </p:sp>
      <p:sp>
        <p:nvSpPr>
          <p:cNvPr id="19461" name="Text Box 6"/>
          <p:cNvSpPr txBox="1">
            <a:spLocks noChangeArrowheads="1"/>
          </p:cNvSpPr>
          <p:nvPr/>
        </p:nvSpPr>
        <p:spPr bwMode="auto">
          <a:xfrm>
            <a:off x="7696200" y="4191001"/>
            <a:ext cx="338138"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wrap="none">
            <a:spAutoFit/>
          </a:bodyP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r>
              <a:rPr lang="en-AU" altLang="en-US">
                <a:solidFill>
                  <a:schemeClr val="bg1"/>
                </a:solidFill>
              </a:rPr>
              <a:t>v</a:t>
            </a:r>
            <a:endParaRPr lang="en-GB" altLang="en-US">
              <a:solidFill>
                <a:schemeClr val="bg1"/>
              </a:solidFill>
            </a:endParaRPr>
          </a:p>
        </p:txBody>
      </p:sp>
      <p:sp>
        <p:nvSpPr>
          <p:cNvPr id="19462" name="Line 7"/>
          <p:cNvSpPr>
            <a:spLocks noChangeShapeType="1"/>
          </p:cNvSpPr>
          <p:nvPr/>
        </p:nvSpPr>
        <p:spPr bwMode="auto">
          <a:xfrm>
            <a:off x="6400800" y="3733800"/>
            <a:ext cx="914400" cy="1295400"/>
          </a:xfrm>
          <a:prstGeom prst="line">
            <a:avLst/>
          </a:prstGeom>
          <a:noFill/>
          <a:ln w="38100">
            <a:solidFill>
              <a:srgbClr val="FFFF00"/>
            </a:solidFill>
            <a:round/>
            <a:headEnd type="triangle" w="med" len="me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3" name="AutoShape 8"/>
          <p:cNvSpPr>
            <a:spLocks noChangeArrowheads="1"/>
          </p:cNvSpPr>
          <p:nvPr/>
        </p:nvSpPr>
        <p:spPr bwMode="auto">
          <a:xfrm rot="10609138">
            <a:off x="6324600" y="2667000"/>
            <a:ext cx="838200" cy="762000"/>
          </a:xfrm>
          <a:prstGeom prst="curvedRightArrow">
            <a:avLst>
              <a:gd name="adj1" fmla="val 20000"/>
              <a:gd name="adj2" fmla="val 40000"/>
              <a:gd name="adj3" fmla="val 36667"/>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64" name="Line 9"/>
          <p:cNvSpPr>
            <a:spLocks noChangeShapeType="1"/>
          </p:cNvSpPr>
          <p:nvPr/>
        </p:nvSpPr>
        <p:spPr bwMode="auto">
          <a:xfrm flipV="1">
            <a:off x="6019800" y="1371600"/>
            <a:ext cx="0" cy="2133600"/>
          </a:xfrm>
          <a:prstGeom prst="line">
            <a:avLst/>
          </a:prstGeom>
          <a:noFill/>
          <a:ln w="57150">
            <a:solidFill>
              <a:schemeClr val="bg2"/>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5" name="Text Box 10"/>
          <p:cNvSpPr txBox="1">
            <a:spLocks noChangeArrowheads="1"/>
          </p:cNvSpPr>
          <p:nvPr/>
        </p:nvSpPr>
        <p:spPr bwMode="auto">
          <a:xfrm>
            <a:off x="8470899" y="1455003"/>
            <a:ext cx="2209801" cy="830997"/>
          </a:xfrm>
          <a:prstGeom prst="rect">
            <a:avLst/>
          </a:prstGeom>
          <a:solidFill>
            <a:srgbClr val="FFFF99"/>
          </a:solidFill>
          <a:ln w="12700">
            <a:solidFill>
              <a:schemeClr val="accent2"/>
            </a:solidFill>
            <a:miter lim="800000"/>
            <a:headEnd type="none" w="sm" len="sm"/>
            <a:tailEnd type="none" w="sm" len="sm"/>
          </a:ln>
        </p:spPr>
        <p:txBody>
          <a:bodyPr wrap="square">
            <a:spAutoFit/>
          </a:bodyP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algn="ctr"/>
            <a:r>
              <a:rPr lang="en-AU" altLang="en-US" dirty="0">
                <a:latin typeface="Calibri" panose="020F0502020204030204" pitchFamily="34" charset="0"/>
              </a:rPr>
              <a:t>Pressure gradient </a:t>
            </a:r>
            <a:r>
              <a:rPr lang="en-AU" altLang="en-US" dirty="0" smtClean="0">
                <a:latin typeface="Calibri" panose="020F0502020204030204" pitchFamily="34" charset="0"/>
              </a:rPr>
              <a:t>force</a:t>
            </a:r>
            <a:endParaRPr lang="en-AU" altLang="en-US" dirty="0">
              <a:latin typeface="Calibri" panose="020F0502020204030204" pitchFamily="34" charset="0"/>
            </a:endParaRPr>
          </a:p>
        </p:txBody>
      </p:sp>
      <p:sp>
        <p:nvSpPr>
          <p:cNvPr id="19466" name="Line 11"/>
          <p:cNvSpPr>
            <a:spLocks noChangeShapeType="1"/>
          </p:cNvSpPr>
          <p:nvPr/>
        </p:nvSpPr>
        <p:spPr bwMode="auto">
          <a:xfrm flipH="1">
            <a:off x="6705600" y="2286000"/>
            <a:ext cx="2003502" cy="1600200"/>
          </a:xfrm>
          <a:prstGeom prst="line">
            <a:avLst/>
          </a:prstGeom>
          <a:noFill/>
          <a:ln w="12700">
            <a:solidFill>
              <a:schemeClr val="tx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67" name="Text Box 12"/>
          <p:cNvSpPr txBox="1">
            <a:spLocks noChangeArrowheads="1"/>
          </p:cNvSpPr>
          <p:nvPr/>
        </p:nvSpPr>
        <p:spPr bwMode="auto">
          <a:xfrm>
            <a:off x="3086024" y="6172201"/>
            <a:ext cx="5623078" cy="461665"/>
          </a:xfrm>
          <a:prstGeom prst="rect">
            <a:avLst/>
          </a:prstGeom>
          <a:solidFill>
            <a:srgbClr val="FFFF99"/>
          </a:solidFill>
          <a:ln w="12700">
            <a:solidFill>
              <a:schemeClr val="accent2"/>
            </a:solidFill>
            <a:miter lim="800000"/>
            <a:headEnd type="none" w="sm" len="sm"/>
            <a:tailEnd type="none" w="sm" len="sm"/>
          </a:ln>
        </p:spPr>
        <p:txBody>
          <a:bodyPr wrap="none">
            <a:spAutoFit/>
          </a:bodyP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algn="ctr"/>
            <a:r>
              <a:rPr lang="en-AU" altLang="en-US" dirty="0">
                <a:latin typeface="Calibri" panose="020F0502020204030204" pitchFamily="34" charset="0"/>
              </a:rPr>
              <a:t>Sum of Centrifugal force and Coriolis force </a:t>
            </a:r>
            <a:endParaRPr lang="en-GB" altLang="en-US" dirty="0">
              <a:solidFill>
                <a:srgbClr val="CC0000"/>
              </a:solidFill>
              <a:latin typeface="Calibri" panose="020F0502020204030204" pitchFamily="34" charset="0"/>
            </a:endParaRPr>
          </a:p>
        </p:txBody>
      </p:sp>
      <p:sp>
        <p:nvSpPr>
          <p:cNvPr id="19468" name="Line 15"/>
          <p:cNvSpPr>
            <a:spLocks noChangeShapeType="1"/>
          </p:cNvSpPr>
          <p:nvPr/>
        </p:nvSpPr>
        <p:spPr bwMode="auto">
          <a:xfrm flipV="1">
            <a:off x="6019800" y="3505200"/>
            <a:ext cx="0" cy="1219200"/>
          </a:xfrm>
          <a:prstGeom prst="line">
            <a:avLst/>
          </a:prstGeom>
          <a:noFill/>
          <a:ln w="57150">
            <a:solidFill>
              <a:schemeClr val="bg1"/>
            </a:solidFill>
            <a:prstDash val="sysDot"/>
            <a:round/>
            <a:headEnd type="none" w="sm" len="sm"/>
            <a:tailEnd/>
          </a:ln>
          <a:extLst>
            <a:ext uri="{909E8E84-426E-40DD-AFC4-6F175D3DCCD1}">
              <a14:hiddenFill xmlns:a14="http://schemas.microsoft.com/office/drawing/2010/main">
                <a:noFill/>
              </a14:hiddenFill>
            </a:ext>
          </a:extLst>
        </p:spPr>
        <p:txBody>
          <a:bodyPr/>
          <a:lstStyle/>
          <a:p>
            <a:endParaRPr lang="en-US"/>
          </a:p>
        </p:txBody>
      </p:sp>
      <p:sp>
        <p:nvSpPr>
          <p:cNvPr id="19469" name="Line 16"/>
          <p:cNvSpPr>
            <a:spLocks noChangeShapeType="1"/>
          </p:cNvSpPr>
          <p:nvPr/>
        </p:nvSpPr>
        <p:spPr bwMode="auto">
          <a:xfrm flipV="1">
            <a:off x="5029200" y="4800600"/>
            <a:ext cx="2057400" cy="1371600"/>
          </a:xfrm>
          <a:prstGeom prst="line">
            <a:avLst/>
          </a:prstGeom>
          <a:noFill/>
          <a:ln w="12700">
            <a:solidFill>
              <a:srgbClr val="660033"/>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0" name="AutoShape 17"/>
          <p:cNvSpPr>
            <a:spLocks noChangeArrowheads="1"/>
          </p:cNvSpPr>
          <p:nvPr/>
        </p:nvSpPr>
        <p:spPr bwMode="auto">
          <a:xfrm>
            <a:off x="4876800" y="2743200"/>
            <a:ext cx="838200" cy="762000"/>
          </a:xfrm>
          <a:prstGeom prst="curvedRightArrow">
            <a:avLst>
              <a:gd name="adj1" fmla="val 20000"/>
              <a:gd name="adj2" fmla="val 40000"/>
              <a:gd name="adj3" fmla="val 36667"/>
            </a:avLst>
          </a:prstGeom>
          <a:solidFill>
            <a:schemeClr val="accent1"/>
          </a:solidFill>
          <a:ln w="12700">
            <a:solidFill>
              <a:schemeClr val="tx1"/>
            </a:solidFill>
            <a:miter lim="800000"/>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1" name="Oval 18"/>
          <p:cNvSpPr>
            <a:spLocks noChangeArrowheads="1"/>
          </p:cNvSpPr>
          <p:nvPr/>
        </p:nvSpPr>
        <p:spPr bwMode="auto">
          <a:xfrm>
            <a:off x="2959100" y="2057400"/>
            <a:ext cx="5867400" cy="2362200"/>
          </a:xfrm>
          <a:prstGeom prst="ellipse">
            <a:avLst/>
          </a:prstGeom>
          <a:noFill/>
          <a:ln w="28575">
            <a:solidFill>
              <a:schemeClr val="bg2"/>
            </a:solidFill>
            <a:round/>
            <a:headEnd type="none" w="sm" len="sm"/>
            <a:tailEnd type="none" w="sm" len="sm"/>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2" name="Rectangle 20"/>
          <p:cNvSpPr>
            <a:spLocks noGrp="1" noChangeArrowheads="1"/>
          </p:cNvSpPr>
          <p:nvPr>
            <p:ph type="title"/>
          </p:nvPr>
        </p:nvSpPr>
        <p:spPr>
          <a:xfrm>
            <a:off x="3962400" y="304800"/>
            <a:ext cx="4114800" cy="533400"/>
          </a:xfrm>
          <a:solidFill>
            <a:srgbClr val="FFFF00"/>
          </a:solidFill>
        </p:spPr>
        <p:txBody>
          <a:bodyPr/>
          <a:lstStyle/>
          <a:p>
            <a:pPr eaLnBrk="1" hangingPunct="1"/>
            <a:r>
              <a:rPr lang="en-AU" altLang="en-US" sz="2800" b="1" dirty="0">
                <a:solidFill>
                  <a:schemeClr val="accent2"/>
                </a:solidFill>
                <a:latin typeface="Calibri" panose="020F0502020204030204" pitchFamily="34" charset="0"/>
              </a:rPr>
              <a:t>The primary circulation</a:t>
            </a:r>
            <a:endParaRPr lang="en-US" altLang="en-US" sz="2800" b="1" dirty="0">
              <a:solidFill>
                <a:schemeClr val="accent2"/>
              </a:solidFill>
              <a:latin typeface="Calibri" panose="020F0502020204030204" pitchFamily="34" charset="0"/>
            </a:endParaRPr>
          </a:p>
        </p:txBody>
      </p:sp>
      <p:sp>
        <p:nvSpPr>
          <p:cNvPr id="19473" name="Line 22"/>
          <p:cNvSpPr>
            <a:spLocks noChangeShapeType="1"/>
          </p:cNvSpPr>
          <p:nvPr/>
        </p:nvSpPr>
        <p:spPr bwMode="auto">
          <a:xfrm flipV="1">
            <a:off x="6845300" y="4191000"/>
            <a:ext cx="1066800" cy="152400"/>
          </a:xfrm>
          <a:prstGeom prst="line">
            <a:avLst/>
          </a:prstGeom>
          <a:noFill/>
          <a:ln w="28575">
            <a:solidFill>
              <a:schemeClr val="bg1"/>
            </a:solidFill>
            <a:round/>
            <a:headEnd type="none" w="sm" len="sm"/>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19474" name="Oval 24"/>
          <p:cNvSpPr>
            <a:spLocks noChangeArrowheads="1"/>
          </p:cNvSpPr>
          <p:nvPr/>
        </p:nvSpPr>
        <p:spPr bwMode="auto">
          <a:xfrm>
            <a:off x="6616700" y="4114800"/>
            <a:ext cx="457200" cy="457200"/>
          </a:xfrm>
          <a:prstGeom prst="ellipse">
            <a:avLst/>
          </a:prstGeom>
          <a:solidFill>
            <a:srgbClr val="FFFFCC"/>
          </a:solidFill>
          <a:ln w="12700">
            <a:solidFill>
              <a:schemeClr val="tx1"/>
            </a:solidFill>
            <a:round/>
            <a:headEnd type="none" w="sm" len="sm"/>
            <a:tailEnd type="none" w="sm" len="sm"/>
          </a:ln>
        </p:spPr>
        <p:txBody>
          <a:bodyPr wrap="none" anchor="ct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eaLnBrk="1" hangingPunct="1"/>
            <a:endParaRPr lang="en-US" altLang="en-US"/>
          </a:p>
        </p:txBody>
      </p:sp>
      <p:sp>
        <p:nvSpPr>
          <p:cNvPr id="19475" name="Text Box 30"/>
          <p:cNvSpPr txBox="1">
            <a:spLocks noChangeArrowheads="1"/>
          </p:cNvSpPr>
          <p:nvPr/>
        </p:nvSpPr>
        <p:spPr bwMode="auto">
          <a:xfrm>
            <a:off x="5715000" y="2895601"/>
            <a:ext cx="628650" cy="46196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eaLnBrk="1" hangingPunct="1"/>
            <a:r>
              <a:rPr lang="en-US" altLang="en-US"/>
              <a:t>LO</a:t>
            </a:r>
          </a:p>
        </p:txBody>
      </p:sp>
      <p:sp>
        <p:nvSpPr>
          <p:cNvPr id="19476" name="Text Box 31"/>
          <p:cNvSpPr txBox="1">
            <a:spLocks noChangeArrowheads="1"/>
          </p:cNvSpPr>
          <p:nvPr/>
        </p:nvSpPr>
        <p:spPr bwMode="auto">
          <a:xfrm>
            <a:off x="4572001" y="4648201"/>
            <a:ext cx="595313"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ea typeface="MS PGothic" panose="020B0600070205080204" pitchFamily="34" charset="-128"/>
              </a:defRPr>
            </a:lvl1pPr>
            <a:lvl2pPr marL="742950" indent="-285750" eaLnBrk="0" hangingPunct="0">
              <a:defRPr sz="2400" b="1">
                <a:solidFill>
                  <a:schemeClr val="accent2"/>
                </a:solidFill>
                <a:latin typeface="Times New Roman" panose="02020603050405020304" pitchFamily="18" charset="0"/>
                <a:ea typeface="MS PGothic" panose="020B0600070205080204" pitchFamily="34" charset="-128"/>
              </a:defRPr>
            </a:lvl2pPr>
            <a:lvl3pPr marL="1143000" indent="-228600" eaLnBrk="0" hangingPunct="0">
              <a:defRPr sz="2400" b="1">
                <a:solidFill>
                  <a:schemeClr val="accent2"/>
                </a:solidFill>
                <a:latin typeface="Times New Roman" panose="02020603050405020304" pitchFamily="18" charset="0"/>
                <a:ea typeface="MS PGothic" panose="020B0600070205080204" pitchFamily="34" charset="-128"/>
              </a:defRPr>
            </a:lvl3pPr>
            <a:lvl4pPr marL="1600200" indent="-228600" eaLnBrk="0" hangingPunct="0">
              <a:defRPr sz="2400" b="1">
                <a:solidFill>
                  <a:schemeClr val="accent2"/>
                </a:solidFill>
                <a:latin typeface="Times New Roman" panose="02020603050405020304" pitchFamily="18" charset="0"/>
                <a:ea typeface="MS PGothic" panose="020B0600070205080204" pitchFamily="34" charset="-128"/>
              </a:defRPr>
            </a:lvl4pPr>
            <a:lvl5pPr marL="2057400" indent="-228600" eaLnBrk="0" hangingPunct="0">
              <a:defRPr sz="2400" b="1">
                <a:solidFill>
                  <a:schemeClr val="accent2"/>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ea typeface="MS PGothic" panose="020B0600070205080204" pitchFamily="34" charset="-128"/>
              </a:defRPr>
            </a:lvl9pPr>
          </a:lstStyle>
          <a:p>
            <a:pPr eaLnBrk="1" hangingPunct="1"/>
            <a:r>
              <a:rPr lang="en-US" altLang="en-US">
                <a:solidFill>
                  <a:schemeClr val="bg1"/>
                </a:solidFill>
              </a:rPr>
              <a:t>sea</a:t>
            </a:r>
          </a:p>
        </p:txBody>
      </p:sp>
      <p:graphicFrame>
        <p:nvGraphicFramePr>
          <p:cNvPr id="19477" name="Object 2"/>
          <p:cNvGraphicFramePr>
            <a:graphicFrameLocks noChangeAspect="1"/>
          </p:cNvGraphicFramePr>
          <p:nvPr/>
        </p:nvGraphicFramePr>
        <p:xfrm>
          <a:off x="6038850" y="3346450"/>
          <a:ext cx="114300" cy="165100"/>
        </p:xfrm>
        <a:graphic>
          <a:graphicData uri="http://schemas.openxmlformats.org/presentationml/2006/ole">
            <mc:AlternateContent xmlns:mc="http://schemas.openxmlformats.org/markup-compatibility/2006">
              <mc:Choice xmlns:v="urn:schemas-microsoft-com:vml" Requires="v">
                <p:oleObj spid="_x0000_s93195" name="Equation" r:id="rId4" imgW="114300" imgH="165100" progId="Equation.3">
                  <p:embed/>
                </p:oleObj>
              </mc:Choice>
              <mc:Fallback>
                <p:oleObj name="Equation" r:id="rId4" imgW="114300" imgH="1651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38850" y="3346450"/>
                        <a:ext cx="114300" cy="16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78" name="Object 5"/>
          <p:cNvGraphicFramePr>
            <a:graphicFrameLocks noChangeAspect="1"/>
          </p:cNvGraphicFramePr>
          <p:nvPr>
            <p:extLst>
              <p:ext uri="{D42A27DB-BD31-4B8C-83A1-F6EECF244321}">
                <p14:modId xmlns:p14="http://schemas.microsoft.com/office/powerpoint/2010/main" val="4237712392"/>
              </p:ext>
            </p:extLst>
          </p:nvPr>
        </p:nvGraphicFramePr>
        <p:xfrm>
          <a:off x="8876937" y="2515073"/>
          <a:ext cx="996950" cy="914400"/>
        </p:xfrm>
        <a:graphic>
          <a:graphicData uri="http://schemas.openxmlformats.org/presentationml/2006/ole">
            <mc:AlternateContent xmlns:mc="http://schemas.openxmlformats.org/markup-compatibility/2006">
              <mc:Choice xmlns:v="urn:schemas-microsoft-com:vml" Requires="v">
                <p:oleObj spid="_x0000_s93196" name="Equation" r:id="rId6" imgW="457200" imgH="419100" progId="Equation.3">
                  <p:embed/>
                </p:oleObj>
              </mc:Choice>
              <mc:Fallback>
                <p:oleObj name="Equation" r:id="rId6" imgW="457200" imgH="419100" progId="Equation.3">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76937" y="2515073"/>
                        <a:ext cx="996950"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19479" name="Object 6"/>
          <p:cNvGraphicFramePr>
            <a:graphicFrameLocks noChangeAspect="1"/>
          </p:cNvGraphicFramePr>
          <p:nvPr/>
        </p:nvGraphicFramePr>
        <p:xfrm>
          <a:off x="8991600" y="6019800"/>
          <a:ext cx="1168400" cy="876300"/>
        </p:xfrm>
        <a:graphic>
          <a:graphicData uri="http://schemas.openxmlformats.org/presentationml/2006/ole">
            <mc:AlternateContent xmlns:mc="http://schemas.openxmlformats.org/markup-compatibility/2006">
              <mc:Choice xmlns:v="urn:schemas-microsoft-com:vml" Requires="v">
                <p:oleObj spid="_x0000_s93197" name="Equation" r:id="rId8" imgW="558800" imgH="419100" progId="Equation.3">
                  <p:embed/>
                </p:oleObj>
              </mc:Choice>
              <mc:Fallback>
                <p:oleObj name="Equation" r:id="rId8" imgW="558800" imgH="419100" progId="Equation.3">
                  <p:embed/>
                  <p:pic>
                    <p:nvPicPr>
                      <p:cNvPr id="0" name=""/>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991600" y="6019800"/>
                        <a:ext cx="11684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9898050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ChangeArrowheads="1"/>
          </p:cNvSpPr>
          <p:nvPr/>
        </p:nvSpPr>
        <p:spPr bwMode="auto">
          <a:xfrm>
            <a:off x="1676400" y="990600"/>
            <a:ext cx="8839200" cy="5029200"/>
          </a:xfrm>
          <a:prstGeom prst="rect">
            <a:avLst/>
          </a:prstGeom>
          <a:solidFill>
            <a:schemeClr val="bg1"/>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6147" name="Oval 3"/>
          <p:cNvSpPr>
            <a:spLocks noChangeArrowheads="1"/>
          </p:cNvSpPr>
          <p:nvPr/>
        </p:nvSpPr>
        <p:spPr bwMode="auto">
          <a:xfrm>
            <a:off x="2971800" y="3505200"/>
            <a:ext cx="5867400" cy="2362200"/>
          </a:xfrm>
          <a:prstGeom prst="ellipse">
            <a:avLst/>
          </a:prstGeom>
          <a:solidFill>
            <a:srgbClr val="0066FF"/>
          </a:solidFill>
          <a:ln w="28575">
            <a:solidFill>
              <a:srgbClr val="CC9900"/>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a:endParaRPr lang="en-US"/>
          </a:p>
        </p:txBody>
      </p:sp>
      <p:sp>
        <p:nvSpPr>
          <p:cNvPr id="6148" name="Line 4"/>
          <p:cNvSpPr>
            <a:spLocks noChangeShapeType="1"/>
          </p:cNvSpPr>
          <p:nvPr/>
        </p:nvSpPr>
        <p:spPr bwMode="auto">
          <a:xfrm flipH="1">
            <a:off x="5473700" y="3200400"/>
            <a:ext cx="533400" cy="1219200"/>
          </a:xfrm>
          <a:prstGeom prst="line">
            <a:avLst/>
          </a:prstGeom>
          <a:noFill/>
          <a:ln w="19050">
            <a:solidFill>
              <a:srgbClr val="FFFF00"/>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49" name="Text Box 5"/>
          <p:cNvSpPr txBox="1">
            <a:spLocks noChangeArrowheads="1"/>
          </p:cNvSpPr>
          <p:nvPr/>
        </p:nvSpPr>
        <p:spPr bwMode="auto">
          <a:xfrm>
            <a:off x="5562600" y="3733800"/>
            <a:ext cx="319088" cy="457200"/>
          </a:xfrm>
          <a:prstGeom prst="rect">
            <a:avLst/>
          </a:prstGeom>
          <a:solidFill>
            <a:schemeClr val="accent2"/>
          </a:solidFill>
          <a:ln>
            <a:noFill/>
          </a:ln>
          <a:effectLst/>
          <a:extLs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r>
              <a:rPr lang="en-AU">
                <a:solidFill>
                  <a:schemeClr val="bg1"/>
                </a:solidFill>
              </a:rPr>
              <a:t>r</a:t>
            </a:r>
            <a:endParaRPr lang="en-GB">
              <a:solidFill>
                <a:schemeClr val="bg1"/>
              </a:solidFill>
            </a:endParaRPr>
          </a:p>
        </p:txBody>
      </p:sp>
      <p:sp>
        <p:nvSpPr>
          <p:cNvPr id="6150" name="Text Box 6"/>
          <p:cNvSpPr txBox="1">
            <a:spLocks noChangeArrowheads="1"/>
          </p:cNvSpPr>
          <p:nvPr/>
        </p:nvSpPr>
        <p:spPr bwMode="auto">
          <a:xfrm>
            <a:off x="7696200" y="41910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r>
              <a:rPr lang="en-AU">
                <a:solidFill>
                  <a:schemeClr val="bg1"/>
                </a:solidFill>
              </a:rPr>
              <a:t>v</a:t>
            </a:r>
            <a:endParaRPr lang="en-GB">
              <a:solidFill>
                <a:schemeClr val="bg1"/>
              </a:solidFill>
            </a:endParaRPr>
          </a:p>
        </p:txBody>
      </p:sp>
      <p:sp>
        <p:nvSpPr>
          <p:cNvPr id="6151" name="Line 7"/>
          <p:cNvSpPr>
            <a:spLocks noChangeShapeType="1"/>
          </p:cNvSpPr>
          <p:nvPr/>
        </p:nvSpPr>
        <p:spPr bwMode="auto">
          <a:xfrm>
            <a:off x="6400800" y="3733800"/>
            <a:ext cx="914400" cy="129540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2" name="AutoShape 8"/>
          <p:cNvSpPr>
            <a:spLocks noChangeArrowheads="1"/>
          </p:cNvSpPr>
          <p:nvPr/>
        </p:nvSpPr>
        <p:spPr bwMode="auto">
          <a:xfrm rot="10609138">
            <a:off x="6324600" y="2667000"/>
            <a:ext cx="838200" cy="762000"/>
          </a:xfrm>
          <a:prstGeom prst="curvedRightArrow">
            <a:avLst>
              <a:gd name="adj1" fmla="val 20000"/>
              <a:gd name="adj2" fmla="val 40000"/>
              <a:gd name="adj3" fmla="val 3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6153" name="Line 9"/>
          <p:cNvSpPr>
            <a:spLocks noChangeShapeType="1"/>
          </p:cNvSpPr>
          <p:nvPr/>
        </p:nvSpPr>
        <p:spPr bwMode="auto">
          <a:xfrm flipV="1">
            <a:off x="6019800" y="1371600"/>
            <a:ext cx="0" cy="2133600"/>
          </a:xfrm>
          <a:prstGeom prst="line">
            <a:avLst/>
          </a:prstGeom>
          <a:noFill/>
          <a:ln w="57150">
            <a:solidFill>
              <a:schemeClr val="bg2"/>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4" name="Text Box 10"/>
          <p:cNvSpPr txBox="1">
            <a:spLocks noChangeArrowheads="1"/>
          </p:cNvSpPr>
          <p:nvPr/>
        </p:nvSpPr>
        <p:spPr bwMode="auto">
          <a:xfrm>
            <a:off x="8025177" y="1453346"/>
            <a:ext cx="237013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defPPr>
              <a:defRPr lang="en-US"/>
            </a:defPPr>
            <a:lvl1pPr algn="ctr" fontAlgn="base">
              <a:spcBef>
                <a:spcPct val="0"/>
              </a:spcBef>
              <a:spcAft>
                <a:spcPct val="0"/>
              </a:spcAft>
              <a:defRPr sz="2800" b="1">
                <a:solidFill>
                  <a:schemeClr val="accent2"/>
                </a:solidFill>
                <a:latin typeface="Calibri" panose="020F0502020204030204" pitchFamily="34" charset="0"/>
                <a:ea typeface="ＭＳ Ｐゴシック" charset="-128"/>
                <a:cs typeface="ＭＳ Ｐゴシック" charset="-128"/>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r>
              <a:rPr lang="en-AU" dirty="0"/>
              <a:t>Pressure gradient force</a:t>
            </a:r>
            <a:endParaRPr lang="en-GB" dirty="0"/>
          </a:p>
        </p:txBody>
      </p:sp>
      <p:sp>
        <p:nvSpPr>
          <p:cNvPr id="6155" name="Line 11"/>
          <p:cNvSpPr>
            <a:spLocks noChangeShapeType="1"/>
          </p:cNvSpPr>
          <p:nvPr/>
        </p:nvSpPr>
        <p:spPr bwMode="auto">
          <a:xfrm flipH="1">
            <a:off x="6705600" y="2438400"/>
            <a:ext cx="2008188" cy="1447800"/>
          </a:xfrm>
          <a:prstGeom prst="line">
            <a:avLst/>
          </a:prstGeom>
          <a:noFill/>
          <a:ln w="12700">
            <a:solidFill>
              <a:schemeClr val="tx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644" name="Text Box 12"/>
          <p:cNvSpPr txBox="1">
            <a:spLocks noChangeArrowheads="1"/>
          </p:cNvSpPr>
          <p:nvPr/>
        </p:nvSpPr>
        <p:spPr bwMode="auto">
          <a:xfrm>
            <a:off x="1676400" y="6199854"/>
            <a:ext cx="8798755" cy="523220"/>
          </a:xfrm>
          <a:prstGeom prst="rect">
            <a:avLst/>
          </a:prstGeom>
          <a:solidFill>
            <a:srgbClr val="FFFFCC"/>
          </a:solidFill>
          <a:ln w="12700">
            <a:solidFill>
              <a:schemeClr val="accent2"/>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a:r>
              <a:rPr lang="en-AU" sz="2800" dirty="0">
                <a:latin typeface="Calibri" panose="020F0502020204030204" pitchFamily="34" charset="0"/>
                <a:ea typeface="ＭＳ Ｐゴシック" charset="-128"/>
                <a:cs typeface="ＭＳ Ｐゴシック" charset="-128"/>
              </a:rPr>
              <a:t>Centrifugal force and Coriolis force are reduced by friction</a:t>
            </a:r>
            <a:endParaRPr lang="en-GB" sz="2800" dirty="0">
              <a:latin typeface="Calibri" panose="020F0502020204030204" pitchFamily="34" charset="0"/>
              <a:ea typeface="ＭＳ Ｐゴシック" charset="-128"/>
              <a:cs typeface="ＭＳ Ｐゴシック" charset="-128"/>
            </a:endParaRPr>
          </a:p>
        </p:txBody>
      </p:sp>
      <p:sp>
        <p:nvSpPr>
          <p:cNvPr id="325645" name="Text Box 13"/>
          <p:cNvSpPr txBox="1">
            <a:spLocks noChangeArrowheads="1"/>
          </p:cNvSpPr>
          <p:nvPr/>
        </p:nvSpPr>
        <p:spPr bwMode="auto">
          <a:xfrm>
            <a:off x="7391400" y="5105400"/>
            <a:ext cx="33655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r>
              <a:rPr lang="en-AU">
                <a:solidFill>
                  <a:schemeClr val="bg1"/>
                </a:solidFill>
              </a:rPr>
              <a:t>v</a:t>
            </a:r>
            <a:endParaRPr lang="en-GB">
              <a:solidFill>
                <a:schemeClr val="bg1"/>
              </a:solidFill>
            </a:endParaRPr>
          </a:p>
        </p:txBody>
      </p:sp>
      <p:sp>
        <p:nvSpPr>
          <p:cNvPr id="325646" name="Line 14"/>
          <p:cNvSpPr>
            <a:spLocks noChangeShapeType="1"/>
          </p:cNvSpPr>
          <p:nvPr/>
        </p:nvSpPr>
        <p:spPr bwMode="auto">
          <a:xfrm>
            <a:off x="6489700" y="4495800"/>
            <a:ext cx="749300" cy="1143000"/>
          </a:xfrm>
          <a:prstGeom prst="line">
            <a:avLst/>
          </a:prstGeom>
          <a:noFill/>
          <a:ln w="38100">
            <a:solidFill>
              <a:srgbClr val="FFFF00"/>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59" name="Line 15"/>
          <p:cNvSpPr>
            <a:spLocks noChangeShapeType="1"/>
          </p:cNvSpPr>
          <p:nvPr/>
        </p:nvSpPr>
        <p:spPr bwMode="auto">
          <a:xfrm flipV="1">
            <a:off x="6019800" y="3505200"/>
            <a:ext cx="0" cy="1219200"/>
          </a:xfrm>
          <a:prstGeom prst="line">
            <a:avLst/>
          </a:prstGeom>
          <a:noFill/>
          <a:ln w="57150">
            <a:solidFill>
              <a:schemeClr val="bg1"/>
            </a:solidFill>
            <a:prstDash val="sysDot"/>
            <a:round/>
            <a:headEnd type="none" w="sm" len="sm"/>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648" name="Line 16"/>
          <p:cNvSpPr>
            <a:spLocks noChangeShapeType="1"/>
          </p:cNvSpPr>
          <p:nvPr/>
        </p:nvSpPr>
        <p:spPr bwMode="auto">
          <a:xfrm flipV="1">
            <a:off x="5029200" y="5562600"/>
            <a:ext cx="1981200" cy="609600"/>
          </a:xfrm>
          <a:prstGeom prst="line">
            <a:avLst/>
          </a:prstGeom>
          <a:noFill/>
          <a:ln w="12700">
            <a:solidFill>
              <a:srgbClr val="660033"/>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1" name="AutoShape 17"/>
          <p:cNvSpPr>
            <a:spLocks noChangeArrowheads="1"/>
          </p:cNvSpPr>
          <p:nvPr/>
        </p:nvSpPr>
        <p:spPr bwMode="auto">
          <a:xfrm>
            <a:off x="4648200" y="2743200"/>
            <a:ext cx="838200" cy="762000"/>
          </a:xfrm>
          <a:prstGeom prst="curvedRightArrow">
            <a:avLst>
              <a:gd name="adj1" fmla="val 20000"/>
              <a:gd name="adj2" fmla="val 40000"/>
              <a:gd name="adj3" fmla="val 36667"/>
            </a:avLst>
          </a:prstGeom>
          <a:solidFill>
            <a:schemeClr val="accent1"/>
          </a:solidFill>
          <a:ln w="12700">
            <a:solidFill>
              <a:schemeClr val="tx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6162" name="Oval 18"/>
          <p:cNvSpPr>
            <a:spLocks noChangeArrowheads="1"/>
          </p:cNvSpPr>
          <p:nvPr/>
        </p:nvSpPr>
        <p:spPr bwMode="auto">
          <a:xfrm>
            <a:off x="2959100" y="2057400"/>
            <a:ext cx="5867400" cy="2362200"/>
          </a:xfrm>
          <a:prstGeom prst="ellipse">
            <a:avLst/>
          </a:prstGeom>
          <a:noFill/>
          <a:ln w="28575">
            <a:solidFill>
              <a:schemeClr val="bg2"/>
            </a:solidFill>
            <a:round/>
            <a:headEnd type="none" w="sm" len="sm"/>
            <a:tailEnd type="none" w="sm" len="sm"/>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325651" name="Text Box 19"/>
          <p:cNvSpPr txBox="1">
            <a:spLocks noChangeArrowheads="1"/>
          </p:cNvSpPr>
          <p:nvPr/>
        </p:nvSpPr>
        <p:spPr bwMode="auto">
          <a:xfrm>
            <a:off x="1828800" y="1524001"/>
            <a:ext cx="18288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fontAlgn="base">
              <a:spcBef>
                <a:spcPct val="0"/>
              </a:spcBef>
              <a:spcAft>
                <a:spcPct val="0"/>
              </a:spcAft>
            </a:pPr>
            <a:r>
              <a:rPr lang="en-AU" sz="2800" dirty="0">
                <a:latin typeface="Calibri" panose="020F0502020204030204" pitchFamily="34" charset="0"/>
                <a:ea typeface="ＭＳ Ｐゴシック" charset="-128"/>
                <a:cs typeface="ＭＳ Ｐゴシック" charset="-128"/>
              </a:rPr>
              <a:t>secondary circulation</a:t>
            </a:r>
            <a:endParaRPr lang="en-GB" sz="2800" dirty="0">
              <a:latin typeface="Calibri" panose="020F0502020204030204" pitchFamily="34" charset="0"/>
              <a:ea typeface="ＭＳ Ｐゴシック" charset="-128"/>
              <a:cs typeface="ＭＳ Ｐゴシック" charset="-128"/>
            </a:endParaRPr>
          </a:p>
        </p:txBody>
      </p:sp>
      <p:sp>
        <p:nvSpPr>
          <p:cNvPr id="6164" name="Rectangle 20"/>
          <p:cNvSpPr>
            <a:spLocks noGrp="1" noChangeArrowheads="1"/>
          </p:cNvSpPr>
          <p:nvPr>
            <p:ph type="title"/>
          </p:nvPr>
        </p:nvSpPr>
        <p:spPr>
          <a:xfrm>
            <a:off x="2362200" y="228600"/>
            <a:ext cx="7467600" cy="609600"/>
          </a:xfrm>
          <a:solidFill>
            <a:srgbClr val="FFFFCC"/>
          </a:solidFill>
          <a:ln>
            <a:solidFill>
              <a:schemeClr val="accent2"/>
            </a:solidFill>
            <a:miter lim="800000"/>
            <a:headEnd/>
            <a:tailEnd/>
          </a:ln>
        </p:spPr>
        <p:txBody>
          <a:bodyPr/>
          <a:lstStyle/>
          <a:p>
            <a:pPr eaLnBrk="1" hangingPunct="1"/>
            <a:r>
              <a:rPr lang="en-AU" sz="2800" b="1" dirty="0">
                <a:solidFill>
                  <a:schemeClr val="accent2"/>
                </a:solidFill>
                <a:latin typeface="Calibri" panose="020F0502020204030204" pitchFamily="34" charset="0"/>
              </a:rPr>
              <a:t>Frictionally-induced secondary circulation</a:t>
            </a:r>
            <a:endParaRPr lang="en-US" sz="2800" b="1" dirty="0">
              <a:solidFill>
                <a:schemeClr val="accent2"/>
              </a:solidFill>
              <a:latin typeface="Calibri" panose="020F0502020204030204" pitchFamily="34" charset="0"/>
            </a:endParaRPr>
          </a:p>
        </p:txBody>
      </p:sp>
      <p:sp>
        <p:nvSpPr>
          <p:cNvPr id="325653" name="Freeform 21"/>
          <p:cNvSpPr>
            <a:spLocks/>
          </p:cNvSpPr>
          <p:nvPr/>
        </p:nvSpPr>
        <p:spPr bwMode="auto">
          <a:xfrm>
            <a:off x="2286000" y="1193800"/>
            <a:ext cx="3340100" cy="3352800"/>
          </a:xfrm>
          <a:custGeom>
            <a:avLst/>
            <a:gdLst>
              <a:gd name="T0" fmla="*/ 1219200 w 2104"/>
              <a:gd name="T1" fmla="*/ 3302000 h 2112"/>
              <a:gd name="T2" fmla="*/ 2667000 w 2104"/>
              <a:gd name="T3" fmla="*/ 3302000 h 2112"/>
              <a:gd name="T4" fmla="*/ 3200400 w 2104"/>
              <a:gd name="T5" fmla="*/ 2997200 h 2112"/>
              <a:gd name="T6" fmla="*/ 3276600 w 2104"/>
              <a:gd name="T7" fmla="*/ 1854200 h 2112"/>
              <a:gd name="T8" fmla="*/ 2819400 w 2104"/>
              <a:gd name="T9" fmla="*/ 635000 h 2112"/>
              <a:gd name="T10" fmla="*/ 1371600 w 2104"/>
              <a:gd name="T11" fmla="*/ 101600 h 2112"/>
              <a:gd name="T12" fmla="*/ 0 w 2104"/>
              <a:gd name="T13" fmla="*/ 25400 h 21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104" h="2112">
                <a:moveTo>
                  <a:pt x="768" y="2080"/>
                </a:moveTo>
                <a:cubicBezTo>
                  <a:pt x="1120" y="2096"/>
                  <a:pt x="1472" y="2112"/>
                  <a:pt x="1680" y="2080"/>
                </a:cubicBezTo>
                <a:cubicBezTo>
                  <a:pt x="1888" y="2048"/>
                  <a:pt x="1952" y="2040"/>
                  <a:pt x="2016" y="1888"/>
                </a:cubicBezTo>
                <a:cubicBezTo>
                  <a:pt x="2080" y="1736"/>
                  <a:pt x="2104" y="1416"/>
                  <a:pt x="2064" y="1168"/>
                </a:cubicBezTo>
                <a:cubicBezTo>
                  <a:pt x="2024" y="920"/>
                  <a:pt x="1976" y="584"/>
                  <a:pt x="1776" y="400"/>
                </a:cubicBezTo>
                <a:cubicBezTo>
                  <a:pt x="1576" y="216"/>
                  <a:pt x="1160" y="128"/>
                  <a:pt x="864" y="64"/>
                </a:cubicBezTo>
                <a:cubicBezTo>
                  <a:pt x="568" y="0"/>
                  <a:pt x="284" y="8"/>
                  <a:pt x="0" y="16"/>
                </a:cubicBezTo>
              </a:path>
            </a:pathLst>
          </a:custGeom>
          <a:noFill/>
          <a:ln w="76200" cap="flat" cmpd="sng">
            <a:solidFill>
              <a:schemeClr val="accent2"/>
            </a:solidFill>
            <a:prstDash val="solid"/>
            <a:round/>
            <a:headEnd type="none" w="sm" len="sm"/>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6" name="Line 22"/>
          <p:cNvSpPr>
            <a:spLocks noChangeShapeType="1"/>
          </p:cNvSpPr>
          <p:nvPr/>
        </p:nvSpPr>
        <p:spPr bwMode="auto">
          <a:xfrm flipV="1">
            <a:off x="6845300" y="4191000"/>
            <a:ext cx="1066800" cy="152400"/>
          </a:xfrm>
          <a:prstGeom prst="line">
            <a:avLst/>
          </a:prstGeom>
          <a:noFill/>
          <a:ln w="28575">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25655" name="Line 23"/>
          <p:cNvSpPr>
            <a:spLocks noChangeShapeType="1"/>
          </p:cNvSpPr>
          <p:nvPr/>
        </p:nvSpPr>
        <p:spPr bwMode="auto">
          <a:xfrm flipV="1">
            <a:off x="6718300" y="5105401"/>
            <a:ext cx="838200" cy="106363"/>
          </a:xfrm>
          <a:prstGeom prst="line">
            <a:avLst/>
          </a:prstGeom>
          <a:noFill/>
          <a:ln w="28575">
            <a:solidFill>
              <a:schemeClr val="bg1"/>
            </a:solidFill>
            <a:round/>
            <a:headEnd type="none" w="sm" len="sm"/>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6168" name="Oval 24"/>
          <p:cNvSpPr>
            <a:spLocks noChangeArrowheads="1"/>
          </p:cNvSpPr>
          <p:nvPr/>
        </p:nvSpPr>
        <p:spPr bwMode="auto">
          <a:xfrm>
            <a:off x="6616700" y="4114800"/>
            <a:ext cx="457200" cy="457200"/>
          </a:xfrm>
          <a:prstGeom prst="ellipse">
            <a:avLst/>
          </a:prstGeom>
          <a:solidFill>
            <a:srgbClr val="FFFF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325657" name="Oval 25"/>
          <p:cNvSpPr>
            <a:spLocks noChangeArrowheads="1"/>
          </p:cNvSpPr>
          <p:nvPr/>
        </p:nvSpPr>
        <p:spPr bwMode="auto">
          <a:xfrm>
            <a:off x="6705600" y="4953000"/>
            <a:ext cx="457200" cy="457200"/>
          </a:xfrm>
          <a:prstGeom prst="ellipse">
            <a:avLst/>
          </a:prstGeom>
          <a:solidFill>
            <a:srgbClr val="FFFFCC"/>
          </a:solidFill>
          <a:ln w="12700">
            <a:solidFill>
              <a:schemeClr val="tx1"/>
            </a:solidFill>
            <a:round/>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b="1">
                <a:solidFill>
                  <a:schemeClr val="accent2"/>
                </a:solidFill>
                <a:latin typeface="Times New Roman" panose="02020603050405020304" pitchFamily="18" charset="0"/>
              </a:defRPr>
            </a:lvl1pPr>
            <a:lvl2pPr marL="742950" indent="-285750">
              <a:defRPr sz="2400" b="1">
                <a:solidFill>
                  <a:schemeClr val="accent2"/>
                </a:solidFill>
                <a:latin typeface="Times New Roman" panose="02020603050405020304" pitchFamily="18" charset="0"/>
              </a:defRPr>
            </a:lvl2pPr>
            <a:lvl3pPr marL="1143000" indent="-228600">
              <a:defRPr sz="2400" b="1">
                <a:solidFill>
                  <a:schemeClr val="accent2"/>
                </a:solidFill>
                <a:latin typeface="Times New Roman" panose="02020603050405020304" pitchFamily="18" charset="0"/>
              </a:defRPr>
            </a:lvl3pPr>
            <a:lvl4pPr marL="1600200" indent="-228600">
              <a:defRPr sz="2400" b="1">
                <a:solidFill>
                  <a:schemeClr val="accent2"/>
                </a:solidFill>
                <a:latin typeface="Times New Roman" panose="02020603050405020304" pitchFamily="18" charset="0"/>
              </a:defRPr>
            </a:lvl4pPr>
            <a:lvl5pPr marL="2057400" indent="-22860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Tree>
    <p:extLst>
      <p:ext uri="{BB962C8B-B14F-4D97-AF65-F5344CB8AC3E}">
        <p14:creationId xmlns:p14="http://schemas.microsoft.com/office/powerpoint/2010/main" val="5194469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325657"/>
                                        </p:tgtEl>
                                        <p:attrNameLst>
                                          <p:attrName>style.visibility</p:attrName>
                                        </p:attrNameLst>
                                      </p:cBhvr>
                                      <p:to>
                                        <p:strVal val="visible"/>
                                      </p:to>
                                    </p:set>
                                    <p:anim calcmode="lin" valueType="num">
                                      <p:cBhvr>
                                        <p:cTn id="7" dur="500" fill="hold"/>
                                        <p:tgtEl>
                                          <p:spTgt spid="325657"/>
                                        </p:tgtEl>
                                        <p:attrNameLst>
                                          <p:attrName>ppt_w</p:attrName>
                                        </p:attrNameLst>
                                      </p:cBhvr>
                                      <p:tavLst>
                                        <p:tav tm="0">
                                          <p:val>
                                            <p:fltVal val="0"/>
                                          </p:val>
                                        </p:tav>
                                        <p:tav tm="100000">
                                          <p:val>
                                            <p:strVal val="#ppt_w"/>
                                          </p:val>
                                        </p:tav>
                                      </p:tavLst>
                                    </p:anim>
                                    <p:anim calcmode="lin" valueType="num">
                                      <p:cBhvr>
                                        <p:cTn id="8" dur="500" fill="hold"/>
                                        <p:tgtEl>
                                          <p:spTgt spid="325657"/>
                                        </p:tgtEl>
                                        <p:attrNameLst>
                                          <p:attrName>ppt_h</p:attrName>
                                        </p:attrNameLst>
                                      </p:cBhvr>
                                      <p:tavLst>
                                        <p:tav tm="0">
                                          <p:val>
                                            <p:fltVal val="0"/>
                                          </p:val>
                                        </p:tav>
                                        <p:tav tm="100000">
                                          <p:val>
                                            <p:strVal val="#ppt_h"/>
                                          </p:val>
                                        </p:tav>
                                      </p:tavLst>
                                    </p:anim>
                                  </p:childTnLst>
                                </p:cTn>
                              </p:par>
                            </p:childTnLst>
                          </p:cTn>
                        </p:par>
                        <p:par>
                          <p:cTn id="9" fill="hold" nodeType="afterGroup">
                            <p:stCondLst>
                              <p:cond delay="500"/>
                            </p:stCondLst>
                            <p:childTnLst>
                              <p:par>
                                <p:cTn id="10" presetID="17" presetClass="entr" presetSubtype="8" fill="hold" grpId="0" nodeType="afterEffect">
                                  <p:stCondLst>
                                    <p:cond delay="0"/>
                                  </p:stCondLst>
                                  <p:childTnLst>
                                    <p:set>
                                      <p:cBhvr>
                                        <p:cTn id="11" dur="1" fill="hold">
                                          <p:stCondLst>
                                            <p:cond delay="0"/>
                                          </p:stCondLst>
                                        </p:cTn>
                                        <p:tgtEl>
                                          <p:spTgt spid="325655"/>
                                        </p:tgtEl>
                                        <p:attrNameLst>
                                          <p:attrName>style.visibility</p:attrName>
                                        </p:attrNameLst>
                                      </p:cBhvr>
                                      <p:to>
                                        <p:strVal val="visible"/>
                                      </p:to>
                                    </p:set>
                                    <p:anim calcmode="lin" valueType="num">
                                      <p:cBhvr>
                                        <p:cTn id="12" dur="500" fill="hold"/>
                                        <p:tgtEl>
                                          <p:spTgt spid="325655"/>
                                        </p:tgtEl>
                                        <p:attrNameLst>
                                          <p:attrName>ppt_x</p:attrName>
                                        </p:attrNameLst>
                                      </p:cBhvr>
                                      <p:tavLst>
                                        <p:tav tm="0">
                                          <p:val>
                                            <p:strVal val="#ppt_x-#ppt_w/2"/>
                                          </p:val>
                                        </p:tav>
                                        <p:tav tm="100000">
                                          <p:val>
                                            <p:strVal val="#ppt_x"/>
                                          </p:val>
                                        </p:tav>
                                      </p:tavLst>
                                    </p:anim>
                                    <p:anim calcmode="lin" valueType="num">
                                      <p:cBhvr>
                                        <p:cTn id="13" dur="500" fill="hold"/>
                                        <p:tgtEl>
                                          <p:spTgt spid="325655"/>
                                        </p:tgtEl>
                                        <p:attrNameLst>
                                          <p:attrName>ppt_y</p:attrName>
                                        </p:attrNameLst>
                                      </p:cBhvr>
                                      <p:tavLst>
                                        <p:tav tm="0">
                                          <p:val>
                                            <p:strVal val="#ppt_y"/>
                                          </p:val>
                                        </p:tav>
                                        <p:tav tm="100000">
                                          <p:val>
                                            <p:strVal val="#ppt_y"/>
                                          </p:val>
                                        </p:tav>
                                      </p:tavLst>
                                    </p:anim>
                                    <p:anim calcmode="lin" valueType="num">
                                      <p:cBhvr>
                                        <p:cTn id="14" dur="500" fill="hold"/>
                                        <p:tgtEl>
                                          <p:spTgt spid="325655"/>
                                        </p:tgtEl>
                                        <p:attrNameLst>
                                          <p:attrName>ppt_w</p:attrName>
                                        </p:attrNameLst>
                                      </p:cBhvr>
                                      <p:tavLst>
                                        <p:tav tm="0">
                                          <p:val>
                                            <p:fltVal val="0"/>
                                          </p:val>
                                        </p:tav>
                                        <p:tav tm="100000">
                                          <p:val>
                                            <p:strVal val="#ppt_w"/>
                                          </p:val>
                                        </p:tav>
                                      </p:tavLst>
                                    </p:anim>
                                    <p:anim calcmode="lin" valueType="num">
                                      <p:cBhvr>
                                        <p:cTn id="15" dur="500" fill="hold"/>
                                        <p:tgtEl>
                                          <p:spTgt spid="325655"/>
                                        </p:tgtEl>
                                        <p:attrNameLst>
                                          <p:attrName>ppt_h</p:attrName>
                                        </p:attrNameLst>
                                      </p:cBhvr>
                                      <p:tavLst>
                                        <p:tav tm="0">
                                          <p:val>
                                            <p:strVal val="#ppt_h"/>
                                          </p:val>
                                        </p:tav>
                                        <p:tav tm="100000">
                                          <p:val>
                                            <p:strVal val="#ppt_h"/>
                                          </p:val>
                                        </p:tav>
                                      </p:tavLst>
                                    </p:anim>
                                  </p:childTnLst>
                                </p:cTn>
                              </p:par>
                            </p:childTnLst>
                          </p:cTn>
                        </p:par>
                        <p:par>
                          <p:cTn id="16" fill="hold" nodeType="afterGroup">
                            <p:stCondLst>
                              <p:cond delay="1000"/>
                            </p:stCondLst>
                            <p:childTnLst>
                              <p:par>
                                <p:cTn id="17" presetID="1" presetClass="entr" presetSubtype="0" fill="hold" grpId="0" nodeType="afterEffect">
                                  <p:stCondLst>
                                    <p:cond delay="0"/>
                                  </p:stCondLst>
                                  <p:childTnLst>
                                    <p:set>
                                      <p:cBhvr>
                                        <p:cTn id="18" dur="1" fill="hold">
                                          <p:stCondLst>
                                            <p:cond delay="499"/>
                                          </p:stCondLst>
                                        </p:cTn>
                                        <p:tgtEl>
                                          <p:spTgt spid="32564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6" presetClass="entr" presetSubtype="42" fill="hold" grpId="0" nodeType="clickEffect">
                                  <p:stCondLst>
                                    <p:cond delay="0"/>
                                  </p:stCondLst>
                                  <p:childTnLst>
                                    <p:set>
                                      <p:cBhvr>
                                        <p:cTn id="22" dur="1" fill="hold">
                                          <p:stCondLst>
                                            <p:cond delay="0"/>
                                          </p:stCondLst>
                                        </p:cTn>
                                        <p:tgtEl>
                                          <p:spTgt spid="325646"/>
                                        </p:tgtEl>
                                        <p:attrNameLst>
                                          <p:attrName>style.visibility</p:attrName>
                                        </p:attrNameLst>
                                      </p:cBhvr>
                                      <p:to>
                                        <p:strVal val="visible"/>
                                      </p:to>
                                    </p:set>
                                    <p:animEffect transition="in" filter="barn(outHorizontal)">
                                      <p:cBhvr>
                                        <p:cTn id="23" dur="500"/>
                                        <p:tgtEl>
                                          <p:spTgt spid="325646"/>
                                        </p:tgtEl>
                                      </p:cBhvr>
                                    </p:animEffect>
                                  </p:childTnLst>
                                </p:cTn>
                              </p:par>
                            </p:childTnLst>
                          </p:cTn>
                        </p:par>
                      </p:childTnLst>
                    </p:cTn>
                  </p:par>
                  <p:par>
                    <p:cTn id="24" fill="hold" nodeType="clickPar">
                      <p:stCondLst>
                        <p:cond delay="indefinite"/>
                      </p:stCondLst>
                      <p:childTnLst>
                        <p:par>
                          <p:cTn id="25" fill="hold" nodeType="withGroup">
                            <p:stCondLst>
                              <p:cond delay="0"/>
                            </p:stCondLst>
                            <p:childTnLst>
                              <p:par>
                                <p:cTn id="26" presetID="17" presetClass="entr" presetSubtype="8" fill="hold" grpId="0" nodeType="clickEffect">
                                  <p:stCondLst>
                                    <p:cond delay="0"/>
                                  </p:stCondLst>
                                  <p:childTnLst>
                                    <p:set>
                                      <p:cBhvr>
                                        <p:cTn id="27" dur="1" fill="hold">
                                          <p:stCondLst>
                                            <p:cond delay="0"/>
                                          </p:stCondLst>
                                        </p:cTn>
                                        <p:tgtEl>
                                          <p:spTgt spid="325648"/>
                                        </p:tgtEl>
                                        <p:attrNameLst>
                                          <p:attrName>style.visibility</p:attrName>
                                        </p:attrNameLst>
                                      </p:cBhvr>
                                      <p:to>
                                        <p:strVal val="visible"/>
                                      </p:to>
                                    </p:set>
                                    <p:anim calcmode="lin" valueType="num">
                                      <p:cBhvr>
                                        <p:cTn id="28" dur="500" fill="hold"/>
                                        <p:tgtEl>
                                          <p:spTgt spid="325648"/>
                                        </p:tgtEl>
                                        <p:attrNameLst>
                                          <p:attrName>ppt_x</p:attrName>
                                        </p:attrNameLst>
                                      </p:cBhvr>
                                      <p:tavLst>
                                        <p:tav tm="0">
                                          <p:val>
                                            <p:strVal val="#ppt_x-#ppt_w/2"/>
                                          </p:val>
                                        </p:tav>
                                        <p:tav tm="100000">
                                          <p:val>
                                            <p:strVal val="#ppt_x"/>
                                          </p:val>
                                        </p:tav>
                                      </p:tavLst>
                                    </p:anim>
                                    <p:anim calcmode="lin" valueType="num">
                                      <p:cBhvr>
                                        <p:cTn id="29" dur="500" fill="hold"/>
                                        <p:tgtEl>
                                          <p:spTgt spid="325648"/>
                                        </p:tgtEl>
                                        <p:attrNameLst>
                                          <p:attrName>ppt_y</p:attrName>
                                        </p:attrNameLst>
                                      </p:cBhvr>
                                      <p:tavLst>
                                        <p:tav tm="0">
                                          <p:val>
                                            <p:strVal val="#ppt_y"/>
                                          </p:val>
                                        </p:tav>
                                        <p:tav tm="100000">
                                          <p:val>
                                            <p:strVal val="#ppt_y"/>
                                          </p:val>
                                        </p:tav>
                                      </p:tavLst>
                                    </p:anim>
                                    <p:anim calcmode="lin" valueType="num">
                                      <p:cBhvr>
                                        <p:cTn id="30" dur="500" fill="hold"/>
                                        <p:tgtEl>
                                          <p:spTgt spid="325648"/>
                                        </p:tgtEl>
                                        <p:attrNameLst>
                                          <p:attrName>ppt_w</p:attrName>
                                        </p:attrNameLst>
                                      </p:cBhvr>
                                      <p:tavLst>
                                        <p:tav tm="0">
                                          <p:val>
                                            <p:fltVal val="0"/>
                                          </p:val>
                                        </p:tav>
                                        <p:tav tm="100000">
                                          <p:val>
                                            <p:strVal val="#ppt_w"/>
                                          </p:val>
                                        </p:tav>
                                      </p:tavLst>
                                    </p:anim>
                                    <p:anim calcmode="lin" valueType="num">
                                      <p:cBhvr>
                                        <p:cTn id="31" dur="500" fill="hold"/>
                                        <p:tgtEl>
                                          <p:spTgt spid="325648"/>
                                        </p:tgtEl>
                                        <p:attrNameLst>
                                          <p:attrName>ppt_h</p:attrName>
                                        </p:attrNameLst>
                                      </p:cBhvr>
                                      <p:tavLst>
                                        <p:tav tm="0">
                                          <p:val>
                                            <p:strVal val="#ppt_h"/>
                                          </p:val>
                                        </p:tav>
                                        <p:tav tm="100000">
                                          <p:val>
                                            <p:strVal val="#ppt_h"/>
                                          </p:val>
                                        </p:tav>
                                      </p:tavLst>
                                    </p:anim>
                                  </p:childTnLst>
                                </p:cTn>
                              </p:par>
                            </p:childTnLst>
                          </p:cTn>
                        </p:par>
                        <p:par>
                          <p:cTn id="32" fill="hold" nodeType="afterGroup">
                            <p:stCondLst>
                              <p:cond delay="500"/>
                            </p:stCondLst>
                            <p:childTnLst>
                              <p:par>
                                <p:cTn id="33" presetID="1" presetClass="entr" presetSubtype="0" fill="hold" grpId="0" nodeType="afterEffect">
                                  <p:stCondLst>
                                    <p:cond delay="0"/>
                                  </p:stCondLst>
                                  <p:childTnLst>
                                    <p:set>
                                      <p:cBhvr>
                                        <p:cTn id="34" dur="1" fill="hold">
                                          <p:stCondLst>
                                            <p:cond delay="499"/>
                                          </p:stCondLst>
                                        </p:cTn>
                                        <p:tgtEl>
                                          <p:spTgt spid="325644"/>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6" presetClass="entr" presetSubtype="42" fill="hold" grpId="0" nodeType="clickEffect">
                                  <p:stCondLst>
                                    <p:cond delay="0"/>
                                  </p:stCondLst>
                                  <p:childTnLst>
                                    <p:set>
                                      <p:cBhvr>
                                        <p:cTn id="38" dur="1" fill="hold">
                                          <p:stCondLst>
                                            <p:cond delay="0"/>
                                          </p:stCondLst>
                                        </p:cTn>
                                        <p:tgtEl>
                                          <p:spTgt spid="325653"/>
                                        </p:tgtEl>
                                        <p:attrNameLst>
                                          <p:attrName>style.visibility</p:attrName>
                                        </p:attrNameLst>
                                      </p:cBhvr>
                                      <p:to>
                                        <p:strVal val="visible"/>
                                      </p:to>
                                    </p:set>
                                    <p:animEffect transition="in" filter="barn(outHorizontal)">
                                      <p:cBhvr>
                                        <p:cTn id="39" dur="500"/>
                                        <p:tgtEl>
                                          <p:spTgt spid="325653"/>
                                        </p:tgtEl>
                                      </p:cBhvr>
                                    </p:animEffect>
                                  </p:childTnLst>
                                </p:cTn>
                              </p:par>
                            </p:childTnLst>
                          </p:cTn>
                        </p:par>
                        <p:par>
                          <p:cTn id="40" fill="hold" nodeType="afterGroup">
                            <p:stCondLst>
                              <p:cond delay="500"/>
                            </p:stCondLst>
                            <p:childTnLst>
                              <p:par>
                                <p:cTn id="41" presetID="1" presetClass="entr" presetSubtype="0" fill="hold" grpId="0" nodeType="afterEffect">
                                  <p:stCondLst>
                                    <p:cond delay="0"/>
                                  </p:stCondLst>
                                  <p:childTnLst>
                                    <p:set>
                                      <p:cBhvr>
                                        <p:cTn id="42" dur="1" fill="hold">
                                          <p:stCondLst>
                                            <p:cond delay="499"/>
                                          </p:stCondLst>
                                        </p:cTn>
                                        <p:tgtEl>
                                          <p:spTgt spid="3256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5644" grpId="0" animBg="1" autoUpdateAnimBg="0"/>
      <p:bldP spid="325645" grpId="0" autoUpdateAnimBg="0"/>
      <p:bldP spid="325646" grpId="0" animBg="1"/>
      <p:bldP spid="325648" grpId="0" animBg="1"/>
      <p:bldP spid="325651" grpId="0" autoUpdateAnimBg="0"/>
      <p:bldP spid="325653" grpId="0" animBg="1"/>
      <p:bldP spid="325655" grpId="0" animBg="1"/>
      <p:bldP spid="32565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TeeCupEx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81275" y="804864"/>
            <a:ext cx="7029450" cy="5248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170376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1378" name="Rectangle 2"/>
          <p:cNvSpPr>
            <a:spLocks noChangeArrowheads="1"/>
          </p:cNvSpPr>
          <p:nvPr/>
        </p:nvSpPr>
        <p:spPr bwMode="auto">
          <a:xfrm>
            <a:off x="234779" y="914400"/>
            <a:ext cx="11712840" cy="5820031"/>
          </a:xfrm>
          <a:prstGeom prst="rect">
            <a:avLst/>
          </a:prstGeom>
          <a:solidFill>
            <a:schemeClr val="bg1"/>
          </a:solidFill>
          <a:ln w="19050">
            <a:solidFill>
              <a:schemeClr val="accent1"/>
            </a:solidFill>
            <a:miter lim="800000"/>
            <a:headEnd type="none" w="sm" len="sm"/>
            <a:tailEnd type="none" w="sm" len="sm"/>
          </a:ln>
          <a:effectLst/>
          <a:extLs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anchor="ctr"/>
          <a:lstStyle/>
          <a:p>
            <a:endParaRPr lang="en-US">
              <a:solidFill>
                <a:srgbClr val="0070C0"/>
              </a:solidFill>
            </a:endParaRPr>
          </a:p>
        </p:txBody>
      </p:sp>
      <p:sp>
        <p:nvSpPr>
          <p:cNvPr id="741379" name="Rectangle 3"/>
          <p:cNvSpPr>
            <a:spLocks noChangeArrowheads="1"/>
          </p:cNvSpPr>
          <p:nvPr/>
        </p:nvSpPr>
        <p:spPr bwMode="auto">
          <a:xfrm>
            <a:off x="1357198" y="230469"/>
            <a:ext cx="9533008" cy="462307"/>
          </a:xfrm>
          <a:prstGeom prst="rect">
            <a:avLst/>
          </a:prstGeom>
          <a:solidFill>
            <a:srgbClr val="FFFF00"/>
          </a:solidFill>
          <a:ln>
            <a:noFill/>
          </a:ln>
          <a:effectLst/>
          <a:extLs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wrap="none" lIns="92075" tIns="46038" rIns="92075" bIns="46038">
            <a:spAutoFit/>
          </a:bodyPr>
          <a:lstStyle>
            <a:lvl1pPr defTabSz="762000">
              <a:defRPr sz="2400">
                <a:solidFill>
                  <a:schemeClr val="tx1"/>
                </a:solidFill>
                <a:latin typeface="Times New Roman" panose="02020603050405020304" pitchFamily="18" charset="0"/>
              </a:defRPr>
            </a:lvl1pPr>
            <a:lvl2pPr marL="571500" defTabSz="762000">
              <a:defRPr sz="2400">
                <a:solidFill>
                  <a:schemeClr val="tx1"/>
                </a:solidFill>
                <a:latin typeface="Times New Roman" panose="02020603050405020304" pitchFamily="18" charset="0"/>
              </a:defRPr>
            </a:lvl2pPr>
            <a:lvl3pPr marL="1143000" defTabSz="762000">
              <a:defRPr sz="2400">
                <a:solidFill>
                  <a:schemeClr val="tx1"/>
                </a:solidFill>
                <a:latin typeface="Times New Roman" panose="02020603050405020304" pitchFamily="18" charset="0"/>
              </a:defRPr>
            </a:lvl3pPr>
            <a:lvl4pPr marL="1714500" defTabSz="762000">
              <a:defRPr sz="2400">
                <a:solidFill>
                  <a:schemeClr val="tx1"/>
                </a:solidFill>
                <a:latin typeface="Times New Roman" panose="02020603050405020304" pitchFamily="18" charset="0"/>
              </a:defRPr>
            </a:lvl4pPr>
            <a:lvl5pPr marL="2286000" defTabSz="762000">
              <a:defRPr sz="2400">
                <a:solidFill>
                  <a:schemeClr val="tx1"/>
                </a:solidFill>
                <a:latin typeface="Times New Roman" panose="02020603050405020304" pitchFamily="18" charset="0"/>
              </a:defRPr>
            </a:lvl5pPr>
            <a:lvl6pPr marL="2743200" defTabSz="762000" fontAlgn="base">
              <a:spcBef>
                <a:spcPct val="0"/>
              </a:spcBef>
              <a:spcAft>
                <a:spcPct val="0"/>
              </a:spcAft>
              <a:defRPr sz="2400">
                <a:solidFill>
                  <a:schemeClr val="tx1"/>
                </a:solidFill>
                <a:latin typeface="Times New Roman" panose="02020603050405020304" pitchFamily="18" charset="0"/>
              </a:defRPr>
            </a:lvl6pPr>
            <a:lvl7pPr marL="3200400" defTabSz="762000" fontAlgn="base">
              <a:spcBef>
                <a:spcPct val="0"/>
              </a:spcBef>
              <a:spcAft>
                <a:spcPct val="0"/>
              </a:spcAft>
              <a:defRPr sz="2400">
                <a:solidFill>
                  <a:schemeClr val="tx1"/>
                </a:solidFill>
                <a:latin typeface="Times New Roman" panose="02020603050405020304" pitchFamily="18" charset="0"/>
              </a:defRPr>
            </a:lvl7pPr>
            <a:lvl8pPr marL="3657600" defTabSz="762000" fontAlgn="base">
              <a:spcBef>
                <a:spcPct val="0"/>
              </a:spcBef>
              <a:spcAft>
                <a:spcPct val="0"/>
              </a:spcAft>
              <a:defRPr sz="2400">
                <a:solidFill>
                  <a:schemeClr val="tx1"/>
                </a:solidFill>
                <a:latin typeface="Times New Roman" panose="02020603050405020304" pitchFamily="18" charset="0"/>
              </a:defRPr>
            </a:lvl8pPr>
            <a:lvl9pPr marL="4114800" defTabSz="762000" fontAlgn="base">
              <a:spcBef>
                <a:spcPct val="0"/>
              </a:spcBef>
              <a:spcAft>
                <a:spcPct val="0"/>
              </a:spcAft>
              <a:defRPr sz="2400">
                <a:solidFill>
                  <a:schemeClr val="tx1"/>
                </a:solidFill>
                <a:latin typeface="Times New Roman" panose="02020603050405020304" pitchFamily="18" charset="0"/>
              </a:defRPr>
            </a:lvl9pPr>
          </a:lstStyle>
          <a:p>
            <a:pPr eaLnBrk="0" hangingPunct="0"/>
            <a:r>
              <a:rPr lang="en-US" b="1" dirty="0">
                <a:solidFill>
                  <a:srgbClr val="0070C0"/>
                </a:solidFill>
                <a:cs typeface="Times New Roman" panose="02020603050405020304" pitchFamily="18" charset="0"/>
              </a:rPr>
              <a:t>The four most prominent paradigms for tropical cyclone intensification</a:t>
            </a:r>
            <a:endParaRPr lang="en-GB" b="1" dirty="0">
              <a:solidFill>
                <a:srgbClr val="0070C0"/>
              </a:solidFill>
              <a:cs typeface="Times New Roman" panose="02020603050405020304" pitchFamily="18" charset="0"/>
            </a:endParaRPr>
          </a:p>
        </p:txBody>
      </p:sp>
      <p:sp>
        <p:nvSpPr>
          <p:cNvPr id="7" name="Rectangle 4"/>
          <p:cNvSpPr>
            <a:spLocks noChangeArrowheads="1"/>
          </p:cNvSpPr>
          <p:nvPr/>
        </p:nvSpPr>
        <p:spPr bwMode="auto">
          <a:xfrm>
            <a:off x="433754" y="1035444"/>
            <a:ext cx="11390075" cy="542714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28575">
                <a:solidFill>
                  <a:schemeClr val="bg2"/>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lIns="92075" tIns="46038" rIns="92075" bIns="46038"/>
          <a:lstStyle>
            <a:lvl1pPr marL="342900" indent="-342900" defTabSz="762000">
              <a:defRPr sz="2400">
                <a:solidFill>
                  <a:schemeClr val="tx1"/>
                </a:solidFill>
                <a:latin typeface="Times New Roman" panose="02020603050405020304" pitchFamily="18" charset="0"/>
              </a:defRPr>
            </a:lvl1pPr>
            <a:lvl2pPr marL="742950" indent="-285750" defTabSz="762000">
              <a:defRPr sz="2400">
                <a:solidFill>
                  <a:schemeClr val="tx1"/>
                </a:solidFill>
                <a:latin typeface="Times New Roman" panose="02020603050405020304" pitchFamily="18" charset="0"/>
              </a:defRPr>
            </a:lvl2pPr>
            <a:lvl3pPr marL="1143000" indent="-228600" defTabSz="762000">
              <a:defRPr sz="2400">
                <a:solidFill>
                  <a:schemeClr val="tx1"/>
                </a:solidFill>
                <a:latin typeface="Times New Roman" panose="02020603050405020304" pitchFamily="18" charset="0"/>
              </a:defRPr>
            </a:lvl3pPr>
            <a:lvl4pPr marL="1600200" indent="-228600" defTabSz="762000">
              <a:defRPr sz="2400">
                <a:solidFill>
                  <a:schemeClr val="tx1"/>
                </a:solidFill>
                <a:latin typeface="Times New Roman" panose="02020603050405020304" pitchFamily="18" charset="0"/>
              </a:defRPr>
            </a:lvl4pPr>
            <a:lvl5pPr marL="2057400" indent="-228600" defTabSz="762000">
              <a:defRPr sz="2400">
                <a:solidFill>
                  <a:schemeClr val="tx1"/>
                </a:solidFill>
                <a:latin typeface="Times New Roman" panose="02020603050405020304" pitchFamily="18" charset="0"/>
              </a:defRPr>
            </a:lvl5pPr>
            <a:lvl6pPr marL="2514600" indent="-228600" defTabSz="762000" fontAlgn="base">
              <a:spcBef>
                <a:spcPct val="0"/>
              </a:spcBef>
              <a:spcAft>
                <a:spcPct val="0"/>
              </a:spcAft>
              <a:defRPr sz="2400">
                <a:solidFill>
                  <a:schemeClr val="tx1"/>
                </a:solidFill>
                <a:latin typeface="Times New Roman" panose="02020603050405020304" pitchFamily="18" charset="0"/>
              </a:defRPr>
            </a:lvl6pPr>
            <a:lvl7pPr marL="2971800" indent="-228600" defTabSz="762000" fontAlgn="base">
              <a:spcBef>
                <a:spcPct val="0"/>
              </a:spcBef>
              <a:spcAft>
                <a:spcPct val="0"/>
              </a:spcAft>
              <a:defRPr sz="2400">
                <a:solidFill>
                  <a:schemeClr val="tx1"/>
                </a:solidFill>
                <a:latin typeface="Times New Roman" panose="02020603050405020304" pitchFamily="18" charset="0"/>
              </a:defRPr>
            </a:lvl7pPr>
            <a:lvl8pPr marL="3429000" indent="-228600" defTabSz="762000" fontAlgn="base">
              <a:spcBef>
                <a:spcPct val="0"/>
              </a:spcBef>
              <a:spcAft>
                <a:spcPct val="0"/>
              </a:spcAft>
              <a:defRPr sz="2400">
                <a:solidFill>
                  <a:schemeClr val="tx1"/>
                </a:solidFill>
                <a:latin typeface="Times New Roman" panose="02020603050405020304" pitchFamily="18" charset="0"/>
              </a:defRPr>
            </a:lvl8pPr>
            <a:lvl9pPr marL="3886200" indent="-228600" defTabSz="762000" fontAlgn="base">
              <a:spcBef>
                <a:spcPct val="0"/>
              </a:spcBef>
              <a:spcAft>
                <a:spcPct val="0"/>
              </a:spcAft>
              <a:defRPr sz="2400">
                <a:solidFill>
                  <a:schemeClr val="tx1"/>
                </a:solidFill>
                <a:latin typeface="Times New Roman" panose="02020603050405020304" pitchFamily="18" charset="0"/>
              </a:defRPr>
            </a:lvl9pPr>
          </a:lstStyle>
          <a:p>
            <a:pPr marL="457200" indent="-457200">
              <a:spcAft>
                <a:spcPts val="1800"/>
              </a:spcAft>
              <a:buFont typeface="+mj-lt"/>
              <a:buAutoNum type="arabicPeriod"/>
            </a:pPr>
            <a:r>
              <a:rPr lang="en-US" b="1" dirty="0">
                <a:solidFill>
                  <a:srgbClr val="0070C0"/>
                </a:solidFill>
                <a:cs typeface="Times New Roman" panose="02020603050405020304" pitchFamily="18" charset="0"/>
              </a:rPr>
              <a:t>The CISK paradigm (</a:t>
            </a:r>
            <a:r>
              <a:rPr lang="en-US" b="1" dirty="0" err="1">
                <a:solidFill>
                  <a:srgbClr val="FF0000"/>
                </a:solidFill>
                <a:cs typeface="Times New Roman" panose="02020603050405020304" pitchFamily="18" charset="0"/>
              </a:rPr>
              <a:t>Charney</a:t>
            </a:r>
            <a:r>
              <a:rPr lang="en-US" b="1" dirty="0">
                <a:solidFill>
                  <a:srgbClr val="FF0000"/>
                </a:solidFill>
                <a:cs typeface="Times New Roman" panose="02020603050405020304" pitchFamily="18" charset="0"/>
              </a:rPr>
              <a:t> and </a:t>
            </a:r>
            <a:r>
              <a:rPr lang="en-US" b="1" dirty="0" err="1">
                <a:solidFill>
                  <a:srgbClr val="FF0000"/>
                </a:solidFill>
                <a:cs typeface="Times New Roman" panose="02020603050405020304" pitchFamily="18" charset="0"/>
              </a:rPr>
              <a:t>Eliassen</a:t>
            </a:r>
            <a:r>
              <a:rPr lang="en-US" b="1" dirty="0">
                <a:solidFill>
                  <a:srgbClr val="FF0000"/>
                </a:solidFill>
                <a:cs typeface="Times New Roman" panose="02020603050405020304" pitchFamily="18" charset="0"/>
              </a:rPr>
              <a:t> 1964; </a:t>
            </a:r>
            <a:r>
              <a:rPr lang="en-US" b="1" dirty="0" err="1">
                <a:solidFill>
                  <a:srgbClr val="FF0000"/>
                </a:solidFill>
                <a:cs typeface="Times New Roman" panose="02020603050405020304" pitchFamily="18" charset="0"/>
              </a:rPr>
              <a:t>Ooyama</a:t>
            </a:r>
            <a:r>
              <a:rPr lang="en-US" b="1" dirty="0">
                <a:solidFill>
                  <a:srgbClr val="FF0000"/>
                </a:solidFill>
                <a:cs typeface="Times New Roman" panose="02020603050405020304" pitchFamily="18" charset="0"/>
              </a:rPr>
              <a:t> 1964; Carrier 1971</a:t>
            </a:r>
            <a:r>
              <a:rPr lang="en-US" b="1" dirty="0">
                <a:solidFill>
                  <a:srgbClr val="0070C0"/>
                </a:solidFill>
                <a:cs typeface="Times New Roman" panose="02020603050405020304" pitchFamily="18" charset="0"/>
              </a:rPr>
              <a:t>)</a:t>
            </a:r>
          </a:p>
          <a:p>
            <a:pPr marL="457200" indent="-457200">
              <a:spcAft>
                <a:spcPts val="1800"/>
              </a:spcAft>
              <a:buFont typeface="+mj-lt"/>
              <a:buAutoNum type="arabicPeriod"/>
            </a:pPr>
            <a:r>
              <a:rPr lang="en-US" b="1" dirty="0">
                <a:solidFill>
                  <a:srgbClr val="0070C0"/>
                </a:solidFill>
                <a:cs typeface="Times New Roman" panose="02020603050405020304" pitchFamily="18" charset="0"/>
              </a:rPr>
              <a:t>The cooperative intensification paradigm (</a:t>
            </a:r>
            <a:r>
              <a:rPr lang="en-US" b="1" dirty="0" err="1">
                <a:solidFill>
                  <a:srgbClr val="FF0000"/>
                </a:solidFill>
                <a:cs typeface="Times New Roman" panose="02020603050405020304" pitchFamily="18" charset="0"/>
              </a:rPr>
              <a:t>Ooyama</a:t>
            </a:r>
            <a:r>
              <a:rPr lang="en-US" b="1" dirty="0">
                <a:solidFill>
                  <a:srgbClr val="FF0000"/>
                </a:solidFill>
                <a:cs typeface="Times New Roman" panose="02020603050405020304" pitchFamily="18" charset="0"/>
              </a:rPr>
              <a:t> 1969, 1982; </a:t>
            </a:r>
            <a:r>
              <a:rPr lang="en-US" b="1" dirty="0" err="1">
                <a:solidFill>
                  <a:srgbClr val="FF0000"/>
                </a:solidFill>
                <a:cs typeface="Times New Roman" panose="02020603050405020304" pitchFamily="18" charset="0"/>
              </a:rPr>
              <a:t>Willougby</a:t>
            </a:r>
            <a:r>
              <a:rPr lang="en-US" b="1" dirty="0">
                <a:solidFill>
                  <a:srgbClr val="FF0000"/>
                </a:solidFill>
                <a:cs typeface="Times New Roman" panose="02020603050405020304" pitchFamily="18" charset="0"/>
              </a:rPr>
              <a:t> 1990, 1995</a:t>
            </a:r>
            <a:r>
              <a:rPr lang="en-US" b="1" dirty="0">
                <a:solidFill>
                  <a:srgbClr val="0070C0"/>
                </a:solidFill>
                <a:cs typeface="Times New Roman" panose="02020603050405020304" pitchFamily="18" charset="0"/>
              </a:rPr>
              <a:t>)</a:t>
            </a:r>
          </a:p>
          <a:p>
            <a:pPr marL="457200" indent="-457200">
              <a:spcAft>
                <a:spcPts val="1800"/>
              </a:spcAft>
              <a:buFont typeface="+mj-lt"/>
              <a:buAutoNum type="arabicPeriod"/>
            </a:pPr>
            <a:r>
              <a:rPr lang="en-US" b="1" dirty="0">
                <a:solidFill>
                  <a:srgbClr val="0070C0"/>
                </a:solidFill>
                <a:cs typeface="Times New Roman" panose="02020603050405020304" pitchFamily="18" charset="0"/>
              </a:rPr>
              <a:t>A thermodynamic air-sea interaction instability paradigm </a:t>
            </a:r>
            <a:r>
              <a:rPr lang="en-US" b="1" dirty="0" smtClean="0">
                <a:solidFill>
                  <a:srgbClr val="0070C0"/>
                </a:solidFill>
                <a:cs typeface="Times New Roman" panose="02020603050405020304" pitchFamily="18" charset="0"/>
              </a:rPr>
              <a:t>(aka WISHE) for </a:t>
            </a:r>
            <a:r>
              <a:rPr lang="en-US" b="1" dirty="0">
                <a:solidFill>
                  <a:srgbClr val="0070C0"/>
                </a:solidFill>
                <a:cs typeface="Times New Roman" panose="02020603050405020304" pitchFamily="18" charset="0"/>
              </a:rPr>
              <a:t>intensification (</a:t>
            </a:r>
            <a:r>
              <a:rPr lang="en-US" b="1" dirty="0" err="1">
                <a:solidFill>
                  <a:srgbClr val="FF0000"/>
                </a:solidFill>
                <a:cs typeface="Times New Roman" panose="02020603050405020304" pitchFamily="18" charset="0"/>
              </a:rPr>
              <a:t>Rotunno</a:t>
            </a:r>
            <a:r>
              <a:rPr lang="en-US" b="1" dirty="0">
                <a:solidFill>
                  <a:srgbClr val="FF0000"/>
                </a:solidFill>
                <a:cs typeface="Times New Roman" panose="02020603050405020304" pitchFamily="18" charset="0"/>
              </a:rPr>
              <a:t> and Emanuel 1987; Emanuel 1989; Emanuel et al. 1994; Emanuel 1997, 2003; Holton 2004</a:t>
            </a:r>
            <a:r>
              <a:rPr lang="en-US" b="1" dirty="0">
                <a:solidFill>
                  <a:srgbClr val="0070C0"/>
                </a:solidFill>
                <a:cs typeface="Times New Roman" panose="02020603050405020304" pitchFamily="18" charset="0"/>
              </a:rPr>
              <a:t>); and </a:t>
            </a:r>
          </a:p>
          <a:p>
            <a:pPr marL="457200" indent="-457200">
              <a:spcAft>
                <a:spcPts val="1800"/>
              </a:spcAft>
              <a:buFont typeface="+mj-lt"/>
              <a:buAutoNum type="arabicPeriod"/>
            </a:pPr>
            <a:r>
              <a:rPr lang="en-US" b="1" dirty="0">
                <a:solidFill>
                  <a:srgbClr val="0070C0"/>
                </a:solidFill>
                <a:cs typeface="Times New Roman" panose="02020603050405020304" pitchFamily="18" charset="0"/>
              </a:rPr>
              <a:t>A new rotating convective paradigm (</a:t>
            </a:r>
            <a:r>
              <a:rPr lang="en-US" b="1" dirty="0">
                <a:solidFill>
                  <a:srgbClr val="FF0000"/>
                </a:solidFill>
                <a:cs typeface="Times New Roman" panose="02020603050405020304" pitchFamily="18" charset="0"/>
              </a:rPr>
              <a:t>Nguyen et al. 2008; Montgomery et al. 2009, </a:t>
            </a:r>
            <a:r>
              <a:rPr lang="da-DK" b="1" dirty="0">
                <a:solidFill>
                  <a:srgbClr val="FF0000"/>
                </a:solidFill>
                <a:cs typeface="Times New Roman" panose="02020603050405020304" pitchFamily="18" charset="0"/>
              </a:rPr>
              <a:t>Smith et al. 2009, Bui et al. 2009, Fang </a:t>
            </a:r>
            <a:r>
              <a:rPr lang="en-US" b="1" dirty="0">
                <a:solidFill>
                  <a:srgbClr val="FF0000"/>
                </a:solidFill>
                <a:cs typeface="Times New Roman" panose="02020603050405020304" pitchFamily="18" charset="0"/>
              </a:rPr>
              <a:t>and Zhang 2011, </a:t>
            </a:r>
            <a:r>
              <a:rPr lang="en-US" b="1" dirty="0" err="1">
                <a:solidFill>
                  <a:srgbClr val="FF0000"/>
                </a:solidFill>
                <a:cs typeface="Times New Roman" panose="02020603050405020304" pitchFamily="18" charset="0"/>
              </a:rPr>
              <a:t>Persing</a:t>
            </a:r>
            <a:r>
              <a:rPr lang="en-US" b="1" dirty="0">
                <a:solidFill>
                  <a:srgbClr val="FF0000"/>
                </a:solidFill>
                <a:cs typeface="Times New Roman" panose="02020603050405020304" pitchFamily="18" charset="0"/>
              </a:rPr>
              <a:t> et al. 2013</a:t>
            </a:r>
            <a:r>
              <a:rPr lang="en-US" b="1" dirty="0" smtClean="0">
                <a:solidFill>
                  <a:srgbClr val="0070C0"/>
                </a:solidFill>
                <a:cs typeface="Times New Roman" panose="02020603050405020304" pitchFamily="18" charset="0"/>
              </a:rPr>
              <a:t>).</a:t>
            </a:r>
          </a:p>
          <a:p>
            <a:pPr>
              <a:spcAft>
                <a:spcPts val="1800"/>
              </a:spcAft>
              <a:buFont typeface="Wingdings" panose="05000000000000000000" pitchFamily="2" charset="2"/>
              <a:buChar char="Ø"/>
            </a:pPr>
            <a:r>
              <a:rPr lang="en-GB" b="1" dirty="0">
                <a:solidFill>
                  <a:srgbClr val="0070C0"/>
                </a:solidFill>
                <a:cs typeface="Times New Roman" panose="02020603050405020304" pitchFamily="18" charset="0"/>
              </a:rPr>
              <a:t>First three paradigms are axisymmetric, the fourth presents a three-dimensional view that includes an azimuthally-averaged (system-scale) view.</a:t>
            </a:r>
            <a:endParaRPr lang="en-US" b="1" dirty="0">
              <a:solidFill>
                <a:srgbClr val="0070C0"/>
              </a:solidFill>
              <a:cs typeface="Times New Roman" panose="02020603050405020304" pitchFamily="18" charset="0"/>
            </a:endParaRPr>
          </a:p>
          <a:p>
            <a:pPr>
              <a:spcAft>
                <a:spcPts val="1200"/>
              </a:spcAft>
              <a:buFont typeface="Wingdings" panose="05000000000000000000" pitchFamily="2" charset="2"/>
              <a:buChar char="Ø"/>
            </a:pPr>
            <a:r>
              <a:rPr lang="en-US" b="1" dirty="0">
                <a:solidFill>
                  <a:srgbClr val="0070C0"/>
                </a:solidFill>
                <a:cs typeface="Times New Roman" panose="02020603050405020304" pitchFamily="18" charset="0"/>
              </a:rPr>
              <a:t>Review by Montgomery and Smith, AMOJ (2014</a:t>
            </a:r>
            <a:r>
              <a:rPr lang="en-US" b="1" dirty="0" smtClean="0">
                <a:solidFill>
                  <a:srgbClr val="0070C0"/>
                </a:solidFill>
                <a:cs typeface="Times New Roman" panose="02020603050405020304" pitchFamily="18" charset="0"/>
              </a:rPr>
              <a:t>), </a:t>
            </a:r>
            <a:r>
              <a:rPr lang="en-US" b="1" dirty="0">
                <a:solidFill>
                  <a:srgbClr val="0070C0"/>
                </a:solidFill>
                <a:cs typeface="Times New Roman" panose="02020603050405020304" pitchFamily="18" charset="0"/>
              </a:rPr>
              <a:t>in press.</a:t>
            </a:r>
            <a:endParaRPr lang="en-GB" b="1" dirty="0">
              <a:solidFill>
                <a:srgbClr val="0070C0"/>
              </a:solidFill>
              <a:cs typeface="Times New Roman" panose="02020603050405020304" pitchFamily="18" charset="0"/>
            </a:endParaRPr>
          </a:p>
        </p:txBody>
      </p:sp>
    </p:spTree>
    <p:extLst>
      <p:ext uri="{BB962C8B-B14F-4D97-AF65-F5344CB8AC3E}">
        <p14:creationId xmlns:p14="http://schemas.microsoft.com/office/powerpoint/2010/main" val="126953274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bwMode="auto">
          <a:xfrm>
            <a:off x="1752600" y="990600"/>
            <a:ext cx="8610600" cy="5638800"/>
          </a:xfrm>
          <a:prstGeom prst="rect">
            <a:avLst/>
          </a:prstGeom>
          <a:solidFill>
            <a:schemeClr val="bg1"/>
          </a:solidFill>
          <a:ln w="9525" cap="flat" cmpd="sng" algn="ctr">
            <a:solidFill>
              <a:schemeClr val="accent2">
                <a:lumMod val="60000"/>
                <a:lumOff val="40000"/>
              </a:schemeClr>
            </a:solidFill>
            <a:prstDash val="solid"/>
            <a:round/>
            <a:headEnd type="none" w="med" len="med"/>
            <a:tailEnd type="none" w="med" len="med"/>
          </a:ln>
          <a:effectLst/>
        </p:spPr>
        <p:txBody>
          <a:bodyPr/>
          <a:lstStyle/>
          <a:p>
            <a:pPr>
              <a:defRPr/>
            </a:pPr>
            <a:endParaRPr lang="en-US"/>
          </a:p>
        </p:txBody>
      </p:sp>
      <p:sp>
        <p:nvSpPr>
          <p:cNvPr id="7172" name="AutoShape 28"/>
          <p:cNvSpPr>
            <a:spLocks noChangeArrowheads="1"/>
          </p:cNvSpPr>
          <p:nvPr/>
        </p:nvSpPr>
        <p:spPr bwMode="auto">
          <a:xfrm>
            <a:off x="1752600" y="2286000"/>
            <a:ext cx="8686800" cy="4191000"/>
          </a:xfrm>
          <a:prstGeom prst="diamond">
            <a:avLst/>
          </a:prstGeom>
          <a:solidFill>
            <a:schemeClr val="hlink"/>
          </a:solidFill>
          <a:ln w="9525">
            <a:solidFill>
              <a:schemeClr val="tx1"/>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73" name="Arc 26"/>
          <p:cNvSpPr>
            <a:spLocks/>
          </p:cNvSpPr>
          <p:nvPr/>
        </p:nvSpPr>
        <p:spPr bwMode="auto">
          <a:xfrm flipH="1">
            <a:off x="1981200" y="2438401"/>
            <a:ext cx="8248650" cy="3438525"/>
          </a:xfrm>
          <a:custGeom>
            <a:avLst/>
            <a:gdLst>
              <a:gd name="T0" fmla="*/ 2147483647 w 43200"/>
              <a:gd name="T1" fmla="*/ 2147483647 h 42352"/>
              <a:gd name="T2" fmla="*/ 2147483647 w 43200"/>
              <a:gd name="T3" fmla="*/ 2147483647 h 42352"/>
              <a:gd name="T4" fmla="*/ 2147483647 w 43200"/>
              <a:gd name="T5" fmla="*/ 2147483647 h 42352"/>
              <a:gd name="T6" fmla="*/ 0 60000 65536"/>
              <a:gd name="T7" fmla="*/ 0 60000 65536"/>
              <a:gd name="T8" fmla="*/ 0 60000 65536"/>
              <a:gd name="T9" fmla="*/ 0 w 43200"/>
              <a:gd name="T10" fmla="*/ 0 h 42352"/>
              <a:gd name="T11" fmla="*/ 43200 w 43200"/>
              <a:gd name="T12" fmla="*/ 42352 h 42352"/>
            </a:gdLst>
            <a:ahLst/>
            <a:cxnLst>
              <a:cxn ang="T6">
                <a:pos x="T0" y="T1"/>
              </a:cxn>
              <a:cxn ang="T7">
                <a:pos x="T2" y="T3"/>
              </a:cxn>
              <a:cxn ang="T8">
                <a:pos x="T4" y="T5"/>
              </a:cxn>
            </a:cxnLst>
            <a:rect l="T9" t="T10" r="T11" b="T12"/>
            <a:pathLst>
              <a:path w="43200" h="42352" fill="none" extrusionOk="0">
                <a:moveTo>
                  <a:pt x="15607" y="42351"/>
                </a:moveTo>
                <a:cubicBezTo>
                  <a:pt x="6363" y="39682"/>
                  <a:pt x="0" y="31221"/>
                  <a:pt x="0" y="21600"/>
                </a:cubicBezTo>
                <a:cubicBezTo>
                  <a:pt x="0" y="9670"/>
                  <a:pt x="9670" y="0"/>
                  <a:pt x="21600" y="0"/>
                </a:cubicBezTo>
                <a:cubicBezTo>
                  <a:pt x="33529" y="0"/>
                  <a:pt x="43200" y="9670"/>
                  <a:pt x="43200" y="21600"/>
                </a:cubicBezTo>
                <a:cubicBezTo>
                  <a:pt x="43200" y="27848"/>
                  <a:pt x="40493" y="33791"/>
                  <a:pt x="35780" y="37893"/>
                </a:cubicBezTo>
              </a:path>
              <a:path w="43200" h="42352" stroke="0" extrusionOk="0">
                <a:moveTo>
                  <a:pt x="15607" y="42351"/>
                </a:moveTo>
                <a:cubicBezTo>
                  <a:pt x="6363" y="39682"/>
                  <a:pt x="0" y="31221"/>
                  <a:pt x="0" y="21600"/>
                </a:cubicBezTo>
                <a:cubicBezTo>
                  <a:pt x="0" y="9670"/>
                  <a:pt x="9670" y="0"/>
                  <a:pt x="21600" y="0"/>
                </a:cubicBezTo>
                <a:cubicBezTo>
                  <a:pt x="33529" y="0"/>
                  <a:pt x="43200" y="9670"/>
                  <a:pt x="43200" y="21600"/>
                </a:cubicBezTo>
                <a:cubicBezTo>
                  <a:pt x="43200" y="27848"/>
                  <a:pt x="40493" y="33791"/>
                  <a:pt x="35780" y="37893"/>
                </a:cubicBezTo>
                <a:lnTo>
                  <a:pt x="21600" y="21600"/>
                </a:lnTo>
                <a:close/>
              </a:path>
            </a:pathLst>
          </a:custGeom>
          <a:noFill/>
          <a:ln w="57150">
            <a:solidFill>
              <a:schemeClr val="tx1"/>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74" name="AutoShape 14"/>
          <p:cNvSpPr>
            <a:spLocks noChangeArrowheads="1"/>
          </p:cNvSpPr>
          <p:nvPr/>
        </p:nvSpPr>
        <p:spPr bwMode="auto">
          <a:xfrm>
            <a:off x="2819400" y="3657600"/>
            <a:ext cx="533400" cy="838200"/>
          </a:xfrm>
          <a:prstGeom prst="curvedRightArrow">
            <a:avLst>
              <a:gd name="adj1" fmla="val 31429"/>
              <a:gd name="adj2" fmla="val 62857"/>
              <a:gd name="adj3" fmla="val 33333"/>
            </a:avLst>
          </a:prstGeom>
          <a:solidFill>
            <a:schemeClr val="accent2"/>
          </a:solidFill>
          <a:ln w="9525">
            <a:solidFill>
              <a:srgbClr val="0000FF"/>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75" name="Freeform 12"/>
          <p:cNvSpPr>
            <a:spLocks/>
          </p:cNvSpPr>
          <p:nvPr/>
        </p:nvSpPr>
        <p:spPr bwMode="auto">
          <a:xfrm>
            <a:off x="2971800" y="2590800"/>
            <a:ext cx="914400" cy="1524000"/>
          </a:xfrm>
          <a:custGeom>
            <a:avLst/>
            <a:gdLst>
              <a:gd name="T0" fmla="*/ 2147483647 w 828"/>
              <a:gd name="T1" fmla="*/ 2147483647 h 1238"/>
              <a:gd name="T2" fmla="*/ 2147483647 w 828"/>
              <a:gd name="T3" fmla="*/ 2147483647 h 1238"/>
              <a:gd name="T4" fmla="*/ 2147483647 w 828"/>
              <a:gd name="T5" fmla="*/ 2147483647 h 1238"/>
              <a:gd name="T6" fmla="*/ 2147483647 w 828"/>
              <a:gd name="T7" fmla="*/ 2147483647 h 1238"/>
              <a:gd name="T8" fmla="*/ 2147483647 w 828"/>
              <a:gd name="T9" fmla="*/ 2147483647 h 1238"/>
              <a:gd name="T10" fmla="*/ 2147483647 w 828"/>
              <a:gd name="T11" fmla="*/ 2147483647 h 1238"/>
              <a:gd name="T12" fmla="*/ 2147483647 w 828"/>
              <a:gd name="T13" fmla="*/ 2147483647 h 1238"/>
              <a:gd name="T14" fmla="*/ 2147483647 w 828"/>
              <a:gd name="T15" fmla="*/ 2147483647 h 1238"/>
              <a:gd name="T16" fmla="*/ 2147483647 w 828"/>
              <a:gd name="T17" fmla="*/ 2147483647 h 1238"/>
              <a:gd name="T18" fmla="*/ 2147483647 w 828"/>
              <a:gd name="T19" fmla="*/ 2147483647 h 1238"/>
              <a:gd name="T20" fmla="*/ 2147483647 w 828"/>
              <a:gd name="T21" fmla="*/ 2147483647 h 1238"/>
              <a:gd name="T22" fmla="*/ 2147483647 w 828"/>
              <a:gd name="T23" fmla="*/ 2147483647 h 1238"/>
              <a:gd name="T24" fmla="*/ 2147483647 w 828"/>
              <a:gd name="T25" fmla="*/ 2147483647 h 1238"/>
              <a:gd name="T26" fmla="*/ 2147483647 w 828"/>
              <a:gd name="T27" fmla="*/ 2147483647 h 1238"/>
              <a:gd name="T28" fmla="*/ 2147483647 w 828"/>
              <a:gd name="T29" fmla="*/ 2147483647 h 1238"/>
              <a:gd name="T30" fmla="*/ 2147483647 w 828"/>
              <a:gd name="T31" fmla="*/ 2147483647 h 1238"/>
              <a:gd name="T32" fmla="*/ 2147483647 w 828"/>
              <a:gd name="T33" fmla="*/ 2147483647 h 1238"/>
              <a:gd name="T34" fmla="*/ 2147483647 w 828"/>
              <a:gd name="T35" fmla="*/ 2147483647 h 1238"/>
              <a:gd name="T36" fmla="*/ 2147483647 w 828"/>
              <a:gd name="T37" fmla="*/ 2147483647 h 1238"/>
              <a:gd name="T38" fmla="*/ 2147483647 w 828"/>
              <a:gd name="T39" fmla="*/ 2147483647 h 1238"/>
              <a:gd name="T40" fmla="*/ 2147483647 w 828"/>
              <a:gd name="T41" fmla="*/ 2147483647 h 1238"/>
              <a:gd name="T42" fmla="*/ 2147483647 w 828"/>
              <a:gd name="T43" fmla="*/ 2147483647 h 1238"/>
              <a:gd name="T44" fmla="*/ 2147483647 w 828"/>
              <a:gd name="T45" fmla="*/ 2147483647 h 1238"/>
              <a:gd name="T46" fmla="*/ 2147483647 w 828"/>
              <a:gd name="T47" fmla="*/ 2147483647 h 1238"/>
              <a:gd name="T48" fmla="*/ 2147483647 w 828"/>
              <a:gd name="T49" fmla="*/ 2147483647 h 1238"/>
              <a:gd name="T50" fmla="*/ 2147483647 w 828"/>
              <a:gd name="T51" fmla="*/ 2147483647 h 1238"/>
              <a:gd name="T52" fmla="*/ 2147483647 w 828"/>
              <a:gd name="T53" fmla="*/ 2147483647 h 1238"/>
              <a:gd name="T54" fmla="*/ 0 w 828"/>
              <a:gd name="T55" fmla="*/ 2147483647 h 1238"/>
              <a:gd name="T56" fmla="*/ 2147483647 w 828"/>
              <a:gd name="T57" fmla="*/ 2147483647 h 1238"/>
              <a:gd name="T58" fmla="*/ 2147483647 w 828"/>
              <a:gd name="T59" fmla="*/ 2147483647 h 1238"/>
              <a:gd name="T60" fmla="*/ 2147483647 w 828"/>
              <a:gd name="T61" fmla="*/ 2147483647 h 1238"/>
              <a:gd name="T62" fmla="*/ 2147483647 w 828"/>
              <a:gd name="T63" fmla="*/ 2147483647 h 1238"/>
              <a:gd name="T64" fmla="*/ 2147483647 w 828"/>
              <a:gd name="T65" fmla="*/ 2147483647 h 1238"/>
              <a:gd name="T66" fmla="*/ 2147483647 w 828"/>
              <a:gd name="T67" fmla="*/ 2147483647 h 1238"/>
              <a:gd name="T68" fmla="*/ 2147483647 w 828"/>
              <a:gd name="T69" fmla="*/ 2147483647 h 1238"/>
              <a:gd name="T70" fmla="*/ 2147483647 w 828"/>
              <a:gd name="T71" fmla="*/ 2147483647 h 1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8"/>
              <a:gd name="T109" fmla="*/ 0 h 1238"/>
              <a:gd name="T110" fmla="*/ 828 w 828"/>
              <a:gd name="T111" fmla="*/ 1238 h 1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8" h="1238">
                <a:moveTo>
                  <a:pt x="147" y="1078"/>
                </a:moveTo>
                <a:cubicBezTo>
                  <a:pt x="155" y="1128"/>
                  <a:pt x="144" y="1153"/>
                  <a:pt x="192" y="1169"/>
                </a:cubicBezTo>
                <a:cubicBezTo>
                  <a:pt x="231" y="1208"/>
                  <a:pt x="303" y="1220"/>
                  <a:pt x="357" y="1233"/>
                </a:cubicBezTo>
                <a:cubicBezTo>
                  <a:pt x="564" y="1226"/>
                  <a:pt x="559" y="1238"/>
                  <a:pt x="686" y="1206"/>
                </a:cubicBezTo>
                <a:cubicBezTo>
                  <a:pt x="698" y="1170"/>
                  <a:pt x="710" y="1163"/>
                  <a:pt x="741" y="1142"/>
                </a:cubicBezTo>
                <a:cubicBezTo>
                  <a:pt x="753" y="1104"/>
                  <a:pt x="745" y="1093"/>
                  <a:pt x="723" y="1060"/>
                </a:cubicBezTo>
                <a:cubicBezTo>
                  <a:pt x="711" y="1023"/>
                  <a:pt x="720" y="996"/>
                  <a:pt x="732" y="959"/>
                </a:cubicBezTo>
                <a:cubicBezTo>
                  <a:pt x="726" y="925"/>
                  <a:pt x="728" y="889"/>
                  <a:pt x="714" y="858"/>
                </a:cubicBezTo>
                <a:cubicBezTo>
                  <a:pt x="705" y="838"/>
                  <a:pt x="668" y="813"/>
                  <a:pt x="668" y="813"/>
                </a:cubicBezTo>
                <a:cubicBezTo>
                  <a:pt x="651" y="761"/>
                  <a:pt x="685" y="721"/>
                  <a:pt x="723" y="685"/>
                </a:cubicBezTo>
                <a:cubicBezTo>
                  <a:pt x="709" y="616"/>
                  <a:pt x="709" y="527"/>
                  <a:pt x="787" y="502"/>
                </a:cubicBezTo>
                <a:cubicBezTo>
                  <a:pt x="776" y="457"/>
                  <a:pt x="773" y="410"/>
                  <a:pt x="759" y="365"/>
                </a:cubicBezTo>
                <a:cubicBezTo>
                  <a:pt x="753" y="346"/>
                  <a:pt x="734" y="335"/>
                  <a:pt x="723" y="319"/>
                </a:cubicBezTo>
                <a:cubicBezTo>
                  <a:pt x="735" y="283"/>
                  <a:pt x="741" y="267"/>
                  <a:pt x="778" y="255"/>
                </a:cubicBezTo>
                <a:cubicBezTo>
                  <a:pt x="784" y="246"/>
                  <a:pt x="788" y="235"/>
                  <a:pt x="796" y="228"/>
                </a:cubicBezTo>
                <a:cubicBezTo>
                  <a:pt x="803" y="222"/>
                  <a:pt x="819" y="227"/>
                  <a:pt x="823" y="218"/>
                </a:cubicBezTo>
                <a:cubicBezTo>
                  <a:pt x="828" y="208"/>
                  <a:pt x="799" y="168"/>
                  <a:pt x="796" y="164"/>
                </a:cubicBezTo>
                <a:cubicBezTo>
                  <a:pt x="731" y="81"/>
                  <a:pt x="639" y="87"/>
                  <a:pt x="540" y="81"/>
                </a:cubicBezTo>
                <a:cubicBezTo>
                  <a:pt x="531" y="75"/>
                  <a:pt x="519" y="72"/>
                  <a:pt x="512" y="63"/>
                </a:cubicBezTo>
                <a:cubicBezTo>
                  <a:pt x="491" y="38"/>
                  <a:pt x="518" y="34"/>
                  <a:pt x="485" y="17"/>
                </a:cubicBezTo>
                <a:cubicBezTo>
                  <a:pt x="474" y="11"/>
                  <a:pt x="460" y="11"/>
                  <a:pt x="448" y="8"/>
                </a:cubicBezTo>
                <a:cubicBezTo>
                  <a:pt x="392" y="12"/>
                  <a:pt x="317" y="0"/>
                  <a:pt x="275" y="45"/>
                </a:cubicBezTo>
                <a:cubicBezTo>
                  <a:pt x="242" y="145"/>
                  <a:pt x="104" y="29"/>
                  <a:pt x="37" y="100"/>
                </a:cubicBezTo>
                <a:cubicBezTo>
                  <a:pt x="12" y="174"/>
                  <a:pt x="22" y="135"/>
                  <a:pt x="10" y="218"/>
                </a:cubicBezTo>
                <a:cubicBezTo>
                  <a:pt x="16" y="279"/>
                  <a:pt x="9" y="343"/>
                  <a:pt x="28" y="401"/>
                </a:cubicBezTo>
                <a:cubicBezTo>
                  <a:pt x="31" y="410"/>
                  <a:pt x="29" y="423"/>
                  <a:pt x="37" y="429"/>
                </a:cubicBezTo>
                <a:cubicBezTo>
                  <a:pt x="47" y="437"/>
                  <a:pt x="62" y="435"/>
                  <a:pt x="74" y="438"/>
                </a:cubicBezTo>
                <a:cubicBezTo>
                  <a:pt x="59" y="479"/>
                  <a:pt x="31" y="491"/>
                  <a:pt x="0" y="520"/>
                </a:cubicBezTo>
                <a:cubicBezTo>
                  <a:pt x="8" y="564"/>
                  <a:pt x="7" y="590"/>
                  <a:pt x="37" y="621"/>
                </a:cubicBezTo>
                <a:cubicBezTo>
                  <a:pt x="50" y="659"/>
                  <a:pt x="63" y="690"/>
                  <a:pt x="46" y="730"/>
                </a:cubicBezTo>
                <a:cubicBezTo>
                  <a:pt x="38" y="748"/>
                  <a:pt x="21" y="760"/>
                  <a:pt x="10" y="776"/>
                </a:cubicBezTo>
                <a:cubicBezTo>
                  <a:pt x="13" y="788"/>
                  <a:pt x="12" y="802"/>
                  <a:pt x="19" y="813"/>
                </a:cubicBezTo>
                <a:cubicBezTo>
                  <a:pt x="25" y="822"/>
                  <a:pt x="38" y="823"/>
                  <a:pt x="46" y="831"/>
                </a:cubicBezTo>
                <a:cubicBezTo>
                  <a:pt x="63" y="848"/>
                  <a:pt x="66" y="865"/>
                  <a:pt x="74" y="886"/>
                </a:cubicBezTo>
                <a:cubicBezTo>
                  <a:pt x="91" y="1105"/>
                  <a:pt x="58" y="936"/>
                  <a:pt x="128" y="1041"/>
                </a:cubicBezTo>
                <a:cubicBezTo>
                  <a:pt x="139" y="1114"/>
                  <a:pt x="131" y="1125"/>
                  <a:pt x="147" y="1078"/>
                </a:cubicBezTo>
                <a:close/>
              </a:path>
            </a:pathLst>
          </a:custGeom>
          <a:solidFill>
            <a:srgbClr val="FFFF00"/>
          </a:solidFill>
          <a:ln w="9525">
            <a:solidFill>
              <a:srgbClr val="0000FF"/>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76" name="AutoShape 15"/>
          <p:cNvSpPr>
            <a:spLocks noChangeArrowheads="1"/>
          </p:cNvSpPr>
          <p:nvPr/>
        </p:nvSpPr>
        <p:spPr bwMode="auto">
          <a:xfrm>
            <a:off x="4191000" y="2667000"/>
            <a:ext cx="533400" cy="838200"/>
          </a:xfrm>
          <a:prstGeom prst="curvedRightArrow">
            <a:avLst>
              <a:gd name="adj1" fmla="val 31429"/>
              <a:gd name="adj2" fmla="val 62857"/>
              <a:gd name="adj3" fmla="val 33333"/>
            </a:avLst>
          </a:prstGeom>
          <a:solidFill>
            <a:schemeClr val="accent2"/>
          </a:solidFill>
          <a:ln w="9525">
            <a:solidFill>
              <a:srgbClr val="0000FF"/>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77" name="AutoShape 16"/>
          <p:cNvSpPr>
            <a:spLocks noChangeArrowheads="1"/>
          </p:cNvSpPr>
          <p:nvPr/>
        </p:nvSpPr>
        <p:spPr bwMode="auto">
          <a:xfrm>
            <a:off x="5486400" y="3048000"/>
            <a:ext cx="533400" cy="838200"/>
          </a:xfrm>
          <a:prstGeom prst="curvedRightArrow">
            <a:avLst>
              <a:gd name="adj1" fmla="val 31429"/>
              <a:gd name="adj2" fmla="val 62857"/>
              <a:gd name="adj3" fmla="val 33333"/>
            </a:avLst>
          </a:prstGeom>
          <a:solidFill>
            <a:schemeClr val="accent2"/>
          </a:solidFill>
          <a:ln w="9525">
            <a:solidFill>
              <a:srgbClr val="0000FF"/>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78" name="AutoShape 18"/>
          <p:cNvSpPr>
            <a:spLocks noChangeArrowheads="1"/>
          </p:cNvSpPr>
          <p:nvPr/>
        </p:nvSpPr>
        <p:spPr bwMode="auto">
          <a:xfrm>
            <a:off x="6019800" y="5181600"/>
            <a:ext cx="533400" cy="838200"/>
          </a:xfrm>
          <a:prstGeom prst="curvedRightArrow">
            <a:avLst>
              <a:gd name="adj1" fmla="val 31429"/>
              <a:gd name="adj2" fmla="val 62857"/>
              <a:gd name="adj3" fmla="val 33333"/>
            </a:avLst>
          </a:prstGeom>
          <a:solidFill>
            <a:schemeClr val="accent2"/>
          </a:solidFill>
          <a:ln w="9525">
            <a:solidFill>
              <a:srgbClr val="0000FF"/>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79" name="AutoShape 19"/>
          <p:cNvSpPr>
            <a:spLocks noChangeArrowheads="1"/>
          </p:cNvSpPr>
          <p:nvPr/>
        </p:nvSpPr>
        <p:spPr bwMode="auto">
          <a:xfrm>
            <a:off x="6858000" y="3276600"/>
            <a:ext cx="533400" cy="838200"/>
          </a:xfrm>
          <a:prstGeom prst="curvedRightArrow">
            <a:avLst>
              <a:gd name="adj1" fmla="val 31429"/>
              <a:gd name="adj2" fmla="val 62857"/>
              <a:gd name="adj3" fmla="val 33333"/>
            </a:avLst>
          </a:prstGeom>
          <a:solidFill>
            <a:schemeClr val="accent2"/>
          </a:solidFill>
          <a:ln w="9525">
            <a:solidFill>
              <a:srgbClr val="0000FF"/>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80" name="AutoShape 20"/>
          <p:cNvSpPr>
            <a:spLocks noChangeArrowheads="1"/>
          </p:cNvSpPr>
          <p:nvPr/>
        </p:nvSpPr>
        <p:spPr bwMode="auto">
          <a:xfrm>
            <a:off x="7924800" y="4114800"/>
            <a:ext cx="533400" cy="838200"/>
          </a:xfrm>
          <a:prstGeom prst="curvedRightArrow">
            <a:avLst>
              <a:gd name="adj1" fmla="val 31429"/>
              <a:gd name="adj2" fmla="val 62857"/>
              <a:gd name="adj3" fmla="val 33333"/>
            </a:avLst>
          </a:prstGeom>
          <a:solidFill>
            <a:schemeClr val="accent2"/>
          </a:solidFill>
          <a:ln w="9525">
            <a:solidFill>
              <a:srgbClr val="0000FF"/>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81" name="Freeform 7"/>
          <p:cNvSpPr>
            <a:spLocks/>
          </p:cNvSpPr>
          <p:nvPr/>
        </p:nvSpPr>
        <p:spPr bwMode="auto">
          <a:xfrm>
            <a:off x="5638800" y="2057400"/>
            <a:ext cx="914400" cy="1524000"/>
          </a:xfrm>
          <a:custGeom>
            <a:avLst/>
            <a:gdLst>
              <a:gd name="T0" fmla="*/ 2147483647 w 828"/>
              <a:gd name="T1" fmla="*/ 2147483647 h 1238"/>
              <a:gd name="T2" fmla="*/ 2147483647 w 828"/>
              <a:gd name="T3" fmla="*/ 2147483647 h 1238"/>
              <a:gd name="T4" fmla="*/ 2147483647 w 828"/>
              <a:gd name="T5" fmla="*/ 2147483647 h 1238"/>
              <a:gd name="T6" fmla="*/ 2147483647 w 828"/>
              <a:gd name="T7" fmla="*/ 2147483647 h 1238"/>
              <a:gd name="T8" fmla="*/ 2147483647 w 828"/>
              <a:gd name="T9" fmla="*/ 2147483647 h 1238"/>
              <a:gd name="T10" fmla="*/ 2147483647 w 828"/>
              <a:gd name="T11" fmla="*/ 2147483647 h 1238"/>
              <a:gd name="T12" fmla="*/ 2147483647 w 828"/>
              <a:gd name="T13" fmla="*/ 2147483647 h 1238"/>
              <a:gd name="T14" fmla="*/ 2147483647 w 828"/>
              <a:gd name="T15" fmla="*/ 2147483647 h 1238"/>
              <a:gd name="T16" fmla="*/ 2147483647 w 828"/>
              <a:gd name="T17" fmla="*/ 2147483647 h 1238"/>
              <a:gd name="T18" fmla="*/ 2147483647 w 828"/>
              <a:gd name="T19" fmla="*/ 2147483647 h 1238"/>
              <a:gd name="T20" fmla="*/ 2147483647 w 828"/>
              <a:gd name="T21" fmla="*/ 2147483647 h 1238"/>
              <a:gd name="T22" fmla="*/ 2147483647 w 828"/>
              <a:gd name="T23" fmla="*/ 2147483647 h 1238"/>
              <a:gd name="T24" fmla="*/ 2147483647 w 828"/>
              <a:gd name="T25" fmla="*/ 2147483647 h 1238"/>
              <a:gd name="T26" fmla="*/ 2147483647 w 828"/>
              <a:gd name="T27" fmla="*/ 2147483647 h 1238"/>
              <a:gd name="T28" fmla="*/ 2147483647 w 828"/>
              <a:gd name="T29" fmla="*/ 2147483647 h 1238"/>
              <a:gd name="T30" fmla="*/ 2147483647 w 828"/>
              <a:gd name="T31" fmla="*/ 2147483647 h 1238"/>
              <a:gd name="T32" fmla="*/ 2147483647 w 828"/>
              <a:gd name="T33" fmla="*/ 2147483647 h 1238"/>
              <a:gd name="T34" fmla="*/ 2147483647 w 828"/>
              <a:gd name="T35" fmla="*/ 2147483647 h 1238"/>
              <a:gd name="T36" fmla="*/ 2147483647 w 828"/>
              <a:gd name="T37" fmla="*/ 2147483647 h 1238"/>
              <a:gd name="T38" fmla="*/ 2147483647 w 828"/>
              <a:gd name="T39" fmla="*/ 2147483647 h 1238"/>
              <a:gd name="T40" fmla="*/ 2147483647 w 828"/>
              <a:gd name="T41" fmla="*/ 2147483647 h 1238"/>
              <a:gd name="T42" fmla="*/ 2147483647 w 828"/>
              <a:gd name="T43" fmla="*/ 2147483647 h 1238"/>
              <a:gd name="T44" fmla="*/ 2147483647 w 828"/>
              <a:gd name="T45" fmla="*/ 2147483647 h 1238"/>
              <a:gd name="T46" fmla="*/ 2147483647 w 828"/>
              <a:gd name="T47" fmla="*/ 2147483647 h 1238"/>
              <a:gd name="T48" fmla="*/ 2147483647 w 828"/>
              <a:gd name="T49" fmla="*/ 2147483647 h 1238"/>
              <a:gd name="T50" fmla="*/ 2147483647 w 828"/>
              <a:gd name="T51" fmla="*/ 2147483647 h 1238"/>
              <a:gd name="T52" fmla="*/ 2147483647 w 828"/>
              <a:gd name="T53" fmla="*/ 2147483647 h 1238"/>
              <a:gd name="T54" fmla="*/ 0 w 828"/>
              <a:gd name="T55" fmla="*/ 2147483647 h 1238"/>
              <a:gd name="T56" fmla="*/ 2147483647 w 828"/>
              <a:gd name="T57" fmla="*/ 2147483647 h 1238"/>
              <a:gd name="T58" fmla="*/ 2147483647 w 828"/>
              <a:gd name="T59" fmla="*/ 2147483647 h 1238"/>
              <a:gd name="T60" fmla="*/ 2147483647 w 828"/>
              <a:gd name="T61" fmla="*/ 2147483647 h 1238"/>
              <a:gd name="T62" fmla="*/ 2147483647 w 828"/>
              <a:gd name="T63" fmla="*/ 2147483647 h 1238"/>
              <a:gd name="T64" fmla="*/ 2147483647 w 828"/>
              <a:gd name="T65" fmla="*/ 2147483647 h 1238"/>
              <a:gd name="T66" fmla="*/ 2147483647 w 828"/>
              <a:gd name="T67" fmla="*/ 2147483647 h 1238"/>
              <a:gd name="T68" fmla="*/ 2147483647 w 828"/>
              <a:gd name="T69" fmla="*/ 2147483647 h 1238"/>
              <a:gd name="T70" fmla="*/ 2147483647 w 828"/>
              <a:gd name="T71" fmla="*/ 2147483647 h 1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8"/>
              <a:gd name="T109" fmla="*/ 0 h 1238"/>
              <a:gd name="T110" fmla="*/ 828 w 828"/>
              <a:gd name="T111" fmla="*/ 1238 h 1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8" h="1238">
                <a:moveTo>
                  <a:pt x="147" y="1078"/>
                </a:moveTo>
                <a:cubicBezTo>
                  <a:pt x="155" y="1128"/>
                  <a:pt x="144" y="1153"/>
                  <a:pt x="192" y="1169"/>
                </a:cubicBezTo>
                <a:cubicBezTo>
                  <a:pt x="231" y="1208"/>
                  <a:pt x="303" y="1220"/>
                  <a:pt x="357" y="1233"/>
                </a:cubicBezTo>
                <a:cubicBezTo>
                  <a:pt x="564" y="1226"/>
                  <a:pt x="559" y="1238"/>
                  <a:pt x="686" y="1206"/>
                </a:cubicBezTo>
                <a:cubicBezTo>
                  <a:pt x="698" y="1170"/>
                  <a:pt x="710" y="1163"/>
                  <a:pt x="741" y="1142"/>
                </a:cubicBezTo>
                <a:cubicBezTo>
                  <a:pt x="753" y="1104"/>
                  <a:pt x="745" y="1093"/>
                  <a:pt x="723" y="1060"/>
                </a:cubicBezTo>
                <a:cubicBezTo>
                  <a:pt x="711" y="1023"/>
                  <a:pt x="720" y="996"/>
                  <a:pt x="732" y="959"/>
                </a:cubicBezTo>
                <a:cubicBezTo>
                  <a:pt x="726" y="925"/>
                  <a:pt x="728" y="889"/>
                  <a:pt x="714" y="858"/>
                </a:cubicBezTo>
                <a:cubicBezTo>
                  <a:pt x="705" y="838"/>
                  <a:pt x="668" y="813"/>
                  <a:pt x="668" y="813"/>
                </a:cubicBezTo>
                <a:cubicBezTo>
                  <a:pt x="651" y="761"/>
                  <a:pt x="685" y="721"/>
                  <a:pt x="723" y="685"/>
                </a:cubicBezTo>
                <a:cubicBezTo>
                  <a:pt x="709" y="616"/>
                  <a:pt x="709" y="527"/>
                  <a:pt x="787" y="502"/>
                </a:cubicBezTo>
                <a:cubicBezTo>
                  <a:pt x="776" y="457"/>
                  <a:pt x="773" y="410"/>
                  <a:pt x="759" y="365"/>
                </a:cubicBezTo>
                <a:cubicBezTo>
                  <a:pt x="753" y="346"/>
                  <a:pt x="734" y="335"/>
                  <a:pt x="723" y="319"/>
                </a:cubicBezTo>
                <a:cubicBezTo>
                  <a:pt x="735" y="283"/>
                  <a:pt x="741" y="267"/>
                  <a:pt x="778" y="255"/>
                </a:cubicBezTo>
                <a:cubicBezTo>
                  <a:pt x="784" y="246"/>
                  <a:pt x="788" y="235"/>
                  <a:pt x="796" y="228"/>
                </a:cubicBezTo>
                <a:cubicBezTo>
                  <a:pt x="803" y="222"/>
                  <a:pt x="819" y="227"/>
                  <a:pt x="823" y="218"/>
                </a:cubicBezTo>
                <a:cubicBezTo>
                  <a:pt x="828" y="208"/>
                  <a:pt x="799" y="168"/>
                  <a:pt x="796" y="164"/>
                </a:cubicBezTo>
                <a:cubicBezTo>
                  <a:pt x="731" y="81"/>
                  <a:pt x="639" y="87"/>
                  <a:pt x="540" y="81"/>
                </a:cubicBezTo>
                <a:cubicBezTo>
                  <a:pt x="531" y="75"/>
                  <a:pt x="519" y="72"/>
                  <a:pt x="512" y="63"/>
                </a:cubicBezTo>
                <a:cubicBezTo>
                  <a:pt x="491" y="38"/>
                  <a:pt x="518" y="34"/>
                  <a:pt x="485" y="17"/>
                </a:cubicBezTo>
                <a:cubicBezTo>
                  <a:pt x="474" y="11"/>
                  <a:pt x="460" y="11"/>
                  <a:pt x="448" y="8"/>
                </a:cubicBezTo>
                <a:cubicBezTo>
                  <a:pt x="392" y="12"/>
                  <a:pt x="317" y="0"/>
                  <a:pt x="275" y="45"/>
                </a:cubicBezTo>
                <a:cubicBezTo>
                  <a:pt x="242" y="145"/>
                  <a:pt x="104" y="29"/>
                  <a:pt x="37" y="100"/>
                </a:cubicBezTo>
                <a:cubicBezTo>
                  <a:pt x="12" y="174"/>
                  <a:pt x="22" y="135"/>
                  <a:pt x="10" y="218"/>
                </a:cubicBezTo>
                <a:cubicBezTo>
                  <a:pt x="16" y="279"/>
                  <a:pt x="9" y="343"/>
                  <a:pt x="28" y="401"/>
                </a:cubicBezTo>
                <a:cubicBezTo>
                  <a:pt x="31" y="410"/>
                  <a:pt x="29" y="423"/>
                  <a:pt x="37" y="429"/>
                </a:cubicBezTo>
                <a:cubicBezTo>
                  <a:pt x="47" y="437"/>
                  <a:pt x="62" y="435"/>
                  <a:pt x="74" y="438"/>
                </a:cubicBezTo>
                <a:cubicBezTo>
                  <a:pt x="59" y="479"/>
                  <a:pt x="31" y="491"/>
                  <a:pt x="0" y="520"/>
                </a:cubicBezTo>
                <a:cubicBezTo>
                  <a:pt x="8" y="564"/>
                  <a:pt x="7" y="590"/>
                  <a:pt x="37" y="621"/>
                </a:cubicBezTo>
                <a:cubicBezTo>
                  <a:pt x="50" y="659"/>
                  <a:pt x="63" y="690"/>
                  <a:pt x="46" y="730"/>
                </a:cubicBezTo>
                <a:cubicBezTo>
                  <a:pt x="38" y="748"/>
                  <a:pt x="21" y="760"/>
                  <a:pt x="10" y="776"/>
                </a:cubicBezTo>
                <a:cubicBezTo>
                  <a:pt x="13" y="788"/>
                  <a:pt x="12" y="802"/>
                  <a:pt x="19" y="813"/>
                </a:cubicBezTo>
                <a:cubicBezTo>
                  <a:pt x="25" y="822"/>
                  <a:pt x="38" y="823"/>
                  <a:pt x="46" y="831"/>
                </a:cubicBezTo>
                <a:cubicBezTo>
                  <a:pt x="63" y="848"/>
                  <a:pt x="66" y="865"/>
                  <a:pt x="74" y="886"/>
                </a:cubicBezTo>
                <a:cubicBezTo>
                  <a:pt x="91" y="1105"/>
                  <a:pt x="58" y="936"/>
                  <a:pt x="128" y="1041"/>
                </a:cubicBezTo>
                <a:cubicBezTo>
                  <a:pt x="139" y="1114"/>
                  <a:pt x="131" y="1125"/>
                  <a:pt x="147" y="1078"/>
                </a:cubicBezTo>
                <a:close/>
              </a:path>
            </a:pathLst>
          </a:custGeom>
          <a:solidFill>
            <a:srgbClr val="FFFF00"/>
          </a:solidFill>
          <a:ln w="9525">
            <a:solidFill>
              <a:srgbClr val="0000FF"/>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82" name="Freeform 8"/>
          <p:cNvSpPr>
            <a:spLocks/>
          </p:cNvSpPr>
          <p:nvPr/>
        </p:nvSpPr>
        <p:spPr bwMode="auto">
          <a:xfrm>
            <a:off x="4343400" y="914400"/>
            <a:ext cx="838200" cy="2286000"/>
          </a:xfrm>
          <a:custGeom>
            <a:avLst/>
            <a:gdLst>
              <a:gd name="T0" fmla="*/ 2147483647 w 828"/>
              <a:gd name="T1" fmla="*/ 2147483647 h 1238"/>
              <a:gd name="T2" fmla="*/ 2147483647 w 828"/>
              <a:gd name="T3" fmla="*/ 2147483647 h 1238"/>
              <a:gd name="T4" fmla="*/ 2147483647 w 828"/>
              <a:gd name="T5" fmla="*/ 2147483647 h 1238"/>
              <a:gd name="T6" fmla="*/ 2147483647 w 828"/>
              <a:gd name="T7" fmla="*/ 2147483647 h 1238"/>
              <a:gd name="T8" fmla="*/ 2147483647 w 828"/>
              <a:gd name="T9" fmla="*/ 2147483647 h 1238"/>
              <a:gd name="T10" fmla="*/ 2147483647 w 828"/>
              <a:gd name="T11" fmla="*/ 2147483647 h 1238"/>
              <a:gd name="T12" fmla="*/ 2147483647 w 828"/>
              <a:gd name="T13" fmla="*/ 2147483647 h 1238"/>
              <a:gd name="T14" fmla="*/ 2147483647 w 828"/>
              <a:gd name="T15" fmla="*/ 2147483647 h 1238"/>
              <a:gd name="T16" fmla="*/ 2147483647 w 828"/>
              <a:gd name="T17" fmla="*/ 2147483647 h 1238"/>
              <a:gd name="T18" fmla="*/ 2147483647 w 828"/>
              <a:gd name="T19" fmla="*/ 2147483647 h 1238"/>
              <a:gd name="T20" fmla="*/ 2147483647 w 828"/>
              <a:gd name="T21" fmla="*/ 2147483647 h 1238"/>
              <a:gd name="T22" fmla="*/ 2147483647 w 828"/>
              <a:gd name="T23" fmla="*/ 2147483647 h 1238"/>
              <a:gd name="T24" fmla="*/ 2147483647 w 828"/>
              <a:gd name="T25" fmla="*/ 2147483647 h 1238"/>
              <a:gd name="T26" fmla="*/ 2147483647 w 828"/>
              <a:gd name="T27" fmla="*/ 2147483647 h 1238"/>
              <a:gd name="T28" fmla="*/ 2147483647 w 828"/>
              <a:gd name="T29" fmla="*/ 2147483647 h 1238"/>
              <a:gd name="T30" fmla="*/ 2147483647 w 828"/>
              <a:gd name="T31" fmla="*/ 2147483647 h 1238"/>
              <a:gd name="T32" fmla="*/ 2147483647 w 828"/>
              <a:gd name="T33" fmla="*/ 2147483647 h 1238"/>
              <a:gd name="T34" fmla="*/ 2147483647 w 828"/>
              <a:gd name="T35" fmla="*/ 2147483647 h 1238"/>
              <a:gd name="T36" fmla="*/ 2147483647 w 828"/>
              <a:gd name="T37" fmla="*/ 2147483647 h 1238"/>
              <a:gd name="T38" fmla="*/ 2147483647 w 828"/>
              <a:gd name="T39" fmla="*/ 2147483647 h 1238"/>
              <a:gd name="T40" fmla="*/ 2147483647 w 828"/>
              <a:gd name="T41" fmla="*/ 2147483647 h 1238"/>
              <a:gd name="T42" fmla="*/ 2147483647 w 828"/>
              <a:gd name="T43" fmla="*/ 2147483647 h 1238"/>
              <a:gd name="T44" fmla="*/ 2147483647 w 828"/>
              <a:gd name="T45" fmla="*/ 2147483647 h 1238"/>
              <a:gd name="T46" fmla="*/ 2147483647 w 828"/>
              <a:gd name="T47" fmla="*/ 2147483647 h 1238"/>
              <a:gd name="T48" fmla="*/ 2147483647 w 828"/>
              <a:gd name="T49" fmla="*/ 2147483647 h 1238"/>
              <a:gd name="T50" fmla="*/ 2147483647 w 828"/>
              <a:gd name="T51" fmla="*/ 2147483647 h 1238"/>
              <a:gd name="T52" fmla="*/ 2147483647 w 828"/>
              <a:gd name="T53" fmla="*/ 2147483647 h 1238"/>
              <a:gd name="T54" fmla="*/ 0 w 828"/>
              <a:gd name="T55" fmla="*/ 2147483647 h 1238"/>
              <a:gd name="T56" fmla="*/ 2147483647 w 828"/>
              <a:gd name="T57" fmla="*/ 2147483647 h 1238"/>
              <a:gd name="T58" fmla="*/ 2147483647 w 828"/>
              <a:gd name="T59" fmla="*/ 2147483647 h 1238"/>
              <a:gd name="T60" fmla="*/ 2147483647 w 828"/>
              <a:gd name="T61" fmla="*/ 2147483647 h 1238"/>
              <a:gd name="T62" fmla="*/ 2147483647 w 828"/>
              <a:gd name="T63" fmla="*/ 2147483647 h 1238"/>
              <a:gd name="T64" fmla="*/ 2147483647 w 828"/>
              <a:gd name="T65" fmla="*/ 2147483647 h 1238"/>
              <a:gd name="T66" fmla="*/ 2147483647 w 828"/>
              <a:gd name="T67" fmla="*/ 2147483647 h 1238"/>
              <a:gd name="T68" fmla="*/ 2147483647 w 828"/>
              <a:gd name="T69" fmla="*/ 2147483647 h 1238"/>
              <a:gd name="T70" fmla="*/ 2147483647 w 828"/>
              <a:gd name="T71" fmla="*/ 2147483647 h 1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8"/>
              <a:gd name="T109" fmla="*/ 0 h 1238"/>
              <a:gd name="T110" fmla="*/ 828 w 828"/>
              <a:gd name="T111" fmla="*/ 1238 h 1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8" h="1238">
                <a:moveTo>
                  <a:pt x="147" y="1078"/>
                </a:moveTo>
                <a:cubicBezTo>
                  <a:pt x="155" y="1128"/>
                  <a:pt x="144" y="1153"/>
                  <a:pt x="192" y="1169"/>
                </a:cubicBezTo>
                <a:cubicBezTo>
                  <a:pt x="231" y="1208"/>
                  <a:pt x="303" y="1220"/>
                  <a:pt x="357" y="1233"/>
                </a:cubicBezTo>
                <a:cubicBezTo>
                  <a:pt x="564" y="1226"/>
                  <a:pt x="559" y="1238"/>
                  <a:pt x="686" y="1206"/>
                </a:cubicBezTo>
                <a:cubicBezTo>
                  <a:pt x="698" y="1170"/>
                  <a:pt x="710" y="1163"/>
                  <a:pt x="741" y="1142"/>
                </a:cubicBezTo>
                <a:cubicBezTo>
                  <a:pt x="753" y="1104"/>
                  <a:pt x="745" y="1093"/>
                  <a:pt x="723" y="1060"/>
                </a:cubicBezTo>
                <a:cubicBezTo>
                  <a:pt x="711" y="1023"/>
                  <a:pt x="720" y="996"/>
                  <a:pt x="732" y="959"/>
                </a:cubicBezTo>
                <a:cubicBezTo>
                  <a:pt x="726" y="925"/>
                  <a:pt x="728" y="889"/>
                  <a:pt x="714" y="858"/>
                </a:cubicBezTo>
                <a:cubicBezTo>
                  <a:pt x="705" y="838"/>
                  <a:pt x="668" y="813"/>
                  <a:pt x="668" y="813"/>
                </a:cubicBezTo>
                <a:cubicBezTo>
                  <a:pt x="651" y="761"/>
                  <a:pt x="685" y="721"/>
                  <a:pt x="723" y="685"/>
                </a:cubicBezTo>
                <a:cubicBezTo>
                  <a:pt x="709" y="616"/>
                  <a:pt x="709" y="527"/>
                  <a:pt x="787" y="502"/>
                </a:cubicBezTo>
                <a:cubicBezTo>
                  <a:pt x="776" y="457"/>
                  <a:pt x="773" y="410"/>
                  <a:pt x="759" y="365"/>
                </a:cubicBezTo>
                <a:cubicBezTo>
                  <a:pt x="753" y="346"/>
                  <a:pt x="734" y="335"/>
                  <a:pt x="723" y="319"/>
                </a:cubicBezTo>
                <a:cubicBezTo>
                  <a:pt x="735" y="283"/>
                  <a:pt x="741" y="267"/>
                  <a:pt x="778" y="255"/>
                </a:cubicBezTo>
                <a:cubicBezTo>
                  <a:pt x="784" y="246"/>
                  <a:pt x="788" y="235"/>
                  <a:pt x="796" y="228"/>
                </a:cubicBezTo>
                <a:cubicBezTo>
                  <a:pt x="803" y="222"/>
                  <a:pt x="819" y="227"/>
                  <a:pt x="823" y="218"/>
                </a:cubicBezTo>
                <a:cubicBezTo>
                  <a:pt x="828" y="208"/>
                  <a:pt x="799" y="168"/>
                  <a:pt x="796" y="164"/>
                </a:cubicBezTo>
                <a:cubicBezTo>
                  <a:pt x="731" y="81"/>
                  <a:pt x="639" y="87"/>
                  <a:pt x="540" y="81"/>
                </a:cubicBezTo>
                <a:cubicBezTo>
                  <a:pt x="531" y="75"/>
                  <a:pt x="519" y="72"/>
                  <a:pt x="512" y="63"/>
                </a:cubicBezTo>
                <a:cubicBezTo>
                  <a:pt x="491" y="38"/>
                  <a:pt x="518" y="34"/>
                  <a:pt x="485" y="17"/>
                </a:cubicBezTo>
                <a:cubicBezTo>
                  <a:pt x="474" y="11"/>
                  <a:pt x="460" y="11"/>
                  <a:pt x="448" y="8"/>
                </a:cubicBezTo>
                <a:cubicBezTo>
                  <a:pt x="392" y="12"/>
                  <a:pt x="317" y="0"/>
                  <a:pt x="275" y="45"/>
                </a:cubicBezTo>
                <a:cubicBezTo>
                  <a:pt x="242" y="145"/>
                  <a:pt x="104" y="29"/>
                  <a:pt x="37" y="100"/>
                </a:cubicBezTo>
                <a:cubicBezTo>
                  <a:pt x="12" y="174"/>
                  <a:pt x="22" y="135"/>
                  <a:pt x="10" y="218"/>
                </a:cubicBezTo>
                <a:cubicBezTo>
                  <a:pt x="16" y="279"/>
                  <a:pt x="9" y="343"/>
                  <a:pt x="28" y="401"/>
                </a:cubicBezTo>
                <a:cubicBezTo>
                  <a:pt x="31" y="410"/>
                  <a:pt x="29" y="423"/>
                  <a:pt x="37" y="429"/>
                </a:cubicBezTo>
                <a:cubicBezTo>
                  <a:pt x="47" y="437"/>
                  <a:pt x="62" y="435"/>
                  <a:pt x="74" y="438"/>
                </a:cubicBezTo>
                <a:cubicBezTo>
                  <a:pt x="59" y="479"/>
                  <a:pt x="31" y="491"/>
                  <a:pt x="0" y="520"/>
                </a:cubicBezTo>
                <a:cubicBezTo>
                  <a:pt x="8" y="564"/>
                  <a:pt x="7" y="590"/>
                  <a:pt x="37" y="621"/>
                </a:cubicBezTo>
                <a:cubicBezTo>
                  <a:pt x="50" y="659"/>
                  <a:pt x="63" y="690"/>
                  <a:pt x="46" y="730"/>
                </a:cubicBezTo>
                <a:cubicBezTo>
                  <a:pt x="38" y="748"/>
                  <a:pt x="21" y="760"/>
                  <a:pt x="10" y="776"/>
                </a:cubicBezTo>
                <a:cubicBezTo>
                  <a:pt x="13" y="788"/>
                  <a:pt x="12" y="802"/>
                  <a:pt x="19" y="813"/>
                </a:cubicBezTo>
                <a:cubicBezTo>
                  <a:pt x="25" y="822"/>
                  <a:pt x="38" y="823"/>
                  <a:pt x="46" y="831"/>
                </a:cubicBezTo>
                <a:cubicBezTo>
                  <a:pt x="63" y="848"/>
                  <a:pt x="66" y="865"/>
                  <a:pt x="74" y="886"/>
                </a:cubicBezTo>
                <a:cubicBezTo>
                  <a:pt x="91" y="1105"/>
                  <a:pt x="58" y="936"/>
                  <a:pt x="128" y="1041"/>
                </a:cubicBezTo>
                <a:cubicBezTo>
                  <a:pt x="139" y="1114"/>
                  <a:pt x="131" y="1125"/>
                  <a:pt x="147" y="1078"/>
                </a:cubicBezTo>
                <a:close/>
              </a:path>
            </a:pathLst>
          </a:custGeom>
          <a:solidFill>
            <a:srgbClr val="FFFF00"/>
          </a:solidFill>
          <a:ln w="9525">
            <a:solidFill>
              <a:srgbClr val="0000FF"/>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83" name="Freeform 9"/>
          <p:cNvSpPr>
            <a:spLocks/>
          </p:cNvSpPr>
          <p:nvPr/>
        </p:nvSpPr>
        <p:spPr bwMode="auto">
          <a:xfrm>
            <a:off x="6934200" y="914400"/>
            <a:ext cx="914400" cy="2819400"/>
          </a:xfrm>
          <a:custGeom>
            <a:avLst/>
            <a:gdLst>
              <a:gd name="T0" fmla="*/ 2147483647 w 828"/>
              <a:gd name="T1" fmla="*/ 2147483647 h 1238"/>
              <a:gd name="T2" fmla="*/ 2147483647 w 828"/>
              <a:gd name="T3" fmla="*/ 2147483647 h 1238"/>
              <a:gd name="T4" fmla="*/ 2147483647 w 828"/>
              <a:gd name="T5" fmla="*/ 2147483647 h 1238"/>
              <a:gd name="T6" fmla="*/ 2147483647 w 828"/>
              <a:gd name="T7" fmla="*/ 2147483647 h 1238"/>
              <a:gd name="T8" fmla="*/ 2147483647 w 828"/>
              <a:gd name="T9" fmla="*/ 2147483647 h 1238"/>
              <a:gd name="T10" fmla="*/ 2147483647 w 828"/>
              <a:gd name="T11" fmla="*/ 2147483647 h 1238"/>
              <a:gd name="T12" fmla="*/ 2147483647 w 828"/>
              <a:gd name="T13" fmla="*/ 2147483647 h 1238"/>
              <a:gd name="T14" fmla="*/ 2147483647 w 828"/>
              <a:gd name="T15" fmla="*/ 2147483647 h 1238"/>
              <a:gd name="T16" fmla="*/ 2147483647 w 828"/>
              <a:gd name="T17" fmla="*/ 2147483647 h 1238"/>
              <a:gd name="T18" fmla="*/ 2147483647 w 828"/>
              <a:gd name="T19" fmla="*/ 2147483647 h 1238"/>
              <a:gd name="T20" fmla="*/ 2147483647 w 828"/>
              <a:gd name="T21" fmla="*/ 2147483647 h 1238"/>
              <a:gd name="T22" fmla="*/ 2147483647 w 828"/>
              <a:gd name="T23" fmla="*/ 2147483647 h 1238"/>
              <a:gd name="T24" fmla="*/ 2147483647 w 828"/>
              <a:gd name="T25" fmla="*/ 2147483647 h 1238"/>
              <a:gd name="T26" fmla="*/ 2147483647 w 828"/>
              <a:gd name="T27" fmla="*/ 2147483647 h 1238"/>
              <a:gd name="T28" fmla="*/ 2147483647 w 828"/>
              <a:gd name="T29" fmla="*/ 2147483647 h 1238"/>
              <a:gd name="T30" fmla="*/ 2147483647 w 828"/>
              <a:gd name="T31" fmla="*/ 2147483647 h 1238"/>
              <a:gd name="T32" fmla="*/ 2147483647 w 828"/>
              <a:gd name="T33" fmla="*/ 2147483647 h 1238"/>
              <a:gd name="T34" fmla="*/ 2147483647 w 828"/>
              <a:gd name="T35" fmla="*/ 2147483647 h 1238"/>
              <a:gd name="T36" fmla="*/ 2147483647 w 828"/>
              <a:gd name="T37" fmla="*/ 2147483647 h 1238"/>
              <a:gd name="T38" fmla="*/ 2147483647 w 828"/>
              <a:gd name="T39" fmla="*/ 2147483647 h 1238"/>
              <a:gd name="T40" fmla="*/ 2147483647 w 828"/>
              <a:gd name="T41" fmla="*/ 2147483647 h 1238"/>
              <a:gd name="T42" fmla="*/ 2147483647 w 828"/>
              <a:gd name="T43" fmla="*/ 2147483647 h 1238"/>
              <a:gd name="T44" fmla="*/ 2147483647 w 828"/>
              <a:gd name="T45" fmla="*/ 2147483647 h 1238"/>
              <a:gd name="T46" fmla="*/ 2147483647 w 828"/>
              <a:gd name="T47" fmla="*/ 2147483647 h 1238"/>
              <a:gd name="T48" fmla="*/ 2147483647 w 828"/>
              <a:gd name="T49" fmla="*/ 2147483647 h 1238"/>
              <a:gd name="T50" fmla="*/ 2147483647 w 828"/>
              <a:gd name="T51" fmla="*/ 2147483647 h 1238"/>
              <a:gd name="T52" fmla="*/ 2147483647 w 828"/>
              <a:gd name="T53" fmla="*/ 2147483647 h 1238"/>
              <a:gd name="T54" fmla="*/ 0 w 828"/>
              <a:gd name="T55" fmla="*/ 2147483647 h 1238"/>
              <a:gd name="T56" fmla="*/ 2147483647 w 828"/>
              <a:gd name="T57" fmla="*/ 2147483647 h 1238"/>
              <a:gd name="T58" fmla="*/ 2147483647 w 828"/>
              <a:gd name="T59" fmla="*/ 2147483647 h 1238"/>
              <a:gd name="T60" fmla="*/ 2147483647 w 828"/>
              <a:gd name="T61" fmla="*/ 2147483647 h 1238"/>
              <a:gd name="T62" fmla="*/ 2147483647 w 828"/>
              <a:gd name="T63" fmla="*/ 2147483647 h 1238"/>
              <a:gd name="T64" fmla="*/ 2147483647 w 828"/>
              <a:gd name="T65" fmla="*/ 2147483647 h 1238"/>
              <a:gd name="T66" fmla="*/ 2147483647 w 828"/>
              <a:gd name="T67" fmla="*/ 2147483647 h 1238"/>
              <a:gd name="T68" fmla="*/ 2147483647 w 828"/>
              <a:gd name="T69" fmla="*/ 2147483647 h 1238"/>
              <a:gd name="T70" fmla="*/ 2147483647 w 828"/>
              <a:gd name="T71" fmla="*/ 2147483647 h 1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8"/>
              <a:gd name="T109" fmla="*/ 0 h 1238"/>
              <a:gd name="T110" fmla="*/ 828 w 828"/>
              <a:gd name="T111" fmla="*/ 1238 h 1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8" h="1238">
                <a:moveTo>
                  <a:pt x="147" y="1078"/>
                </a:moveTo>
                <a:cubicBezTo>
                  <a:pt x="155" y="1128"/>
                  <a:pt x="144" y="1153"/>
                  <a:pt x="192" y="1169"/>
                </a:cubicBezTo>
                <a:cubicBezTo>
                  <a:pt x="231" y="1208"/>
                  <a:pt x="303" y="1220"/>
                  <a:pt x="357" y="1233"/>
                </a:cubicBezTo>
                <a:cubicBezTo>
                  <a:pt x="564" y="1226"/>
                  <a:pt x="559" y="1238"/>
                  <a:pt x="686" y="1206"/>
                </a:cubicBezTo>
                <a:cubicBezTo>
                  <a:pt x="698" y="1170"/>
                  <a:pt x="710" y="1163"/>
                  <a:pt x="741" y="1142"/>
                </a:cubicBezTo>
                <a:cubicBezTo>
                  <a:pt x="753" y="1104"/>
                  <a:pt x="745" y="1093"/>
                  <a:pt x="723" y="1060"/>
                </a:cubicBezTo>
                <a:cubicBezTo>
                  <a:pt x="711" y="1023"/>
                  <a:pt x="720" y="996"/>
                  <a:pt x="732" y="959"/>
                </a:cubicBezTo>
                <a:cubicBezTo>
                  <a:pt x="726" y="925"/>
                  <a:pt x="728" y="889"/>
                  <a:pt x="714" y="858"/>
                </a:cubicBezTo>
                <a:cubicBezTo>
                  <a:pt x="705" y="838"/>
                  <a:pt x="668" y="813"/>
                  <a:pt x="668" y="813"/>
                </a:cubicBezTo>
                <a:cubicBezTo>
                  <a:pt x="651" y="761"/>
                  <a:pt x="685" y="721"/>
                  <a:pt x="723" y="685"/>
                </a:cubicBezTo>
                <a:cubicBezTo>
                  <a:pt x="709" y="616"/>
                  <a:pt x="709" y="527"/>
                  <a:pt x="787" y="502"/>
                </a:cubicBezTo>
                <a:cubicBezTo>
                  <a:pt x="776" y="457"/>
                  <a:pt x="773" y="410"/>
                  <a:pt x="759" y="365"/>
                </a:cubicBezTo>
                <a:cubicBezTo>
                  <a:pt x="753" y="346"/>
                  <a:pt x="734" y="335"/>
                  <a:pt x="723" y="319"/>
                </a:cubicBezTo>
                <a:cubicBezTo>
                  <a:pt x="735" y="283"/>
                  <a:pt x="741" y="267"/>
                  <a:pt x="778" y="255"/>
                </a:cubicBezTo>
                <a:cubicBezTo>
                  <a:pt x="784" y="246"/>
                  <a:pt x="788" y="235"/>
                  <a:pt x="796" y="228"/>
                </a:cubicBezTo>
                <a:cubicBezTo>
                  <a:pt x="803" y="222"/>
                  <a:pt x="819" y="227"/>
                  <a:pt x="823" y="218"/>
                </a:cubicBezTo>
                <a:cubicBezTo>
                  <a:pt x="828" y="208"/>
                  <a:pt x="799" y="168"/>
                  <a:pt x="796" y="164"/>
                </a:cubicBezTo>
                <a:cubicBezTo>
                  <a:pt x="731" y="81"/>
                  <a:pt x="639" y="87"/>
                  <a:pt x="540" y="81"/>
                </a:cubicBezTo>
                <a:cubicBezTo>
                  <a:pt x="531" y="75"/>
                  <a:pt x="519" y="72"/>
                  <a:pt x="512" y="63"/>
                </a:cubicBezTo>
                <a:cubicBezTo>
                  <a:pt x="491" y="38"/>
                  <a:pt x="518" y="34"/>
                  <a:pt x="485" y="17"/>
                </a:cubicBezTo>
                <a:cubicBezTo>
                  <a:pt x="474" y="11"/>
                  <a:pt x="460" y="11"/>
                  <a:pt x="448" y="8"/>
                </a:cubicBezTo>
                <a:cubicBezTo>
                  <a:pt x="392" y="12"/>
                  <a:pt x="317" y="0"/>
                  <a:pt x="275" y="45"/>
                </a:cubicBezTo>
                <a:cubicBezTo>
                  <a:pt x="242" y="145"/>
                  <a:pt x="104" y="29"/>
                  <a:pt x="37" y="100"/>
                </a:cubicBezTo>
                <a:cubicBezTo>
                  <a:pt x="12" y="174"/>
                  <a:pt x="22" y="135"/>
                  <a:pt x="10" y="218"/>
                </a:cubicBezTo>
                <a:cubicBezTo>
                  <a:pt x="16" y="279"/>
                  <a:pt x="9" y="343"/>
                  <a:pt x="28" y="401"/>
                </a:cubicBezTo>
                <a:cubicBezTo>
                  <a:pt x="31" y="410"/>
                  <a:pt x="29" y="423"/>
                  <a:pt x="37" y="429"/>
                </a:cubicBezTo>
                <a:cubicBezTo>
                  <a:pt x="47" y="437"/>
                  <a:pt x="62" y="435"/>
                  <a:pt x="74" y="438"/>
                </a:cubicBezTo>
                <a:cubicBezTo>
                  <a:pt x="59" y="479"/>
                  <a:pt x="31" y="491"/>
                  <a:pt x="0" y="520"/>
                </a:cubicBezTo>
                <a:cubicBezTo>
                  <a:pt x="8" y="564"/>
                  <a:pt x="7" y="590"/>
                  <a:pt x="37" y="621"/>
                </a:cubicBezTo>
                <a:cubicBezTo>
                  <a:pt x="50" y="659"/>
                  <a:pt x="63" y="690"/>
                  <a:pt x="46" y="730"/>
                </a:cubicBezTo>
                <a:cubicBezTo>
                  <a:pt x="38" y="748"/>
                  <a:pt x="21" y="760"/>
                  <a:pt x="10" y="776"/>
                </a:cubicBezTo>
                <a:cubicBezTo>
                  <a:pt x="13" y="788"/>
                  <a:pt x="12" y="802"/>
                  <a:pt x="19" y="813"/>
                </a:cubicBezTo>
                <a:cubicBezTo>
                  <a:pt x="25" y="822"/>
                  <a:pt x="38" y="823"/>
                  <a:pt x="46" y="831"/>
                </a:cubicBezTo>
                <a:cubicBezTo>
                  <a:pt x="63" y="848"/>
                  <a:pt x="66" y="865"/>
                  <a:pt x="74" y="886"/>
                </a:cubicBezTo>
                <a:cubicBezTo>
                  <a:pt x="91" y="1105"/>
                  <a:pt x="58" y="936"/>
                  <a:pt x="128" y="1041"/>
                </a:cubicBezTo>
                <a:cubicBezTo>
                  <a:pt x="139" y="1114"/>
                  <a:pt x="131" y="1125"/>
                  <a:pt x="147" y="1078"/>
                </a:cubicBezTo>
                <a:close/>
              </a:path>
            </a:pathLst>
          </a:custGeom>
          <a:solidFill>
            <a:srgbClr val="FFFF00"/>
          </a:solidFill>
          <a:ln w="9525">
            <a:solidFill>
              <a:srgbClr val="0000FF"/>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84" name="Freeform 13"/>
          <p:cNvSpPr>
            <a:spLocks/>
          </p:cNvSpPr>
          <p:nvPr/>
        </p:nvSpPr>
        <p:spPr bwMode="auto">
          <a:xfrm>
            <a:off x="8077200" y="2743200"/>
            <a:ext cx="762000" cy="1905000"/>
          </a:xfrm>
          <a:custGeom>
            <a:avLst/>
            <a:gdLst>
              <a:gd name="T0" fmla="*/ 2147483647 w 828"/>
              <a:gd name="T1" fmla="*/ 2147483647 h 1238"/>
              <a:gd name="T2" fmla="*/ 2147483647 w 828"/>
              <a:gd name="T3" fmla="*/ 2147483647 h 1238"/>
              <a:gd name="T4" fmla="*/ 2147483647 w 828"/>
              <a:gd name="T5" fmla="*/ 2147483647 h 1238"/>
              <a:gd name="T6" fmla="*/ 2147483647 w 828"/>
              <a:gd name="T7" fmla="*/ 2147483647 h 1238"/>
              <a:gd name="T8" fmla="*/ 2147483647 w 828"/>
              <a:gd name="T9" fmla="*/ 2147483647 h 1238"/>
              <a:gd name="T10" fmla="*/ 2147483647 w 828"/>
              <a:gd name="T11" fmla="*/ 2147483647 h 1238"/>
              <a:gd name="T12" fmla="*/ 2147483647 w 828"/>
              <a:gd name="T13" fmla="*/ 2147483647 h 1238"/>
              <a:gd name="T14" fmla="*/ 2147483647 w 828"/>
              <a:gd name="T15" fmla="*/ 2147483647 h 1238"/>
              <a:gd name="T16" fmla="*/ 2147483647 w 828"/>
              <a:gd name="T17" fmla="*/ 2147483647 h 1238"/>
              <a:gd name="T18" fmla="*/ 2147483647 w 828"/>
              <a:gd name="T19" fmla="*/ 2147483647 h 1238"/>
              <a:gd name="T20" fmla="*/ 2147483647 w 828"/>
              <a:gd name="T21" fmla="*/ 2147483647 h 1238"/>
              <a:gd name="T22" fmla="*/ 2147483647 w 828"/>
              <a:gd name="T23" fmla="*/ 2147483647 h 1238"/>
              <a:gd name="T24" fmla="*/ 2147483647 w 828"/>
              <a:gd name="T25" fmla="*/ 2147483647 h 1238"/>
              <a:gd name="T26" fmla="*/ 2147483647 w 828"/>
              <a:gd name="T27" fmla="*/ 2147483647 h 1238"/>
              <a:gd name="T28" fmla="*/ 2147483647 w 828"/>
              <a:gd name="T29" fmla="*/ 2147483647 h 1238"/>
              <a:gd name="T30" fmla="*/ 2147483647 w 828"/>
              <a:gd name="T31" fmla="*/ 2147483647 h 1238"/>
              <a:gd name="T32" fmla="*/ 2147483647 w 828"/>
              <a:gd name="T33" fmla="*/ 2147483647 h 1238"/>
              <a:gd name="T34" fmla="*/ 2147483647 w 828"/>
              <a:gd name="T35" fmla="*/ 2147483647 h 1238"/>
              <a:gd name="T36" fmla="*/ 2147483647 w 828"/>
              <a:gd name="T37" fmla="*/ 2147483647 h 1238"/>
              <a:gd name="T38" fmla="*/ 2147483647 w 828"/>
              <a:gd name="T39" fmla="*/ 2147483647 h 1238"/>
              <a:gd name="T40" fmla="*/ 2147483647 w 828"/>
              <a:gd name="T41" fmla="*/ 2147483647 h 1238"/>
              <a:gd name="T42" fmla="*/ 2147483647 w 828"/>
              <a:gd name="T43" fmla="*/ 2147483647 h 1238"/>
              <a:gd name="T44" fmla="*/ 2147483647 w 828"/>
              <a:gd name="T45" fmla="*/ 2147483647 h 1238"/>
              <a:gd name="T46" fmla="*/ 2147483647 w 828"/>
              <a:gd name="T47" fmla="*/ 2147483647 h 1238"/>
              <a:gd name="T48" fmla="*/ 2147483647 w 828"/>
              <a:gd name="T49" fmla="*/ 2147483647 h 1238"/>
              <a:gd name="T50" fmla="*/ 2147483647 w 828"/>
              <a:gd name="T51" fmla="*/ 2147483647 h 1238"/>
              <a:gd name="T52" fmla="*/ 2147483647 w 828"/>
              <a:gd name="T53" fmla="*/ 2147483647 h 1238"/>
              <a:gd name="T54" fmla="*/ 0 w 828"/>
              <a:gd name="T55" fmla="*/ 2147483647 h 1238"/>
              <a:gd name="T56" fmla="*/ 2147483647 w 828"/>
              <a:gd name="T57" fmla="*/ 2147483647 h 1238"/>
              <a:gd name="T58" fmla="*/ 2147483647 w 828"/>
              <a:gd name="T59" fmla="*/ 2147483647 h 1238"/>
              <a:gd name="T60" fmla="*/ 2147483647 w 828"/>
              <a:gd name="T61" fmla="*/ 2147483647 h 1238"/>
              <a:gd name="T62" fmla="*/ 2147483647 w 828"/>
              <a:gd name="T63" fmla="*/ 2147483647 h 1238"/>
              <a:gd name="T64" fmla="*/ 2147483647 w 828"/>
              <a:gd name="T65" fmla="*/ 2147483647 h 1238"/>
              <a:gd name="T66" fmla="*/ 2147483647 w 828"/>
              <a:gd name="T67" fmla="*/ 2147483647 h 1238"/>
              <a:gd name="T68" fmla="*/ 2147483647 w 828"/>
              <a:gd name="T69" fmla="*/ 2147483647 h 1238"/>
              <a:gd name="T70" fmla="*/ 2147483647 w 828"/>
              <a:gd name="T71" fmla="*/ 2147483647 h 1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8"/>
              <a:gd name="T109" fmla="*/ 0 h 1238"/>
              <a:gd name="T110" fmla="*/ 828 w 828"/>
              <a:gd name="T111" fmla="*/ 1238 h 1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8" h="1238">
                <a:moveTo>
                  <a:pt x="147" y="1078"/>
                </a:moveTo>
                <a:cubicBezTo>
                  <a:pt x="155" y="1128"/>
                  <a:pt x="144" y="1153"/>
                  <a:pt x="192" y="1169"/>
                </a:cubicBezTo>
                <a:cubicBezTo>
                  <a:pt x="231" y="1208"/>
                  <a:pt x="303" y="1220"/>
                  <a:pt x="357" y="1233"/>
                </a:cubicBezTo>
                <a:cubicBezTo>
                  <a:pt x="564" y="1226"/>
                  <a:pt x="559" y="1238"/>
                  <a:pt x="686" y="1206"/>
                </a:cubicBezTo>
                <a:cubicBezTo>
                  <a:pt x="698" y="1170"/>
                  <a:pt x="710" y="1163"/>
                  <a:pt x="741" y="1142"/>
                </a:cubicBezTo>
                <a:cubicBezTo>
                  <a:pt x="753" y="1104"/>
                  <a:pt x="745" y="1093"/>
                  <a:pt x="723" y="1060"/>
                </a:cubicBezTo>
                <a:cubicBezTo>
                  <a:pt x="711" y="1023"/>
                  <a:pt x="720" y="996"/>
                  <a:pt x="732" y="959"/>
                </a:cubicBezTo>
                <a:cubicBezTo>
                  <a:pt x="726" y="925"/>
                  <a:pt x="728" y="889"/>
                  <a:pt x="714" y="858"/>
                </a:cubicBezTo>
                <a:cubicBezTo>
                  <a:pt x="705" y="838"/>
                  <a:pt x="668" y="813"/>
                  <a:pt x="668" y="813"/>
                </a:cubicBezTo>
                <a:cubicBezTo>
                  <a:pt x="651" y="761"/>
                  <a:pt x="685" y="721"/>
                  <a:pt x="723" y="685"/>
                </a:cubicBezTo>
                <a:cubicBezTo>
                  <a:pt x="709" y="616"/>
                  <a:pt x="709" y="527"/>
                  <a:pt x="787" y="502"/>
                </a:cubicBezTo>
                <a:cubicBezTo>
                  <a:pt x="776" y="457"/>
                  <a:pt x="773" y="410"/>
                  <a:pt x="759" y="365"/>
                </a:cubicBezTo>
                <a:cubicBezTo>
                  <a:pt x="753" y="346"/>
                  <a:pt x="734" y="335"/>
                  <a:pt x="723" y="319"/>
                </a:cubicBezTo>
                <a:cubicBezTo>
                  <a:pt x="735" y="283"/>
                  <a:pt x="741" y="267"/>
                  <a:pt x="778" y="255"/>
                </a:cubicBezTo>
                <a:cubicBezTo>
                  <a:pt x="784" y="246"/>
                  <a:pt x="788" y="235"/>
                  <a:pt x="796" y="228"/>
                </a:cubicBezTo>
                <a:cubicBezTo>
                  <a:pt x="803" y="222"/>
                  <a:pt x="819" y="227"/>
                  <a:pt x="823" y="218"/>
                </a:cubicBezTo>
                <a:cubicBezTo>
                  <a:pt x="828" y="208"/>
                  <a:pt x="799" y="168"/>
                  <a:pt x="796" y="164"/>
                </a:cubicBezTo>
                <a:cubicBezTo>
                  <a:pt x="731" y="81"/>
                  <a:pt x="639" y="87"/>
                  <a:pt x="540" y="81"/>
                </a:cubicBezTo>
                <a:cubicBezTo>
                  <a:pt x="531" y="75"/>
                  <a:pt x="519" y="72"/>
                  <a:pt x="512" y="63"/>
                </a:cubicBezTo>
                <a:cubicBezTo>
                  <a:pt x="491" y="38"/>
                  <a:pt x="518" y="34"/>
                  <a:pt x="485" y="17"/>
                </a:cubicBezTo>
                <a:cubicBezTo>
                  <a:pt x="474" y="11"/>
                  <a:pt x="460" y="11"/>
                  <a:pt x="448" y="8"/>
                </a:cubicBezTo>
                <a:cubicBezTo>
                  <a:pt x="392" y="12"/>
                  <a:pt x="317" y="0"/>
                  <a:pt x="275" y="45"/>
                </a:cubicBezTo>
                <a:cubicBezTo>
                  <a:pt x="242" y="145"/>
                  <a:pt x="104" y="29"/>
                  <a:pt x="37" y="100"/>
                </a:cubicBezTo>
                <a:cubicBezTo>
                  <a:pt x="12" y="174"/>
                  <a:pt x="22" y="135"/>
                  <a:pt x="10" y="218"/>
                </a:cubicBezTo>
                <a:cubicBezTo>
                  <a:pt x="16" y="279"/>
                  <a:pt x="9" y="343"/>
                  <a:pt x="28" y="401"/>
                </a:cubicBezTo>
                <a:cubicBezTo>
                  <a:pt x="31" y="410"/>
                  <a:pt x="29" y="423"/>
                  <a:pt x="37" y="429"/>
                </a:cubicBezTo>
                <a:cubicBezTo>
                  <a:pt x="47" y="437"/>
                  <a:pt x="62" y="435"/>
                  <a:pt x="74" y="438"/>
                </a:cubicBezTo>
                <a:cubicBezTo>
                  <a:pt x="59" y="479"/>
                  <a:pt x="31" y="491"/>
                  <a:pt x="0" y="520"/>
                </a:cubicBezTo>
                <a:cubicBezTo>
                  <a:pt x="8" y="564"/>
                  <a:pt x="7" y="590"/>
                  <a:pt x="37" y="621"/>
                </a:cubicBezTo>
                <a:cubicBezTo>
                  <a:pt x="50" y="659"/>
                  <a:pt x="63" y="690"/>
                  <a:pt x="46" y="730"/>
                </a:cubicBezTo>
                <a:cubicBezTo>
                  <a:pt x="38" y="748"/>
                  <a:pt x="21" y="760"/>
                  <a:pt x="10" y="776"/>
                </a:cubicBezTo>
                <a:cubicBezTo>
                  <a:pt x="13" y="788"/>
                  <a:pt x="12" y="802"/>
                  <a:pt x="19" y="813"/>
                </a:cubicBezTo>
                <a:cubicBezTo>
                  <a:pt x="25" y="822"/>
                  <a:pt x="38" y="823"/>
                  <a:pt x="46" y="831"/>
                </a:cubicBezTo>
                <a:cubicBezTo>
                  <a:pt x="63" y="848"/>
                  <a:pt x="66" y="865"/>
                  <a:pt x="74" y="886"/>
                </a:cubicBezTo>
                <a:cubicBezTo>
                  <a:pt x="91" y="1105"/>
                  <a:pt x="58" y="936"/>
                  <a:pt x="128" y="1041"/>
                </a:cubicBezTo>
                <a:cubicBezTo>
                  <a:pt x="139" y="1114"/>
                  <a:pt x="131" y="1125"/>
                  <a:pt x="147" y="1078"/>
                </a:cubicBezTo>
                <a:close/>
              </a:path>
            </a:pathLst>
          </a:custGeom>
          <a:solidFill>
            <a:srgbClr val="FFFF00"/>
          </a:solidFill>
          <a:ln w="9525">
            <a:solidFill>
              <a:srgbClr val="0000FF"/>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85" name="Freeform 11"/>
          <p:cNvSpPr>
            <a:spLocks/>
          </p:cNvSpPr>
          <p:nvPr/>
        </p:nvSpPr>
        <p:spPr bwMode="auto">
          <a:xfrm>
            <a:off x="6096000" y="4114800"/>
            <a:ext cx="914400" cy="1524000"/>
          </a:xfrm>
          <a:custGeom>
            <a:avLst/>
            <a:gdLst>
              <a:gd name="T0" fmla="*/ 2147483647 w 828"/>
              <a:gd name="T1" fmla="*/ 2147483647 h 1238"/>
              <a:gd name="T2" fmla="*/ 2147483647 w 828"/>
              <a:gd name="T3" fmla="*/ 2147483647 h 1238"/>
              <a:gd name="T4" fmla="*/ 2147483647 w 828"/>
              <a:gd name="T5" fmla="*/ 2147483647 h 1238"/>
              <a:gd name="T6" fmla="*/ 2147483647 w 828"/>
              <a:gd name="T7" fmla="*/ 2147483647 h 1238"/>
              <a:gd name="T8" fmla="*/ 2147483647 w 828"/>
              <a:gd name="T9" fmla="*/ 2147483647 h 1238"/>
              <a:gd name="T10" fmla="*/ 2147483647 w 828"/>
              <a:gd name="T11" fmla="*/ 2147483647 h 1238"/>
              <a:gd name="T12" fmla="*/ 2147483647 w 828"/>
              <a:gd name="T13" fmla="*/ 2147483647 h 1238"/>
              <a:gd name="T14" fmla="*/ 2147483647 w 828"/>
              <a:gd name="T15" fmla="*/ 2147483647 h 1238"/>
              <a:gd name="T16" fmla="*/ 2147483647 w 828"/>
              <a:gd name="T17" fmla="*/ 2147483647 h 1238"/>
              <a:gd name="T18" fmla="*/ 2147483647 w 828"/>
              <a:gd name="T19" fmla="*/ 2147483647 h 1238"/>
              <a:gd name="T20" fmla="*/ 2147483647 w 828"/>
              <a:gd name="T21" fmla="*/ 2147483647 h 1238"/>
              <a:gd name="T22" fmla="*/ 2147483647 w 828"/>
              <a:gd name="T23" fmla="*/ 2147483647 h 1238"/>
              <a:gd name="T24" fmla="*/ 2147483647 w 828"/>
              <a:gd name="T25" fmla="*/ 2147483647 h 1238"/>
              <a:gd name="T26" fmla="*/ 2147483647 w 828"/>
              <a:gd name="T27" fmla="*/ 2147483647 h 1238"/>
              <a:gd name="T28" fmla="*/ 2147483647 w 828"/>
              <a:gd name="T29" fmla="*/ 2147483647 h 1238"/>
              <a:gd name="T30" fmla="*/ 2147483647 w 828"/>
              <a:gd name="T31" fmla="*/ 2147483647 h 1238"/>
              <a:gd name="T32" fmla="*/ 2147483647 w 828"/>
              <a:gd name="T33" fmla="*/ 2147483647 h 1238"/>
              <a:gd name="T34" fmla="*/ 2147483647 w 828"/>
              <a:gd name="T35" fmla="*/ 2147483647 h 1238"/>
              <a:gd name="T36" fmla="*/ 2147483647 w 828"/>
              <a:gd name="T37" fmla="*/ 2147483647 h 1238"/>
              <a:gd name="T38" fmla="*/ 2147483647 w 828"/>
              <a:gd name="T39" fmla="*/ 2147483647 h 1238"/>
              <a:gd name="T40" fmla="*/ 2147483647 w 828"/>
              <a:gd name="T41" fmla="*/ 2147483647 h 1238"/>
              <a:gd name="T42" fmla="*/ 2147483647 w 828"/>
              <a:gd name="T43" fmla="*/ 2147483647 h 1238"/>
              <a:gd name="T44" fmla="*/ 2147483647 w 828"/>
              <a:gd name="T45" fmla="*/ 2147483647 h 1238"/>
              <a:gd name="T46" fmla="*/ 2147483647 w 828"/>
              <a:gd name="T47" fmla="*/ 2147483647 h 1238"/>
              <a:gd name="T48" fmla="*/ 2147483647 w 828"/>
              <a:gd name="T49" fmla="*/ 2147483647 h 1238"/>
              <a:gd name="T50" fmla="*/ 2147483647 w 828"/>
              <a:gd name="T51" fmla="*/ 2147483647 h 1238"/>
              <a:gd name="T52" fmla="*/ 2147483647 w 828"/>
              <a:gd name="T53" fmla="*/ 2147483647 h 1238"/>
              <a:gd name="T54" fmla="*/ 0 w 828"/>
              <a:gd name="T55" fmla="*/ 2147483647 h 1238"/>
              <a:gd name="T56" fmla="*/ 2147483647 w 828"/>
              <a:gd name="T57" fmla="*/ 2147483647 h 1238"/>
              <a:gd name="T58" fmla="*/ 2147483647 w 828"/>
              <a:gd name="T59" fmla="*/ 2147483647 h 1238"/>
              <a:gd name="T60" fmla="*/ 2147483647 w 828"/>
              <a:gd name="T61" fmla="*/ 2147483647 h 1238"/>
              <a:gd name="T62" fmla="*/ 2147483647 w 828"/>
              <a:gd name="T63" fmla="*/ 2147483647 h 1238"/>
              <a:gd name="T64" fmla="*/ 2147483647 w 828"/>
              <a:gd name="T65" fmla="*/ 2147483647 h 1238"/>
              <a:gd name="T66" fmla="*/ 2147483647 w 828"/>
              <a:gd name="T67" fmla="*/ 2147483647 h 1238"/>
              <a:gd name="T68" fmla="*/ 2147483647 w 828"/>
              <a:gd name="T69" fmla="*/ 2147483647 h 1238"/>
              <a:gd name="T70" fmla="*/ 2147483647 w 828"/>
              <a:gd name="T71" fmla="*/ 2147483647 h 1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8"/>
              <a:gd name="T109" fmla="*/ 0 h 1238"/>
              <a:gd name="T110" fmla="*/ 828 w 828"/>
              <a:gd name="T111" fmla="*/ 1238 h 1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8" h="1238">
                <a:moveTo>
                  <a:pt x="147" y="1078"/>
                </a:moveTo>
                <a:cubicBezTo>
                  <a:pt x="155" y="1128"/>
                  <a:pt x="144" y="1153"/>
                  <a:pt x="192" y="1169"/>
                </a:cubicBezTo>
                <a:cubicBezTo>
                  <a:pt x="231" y="1208"/>
                  <a:pt x="303" y="1220"/>
                  <a:pt x="357" y="1233"/>
                </a:cubicBezTo>
                <a:cubicBezTo>
                  <a:pt x="564" y="1226"/>
                  <a:pt x="559" y="1238"/>
                  <a:pt x="686" y="1206"/>
                </a:cubicBezTo>
                <a:cubicBezTo>
                  <a:pt x="698" y="1170"/>
                  <a:pt x="710" y="1163"/>
                  <a:pt x="741" y="1142"/>
                </a:cubicBezTo>
                <a:cubicBezTo>
                  <a:pt x="753" y="1104"/>
                  <a:pt x="745" y="1093"/>
                  <a:pt x="723" y="1060"/>
                </a:cubicBezTo>
                <a:cubicBezTo>
                  <a:pt x="711" y="1023"/>
                  <a:pt x="720" y="996"/>
                  <a:pt x="732" y="959"/>
                </a:cubicBezTo>
                <a:cubicBezTo>
                  <a:pt x="726" y="925"/>
                  <a:pt x="728" y="889"/>
                  <a:pt x="714" y="858"/>
                </a:cubicBezTo>
                <a:cubicBezTo>
                  <a:pt x="705" y="838"/>
                  <a:pt x="668" y="813"/>
                  <a:pt x="668" y="813"/>
                </a:cubicBezTo>
                <a:cubicBezTo>
                  <a:pt x="651" y="761"/>
                  <a:pt x="685" y="721"/>
                  <a:pt x="723" y="685"/>
                </a:cubicBezTo>
                <a:cubicBezTo>
                  <a:pt x="709" y="616"/>
                  <a:pt x="709" y="527"/>
                  <a:pt x="787" y="502"/>
                </a:cubicBezTo>
                <a:cubicBezTo>
                  <a:pt x="776" y="457"/>
                  <a:pt x="773" y="410"/>
                  <a:pt x="759" y="365"/>
                </a:cubicBezTo>
                <a:cubicBezTo>
                  <a:pt x="753" y="346"/>
                  <a:pt x="734" y="335"/>
                  <a:pt x="723" y="319"/>
                </a:cubicBezTo>
                <a:cubicBezTo>
                  <a:pt x="735" y="283"/>
                  <a:pt x="741" y="267"/>
                  <a:pt x="778" y="255"/>
                </a:cubicBezTo>
                <a:cubicBezTo>
                  <a:pt x="784" y="246"/>
                  <a:pt x="788" y="235"/>
                  <a:pt x="796" y="228"/>
                </a:cubicBezTo>
                <a:cubicBezTo>
                  <a:pt x="803" y="222"/>
                  <a:pt x="819" y="227"/>
                  <a:pt x="823" y="218"/>
                </a:cubicBezTo>
                <a:cubicBezTo>
                  <a:pt x="828" y="208"/>
                  <a:pt x="799" y="168"/>
                  <a:pt x="796" y="164"/>
                </a:cubicBezTo>
                <a:cubicBezTo>
                  <a:pt x="731" y="81"/>
                  <a:pt x="639" y="87"/>
                  <a:pt x="540" y="81"/>
                </a:cubicBezTo>
                <a:cubicBezTo>
                  <a:pt x="531" y="75"/>
                  <a:pt x="519" y="72"/>
                  <a:pt x="512" y="63"/>
                </a:cubicBezTo>
                <a:cubicBezTo>
                  <a:pt x="491" y="38"/>
                  <a:pt x="518" y="34"/>
                  <a:pt x="485" y="17"/>
                </a:cubicBezTo>
                <a:cubicBezTo>
                  <a:pt x="474" y="11"/>
                  <a:pt x="460" y="11"/>
                  <a:pt x="448" y="8"/>
                </a:cubicBezTo>
                <a:cubicBezTo>
                  <a:pt x="392" y="12"/>
                  <a:pt x="317" y="0"/>
                  <a:pt x="275" y="45"/>
                </a:cubicBezTo>
                <a:cubicBezTo>
                  <a:pt x="242" y="145"/>
                  <a:pt x="104" y="29"/>
                  <a:pt x="37" y="100"/>
                </a:cubicBezTo>
                <a:cubicBezTo>
                  <a:pt x="12" y="174"/>
                  <a:pt x="22" y="135"/>
                  <a:pt x="10" y="218"/>
                </a:cubicBezTo>
                <a:cubicBezTo>
                  <a:pt x="16" y="279"/>
                  <a:pt x="9" y="343"/>
                  <a:pt x="28" y="401"/>
                </a:cubicBezTo>
                <a:cubicBezTo>
                  <a:pt x="31" y="410"/>
                  <a:pt x="29" y="423"/>
                  <a:pt x="37" y="429"/>
                </a:cubicBezTo>
                <a:cubicBezTo>
                  <a:pt x="47" y="437"/>
                  <a:pt x="62" y="435"/>
                  <a:pt x="74" y="438"/>
                </a:cubicBezTo>
                <a:cubicBezTo>
                  <a:pt x="59" y="479"/>
                  <a:pt x="31" y="491"/>
                  <a:pt x="0" y="520"/>
                </a:cubicBezTo>
                <a:cubicBezTo>
                  <a:pt x="8" y="564"/>
                  <a:pt x="7" y="590"/>
                  <a:pt x="37" y="621"/>
                </a:cubicBezTo>
                <a:cubicBezTo>
                  <a:pt x="50" y="659"/>
                  <a:pt x="63" y="690"/>
                  <a:pt x="46" y="730"/>
                </a:cubicBezTo>
                <a:cubicBezTo>
                  <a:pt x="38" y="748"/>
                  <a:pt x="21" y="760"/>
                  <a:pt x="10" y="776"/>
                </a:cubicBezTo>
                <a:cubicBezTo>
                  <a:pt x="13" y="788"/>
                  <a:pt x="12" y="802"/>
                  <a:pt x="19" y="813"/>
                </a:cubicBezTo>
                <a:cubicBezTo>
                  <a:pt x="25" y="822"/>
                  <a:pt x="38" y="823"/>
                  <a:pt x="46" y="831"/>
                </a:cubicBezTo>
                <a:cubicBezTo>
                  <a:pt x="63" y="848"/>
                  <a:pt x="66" y="865"/>
                  <a:pt x="74" y="886"/>
                </a:cubicBezTo>
                <a:cubicBezTo>
                  <a:pt x="91" y="1105"/>
                  <a:pt x="58" y="936"/>
                  <a:pt x="128" y="1041"/>
                </a:cubicBezTo>
                <a:cubicBezTo>
                  <a:pt x="139" y="1114"/>
                  <a:pt x="131" y="1125"/>
                  <a:pt x="147" y="1078"/>
                </a:cubicBezTo>
                <a:close/>
              </a:path>
            </a:pathLst>
          </a:custGeom>
          <a:solidFill>
            <a:srgbClr val="FFFF00"/>
          </a:solidFill>
          <a:ln w="9525">
            <a:solidFill>
              <a:srgbClr val="0000FF"/>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86" name="Line 30"/>
          <p:cNvSpPr>
            <a:spLocks noChangeShapeType="1"/>
          </p:cNvSpPr>
          <p:nvPr/>
        </p:nvSpPr>
        <p:spPr bwMode="auto">
          <a:xfrm flipV="1">
            <a:off x="9067800" y="5029200"/>
            <a:ext cx="1143000" cy="381000"/>
          </a:xfrm>
          <a:prstGeom prst="line">
            <a:avLst/>
          </a:prstGeom>
          <a:noFill/>
          <a:ln w="38100">
            <a:solidFill>
              <a:srgbClr val="0000FF"/>
            </a:solidFill>
            <a:round/>
            <a:headEnd/>
            <a:tailEnd type="arrow" w="med" len="med"/>
          </a:ln>
          <a:extLst>
            <a:ext uri="{909E8E84-426E-40DD-AFC4-6F175D3DCCD1}">
              <a14:hiddenFill xmlns:a14="http://schemas.microsoft.com/office/drawing/2010/main">
                <a:noFill/>
              </a14:hiddenFill>
            </a:ext>
          </a:extLst>
        </p:spPr>
        <p:txBody>
          <a:bodyPr/>
          <a:lstStyle/>
          <a:p>
            <a:endParaRPr lang="en-US"/>
          </a:p>
        </p:txBody>
      </p:sp>
      <p:sp>
        <p:nvSpPr>
          <p:cNvPr id="7187" name="Text Box 32"/>
          <p:cNvSpPr txBox="1">
            <a:spLocks noChangeArrowheads="1"/>
          </p:cNvSpPr>
          <p:nvPr/>
        </p:nvSpPr>
        <p:spPr bwMode="auto">
          <a:xfrm>
            <a:off x="9982201" y="5181601"/>
            <a:ext cx="441325"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sz="2800"/>
              <a:t>V</a:t>
            </a:r>
          </a:p>
        </p:txBody>
      </p:sp>
      <p:sp>
        <p:nvSpPr>
          <p:cNvPr id="7188" name="Arc 35"/>
          <p:cNvSpPr>
            <a:spLocks/>
          </p:cNvSpPr>
          <p:nvPr/>
        </p:nvSpPr>
        <p:spPr bwMode="auto">
          <a:xfrm flipH="1">
            <a:off x="6019800" y="4343401"/>
            <a:ext cx="4032250" cy="1014413"/>
          </a:xfrm>
          <a:custGeom>
            <a:avLst/>
            <a:gdLst>
              <a:gd name="T0" fmla="*/ 2147483647 w 21120"/>
              <a:gd name="T1" fmla="*/ 2147483647 h 14381"/>
              <a:gd name="T2" fmla="*/ 0 w 21120"/>
              <a:gd name="T3" fmla="*/ 2147483647 h 14381"/>
              <a:gd name="T4" fmla="*/ 2147483647 w 21120"/>
              <a:gd name="T5" fmla="*/ 0 h 14381"/>
              <a:gd name="T6" fmla="*/ 0 60000 65536"/>
              <a:gd name="T7" fmla="*/ 0 60000 65536"/>
              <a:gd name="T8" fmla="*/ 0 60000 65536"/>
              <a:gd name="T9" fmla="*/ 0 w 21120"/>
              <a:gd name="T10" fmla="*/ 0 h 14381"/>
              <a:gd name="T11" fmla="*/ 21120 w 21120"/>
              <a:gd name="T12" fmla="*/ 14381 h 14381"/>
            </a:gdLst>
            <a:ahLst/>
            <a:cxnLst>
              <a:cxn ang="T6">
                <a:pos x="T0" y="T1"/>
              </a:cxn>
              <a:cxn ang="T7">
                <a:pos x="T2" y="T3"/>
              </a:cxn>
              <a:cxn ang="T8">
                <a:pos x="T4" y="T5"/>
              </a:cxn>
            </a:cxnLst>
            <a:rect l="T9" t="T10" r="T11" b="T12"/>
            <a:pathLst>
              <a:path w="21120" h="14381" fill="none" extrusionOk="0">
                <a:moveTo>
                  <a:pt x="5003" y="14380"/>
                </a:moveTo>
                <a:cubicBezTo>
                  <a:pt x="2509" y="11586"/>
                  <a:pt x="785" y="8191"/>
                  <a:pt x="0" y="4528"/>
                </a:cubicBezTo>
              </a:path>
              <a:path w="21120" h="14381" stroke="0" extrusionOk="0">
                <a:moveTo>
                  <a:pt x="5003" y="14380"/>
                </a:moveTo>
                <a:cubicBezTo>
                  <a:pt x="2509" y="11586"/>
                  <a:pt x="785" y="8191"/>
                  <a:pt x="0" y="4528"/>
                </a:cubicBezTo>
                <a:lnTo>
                  <a:pt x="21120" y="0"/>
                </a:lnTo>
                <a:close/>
              </a:path>
            </a:pathLst>
          </a:custGeom>
          <a:noFill/>
          <a:ln w="76200">
            <a:solidFill>
              <a:srgbClr val="FF6600"/>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89" name="Text Box 39"/>
          <p:cNvSpPr txBox="1">
            <a:spLocks noChangeArrowheads="1"/>
          </p:cNvSpPr>
          <p:nvPr/>
        </p:nvSpPr>
        <p:spPr bwMode="auto">
          <a:xfrm>
            <a:off x="1981200" y="2847975"/>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sz="3200">
                <a:solidFill>
                  <a:schemeClr val="tx1"/>
                </a:solidFill>
              </a:rPr>
              <a:t>C</a:t>
            </a:r>
          </a:p>
        </p:txBody>
      </p:sp>
      <p:sp>
        <p:nvSpPr>
          <p:cNvPr id="7190" name="Text Box 40"/>
          <p:cNvSpPr txBox="1">
            <a:spLocks noChangeArrowheads="1"/>
          </p:cNvSpPr>
          <p:nvPr/>
        </p:nvSpPr>
        <p:spPr bwMode="auto">
          <a:xfrm>
            <a:off x="5410200" y="3962400"/>
            <a:ext cx="477838" cy="579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sz="3200">
                <a:solidFill>
                  <a:schemeClr val="tx1"/>
                </a:solidFill>
              </a:rPr>
              <a:t>A</a:t>
            </a:r>
          </a:p>
        </p:txBody>
      </p:sp>
      <p:sp>
        <p:nvSpPr>
          <p:cNvPr id="7191" name="TextBox 2"/>
          <p:cNvSpPr txBox="1">
            <a:spLocks noChangeArrowheads="1"/>
          </p:cNvSpPr>
          <p:nvPr/>
        </p:nvSpPr>
        <p:spPr bwMode="auto">
          <a:xfrm>
            <a:off x="3415332" y="290809"/>
            <a:ext cx="5195268" cy="46166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dirty="0">
                <a:latin typeface="Calibri" panose="020F0502020204030204" pitchFamily="34" charset="0"/>
              </a:rPr>
              <a:t>The secondary, or in-up-out, circulation</a:t>
            </a:r>
          </a:p>
        </p:txBody>
      </p:sp>
      <p:sp>
        <p:nvSpPr>
          <p:cNvPr id="27" name="Arc 26"/>
          <p:cNvSpPr/>
          <p:nvPr/>
        </p:nvSpPr>
        <p:spPr bwMode="auto">
          <a:xfrm flipV="1">
            <a:off x="2286000" y="1295400"/>
            <a:ext cx="3276600" cy="3581400"/>
          </a:xfrm>
          <a:prstGeom prst="arc">
            <a:avLst>
              <a:gd name="adj1" fmla="val 16200000"/>
              <a:gd name="adj2" fmla="val 5402388"/>
            </a:avLst>
          </a:prstGeom>
          <a:ln>
            <a:solidFill>
              <a:srgbClr val="FF66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pPr>
              <a:lnSpc>
                <a:spcPct val="200000"/>
              </a:lnSpc>
              <a:defRPr/>
            </a:pPr>
            <a:endParaRPr lang="en-US" dirty="0">
              <a:solidFill>
                <a:schemeClr val="accent2"/>
              </a:solidFill>
            </a:endParaRPr>
          </a:p>
        </p:txBody>
      </p:sp>
      <p:cxnSp>
        <p:nvCxnSpPr>
          <p:cNvPr id="7193" name="Straight Arrow Connector 28"/>
          <p:cNvCxnSpPr>
            <a:cxnSpLocks noChangeShapeType="1"/>
          </p:cNvCxnSpPr>
          <p:nvPr/>
        </p:nvCxnSpPr>
        <p:spPr bwMode="auto">
          <a:xfrm rot="5400000" flipH="1" flipV="1">
            <a:off x="2209800" y="1600200"/>
            <a:ext cx="1588" cy="1588"/>
          </a:xfrm>
          <a:prstGeom prst="straightConnector1">
            <a:avLst/>
          </a:prstGeom>
          <a:noFill/>
          <a:ln w="9525" algn="ctr">
            <a:solidFill>
              <a:schemeClr val="tx1"/>
            </a:solidFill>
            <a:round/>
            <a:headEnd/>
            <a:tailEnd type="arrow" w="med" len="med"/>
          </a:ln>
          <a:extLst>
            <a:ext uri="{909E8E84-426E-40DD-AFC4-6F175D3DCCD1}">
              <a14:hiddenFill xmlns:a14="http://schemas.microsoft.com/office/drawing/2010/main">
                <a:noFill/>
              </a14:hiddenFill>
            </a:ext>
          </a:extLst>
        </p:spPr>
      </p:cxnSp>
      <p:sp>
        <p:nvSpPr>
          <p:cNvPr id="31" name="Arc 30"/>
          <p:cNvSpPr/>
          <p:nvPr/>
        </p:nvSpPr>
        <p:spPr bwMode="auto">
          <a:xfrm flipH="1" flipV="1">
            <a:off x="6629400" y="1371600"/>
            <a:ext cx="4038600" cy="3505200"/>
          </a:xfrm>
          <a:prstGeom prst="arc">
            <a:avLst>
              <a:gd name="adj1" fmla="val 16200000"/>
              <a:gd name="adj2" fmla="val 5429113"/>
            </a:avLst>
          </a:prstGeom>
          <a:ln>
            <a:solidFill>
              <a:srgbClr val="FF66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txBody>
          <a:bodyPr/>
          <a:lstStyle/>
          <a:p>
            <a:pPr>
              <a:lnSpc>
                <a:spcPct val="200000"/>
              </a:lnSpc>
              <a:defRPr/>
            </a:pPr>
            <a:endParaRPr lang="en-US" dirty="0">
              <a:solidFill>
                <a:schemeClr val="accent2"/>
              </a:solidFill>
            </a:endParaRPr>
          </a:p>
        </p:txBody>
      </p:sp>
      <p:sp>
        <p:nvSpPr>
          <p:cNvPr id="7195" name="AutoShape 17"/>
          <p:cNvSpPr>
            <a:spLocks noChangeArrowheads="1"/>
          </p:cNvSpPr>
          <p:nvPr/>
        </p:nvSpPr>
        <p:spPr bwMode="auto">
          <a:xfrm>
            <a:off x="4114800" y="4572000"/>
            <a:ext cx="533400" cy="838200"/>
          </a:xfrm>
          <a:prstGeom prst="curvedRightArrow">
            <a:avLst>
              <a:gd name="adj1" fmla="val 31429"/>
              <a:gd name="adj2" fmla="val 62857"/>
              <a:gd name="adj3" fmla="val 33333"/>
            </a:avLst>
          </a:prstGeom>
          <a:solidFill>
            <a:schemeClr val="accent2"/>
          </a:solidFill>
          <a:ln w="9525">
            <a:solidFill>
              <a:srgbClr val="0000FF"/>
            </a:solidFill>
            <a:miter lim="800000"/>
            <a:headEnd/>
            <a:tailEnd/>
          </a:ln>
        </p:spPr>
        <p:txBody>
          <a:bodyPr wrap="none" anchor="ct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sp>
        <p:nvSpPr>
          <p:cNvPr id="7196" name="Freeform 10"/>
          <p:cNvSpPr>
            <a:spLocks/>
          </p:cNvSpPr>
          <p:nvPr/>
        </p:nvSpPr>
        <p:spPr bwMode="auto">
          <a:xfrm>
            <a:off x="4419600" y="3733800"/>
            <a:ext cx="685800" cy="1295400"/>
          </a:xfrm>
          <a:custGeom>
            <a:avLst/>
            <a:gdLst>
              <a:gd name="T0" fmla="*/ 2147483647 w 828"/>
              <a:gd name="T1" fmla="*/ 2147483647 h 1238"/>
              <a:gd name="T2" fmla="*/ 2147483647 w 828"/>
              <a:gd name="T3" fmla="*/ 2147483647 h 1238"/>
              <a:gd name="T4" fmla="*/ 2147483647 w 828"/>
              <a:gd name="T5" fmla="*/ 2147483647 h 1238"/>
              <a:gd name="T6" fmla="*/ 2147483647 w 828"/>
              <a:gd name="T7" fmla="*/ 2147483647 h 1238"/>
              <a:gd name="T8" fmla="*/ 2147483647 w 828"/>
              <a:gd name="T9" fmla="*/ 2147483647 h 1238"/>
              <a:gd name="T10" fmla="*/ 2147483647 w 828"/>
              <a:gd name="T11" fmla="*/ 2147483647 h 1238"/>
              <a:gd name="T12" fmla="*/ 2147483647 w 828"/>
              <a:gd name="T13" fmla="*/ 2147483647 h 1238"/>
              <a:gd name="T14" fmla="*/ 2147483647 w 828"/>
              <a:gd name="T15" fmla="*/ 2147483647 h 1238"/>
              <a:gd name="T16" fmla="*/ 2147483647 w 828"/>
              <a:gd name="T17" fmla="*/ 2147483647 h 1238"/>
              <a:gd name="T18" fmla="*/ 2147483647 w 828"/>
              <a:gd name="T19" fmla="*/ 2147483647 h 1238"/>
              <a:gd name="T20" fmla="*/ 2147483647 w 828"/>
              <a:gd name="T21" fmla="*/ 2147483647 h 1238"/>
              <a:gd name="T22" fmla="*/ 2147483647 w 828"/>
              <a:gd name="T23" fmla="*/ 2147483647 h 1238"/>
              <a:gd name="T24" fmla="*/ 2147483647 w 828"/>
              <a:gd name="T25" fmla="*/ 2147483647 h 1238"/>
              <a:gd name="T26" fmla="*/ 2147483647 w 828"/>
              <a:gd name="T27" fmla="*/ 2147483647 h 1238"/>
              <a:gd name="T28" fmla="*/ 2147483647 w 828"/>
              <a:gd name="T29" fmla="*/ 2147483647 h 1238"/>
              <a:gd name="T30" fmla="*/ 2147483647 w 828"/>
              <a:gd name="T31" fmla="*/ 2147483647 h 1238"/>
              <a:gd name="T32" fmla="*/ 2147483647 w 828"/>
              <a:gd name="T33" fmla="*/ 2147483647 h 1238"/>
              <a:gd name="T34" fmla="*/ 2147483647 w 828"/>
              <a:gd name="T35" fmla="*/ 2147483647 h 1238"/>
              <a:gd name="T36" fmla="*/ 2147483647 w 828"/>
              <a:gd name="T37" fmla="*/ 2147483647 h 1238"/>
              <a:gd name="T38" fmla="*/ 2147483647 w 828"/>
              <a:gd name="T39" fmla="*/ 2147483647 h 1238"/>
              <a:gd name="T40" fmla="*/ 2147483647 w 828"/>
              <a:gd name="T41" fmla="*/ 2147483647 h 1238"/>
              <a:gd name="T42" fmla="*/ 2147483647 w 828"/>
              <a:gd name="T43" fmla="*/ 2147483647 h 1238"/>
              <a:gd name="T44" fmla="*/ 2147483647 w 828"/>
              <a:gd name="T45" fmla="*/ 2147483647 h 1238"/>
              <a:gd name="T46" fmla="*/ 2147483647 w 828"/>
              <a:gd name="T47" fmla="*/ 2147483647 h 1238"/>
              <a:gd name="T48" fmla="*/ 2147483647 w 828"/>
              <a:gd name="T49" fmla="*/ 2147483647 h 1238"/>
              <a:gd name="T50" fmla="*/ 2147483647 w 828"/>
              <a:gd name="T51" fmla="*/ 2147483647 h 1238"/>
              <a:gd name="T52" fmla="*/ 2147483647 w 828"/>
              <a:gd name="T53" fmla="*/ 2147483647 h 1238"/>
              <a:gd name="T54" fmla="*/ 0 w 828"/>
              <a:gd name="T55" fmla="*/ 2147483647 h 1238"/>
              <a:gd name="T56" fmla="*/ 2147483647 w 828"/>
              <a:gd name="T57" fmla="*/ 2147483647 h 1238"/>
              <a:gd name="T58" fmla="*/ 2147483647 w 828"/>
              <a:gd name="T59" fmla="*/ 2147483647 h 1238"/>
              <a:gd name="T60" fmla="*/ 2147483647 w 828"/>
              <a:gd name="T61" fmla="*/ 2147483647 h 1238"/>
              <a:gd name="T62" fmla="*/ 2147483647 w 828"/>
              <a:gd name="T63" fmla="*/ 2147483647 h 1238"/>
              <a:gd name="T64" fmla="*/ 2147483647 w 828"/>
              <a:gd name="T65" fmla="*/ 2147483647 h 1238"/>
              <a:gd name="T66" fmla="*/ 2147483647 w 828"/>
              <a:gd name="T67" fmla="*/ 2147483647 h 1238"/>
              <a:gd name="T68" fmla="*/ 2147483647 w 828"/>
              <a:gd name="T69" fmla="*/ 2147483647 h 1238"/>
              <a:gd name="T70" fmla="*/ 2147483647 w 828"/>
              <a:gd name="T71" fmla="*/ 2147483647 h 1238"/>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828"/>
              <a:gd name="T109" fmla="*/ 0 h 1238"/>
              <a:gd name="T110" fmla="*/ 828 w 828"/>
              <a:gd name="T111" fmla="*/ 1238 h 1238"/>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828" h="1238">
                <a:moveTo>
                  <a:pt x="147" y="1078"/>
                </a:moveTo>
                <a:cubicBezTo>
                  <a:pt x="155" y="1128"/>
                  <a:pt x="144" y="1153"/>
                  <a:pt x="192" y="1169"/>
                </a:cubicBezTo>
                <a:cubicBezTo>
                  <a:pt x="231" y="1208"/>
                  <a:pt x="303" y="1220"/>
                  <a:pt x="357" y="1233"/>
                </a:cubicBezTo>
                <a:cubicBezTo>
                  <a:pt x="564" y="1226"/>
                  <a:pt x="559" y="1238"/>
                  <a:pt x="686" y="1206"/>
                </a:cubicBezTo>
                <a:cubicBezTo>
                  <a:pt x="698" y="1170"/>
                  <a:pt x="710" y="1163"/>
                  <a:pt x="741" y="1142"/>
                </a:cubicBezTo>
                <a:cubicBezTo>
                  <a:pt x="753" y="1104"/>
                  <a:pt x="745" y="1093"/>
                  <a:pt x="723" y="1060"/>
                </a:cubicBezTo>
                <a:cubicBezTo>
                  <a:pt x="711" y="1023"/>
                  <a:pt x="720" y="996"/>
                  <a:pt x="732" y="959"/>
                </a:cubicBezTo>
                <a:cubicBezTo>
                  <a:pt x="726" y="925"/>
                  <a:pt x="728" y="889"/>
                  <a:pt x="714" y="858"/>
                </a:cubicBezTo>
                <a:cubicBezTo>
                  <a:pt x="705" y="838"/>
                  <a:pt x="668" y="813"/>
                  <a:pt x="668" y="813"/>
                </a:cubicBezTo>
                <a:cubicBezTo>
                  <a:pt x="651" y="761"/>
                  <a:pt x="685" y="721"/>
                  <a:pt x="723" y="685"/>
                </a:cubicBezTo>
                <a:cubicBezTo>
                  <a:pt x="709" y="616"/>
                  <a:pt x="709" y="527"/>
                  <a:pt x="787" y="502"/>
                </a:cubicBezTo>
                <a:cubicBezTo>
                  <a:pt x="776" y="457"/>
                  <a:pt x="773" y="410"/>
                  <a:pt x="759" y="365"/>
                </a:cubicBezTo>
                <a:cubicBezTo>
                  <a:pt x="753" y="346"/>
                  <a:pt x="734" y="335"/>
                  <a:pt x="723" y="319"/>
                </a:cubicBezTo>
                <a:cubicBezTo>
                  <a:pt x="735" y="283"/>
                  <a:pt x="741" y="267"/>
                  <a:pt x="778" y="255"/>
                </a:cubicBezTo>
                <a:cubicBezTo>
                  <a:pt x="784" y="246"/>
                  <a:pt x="788" y="235"/>
                  <a:pt x="796" y="228"/>
                </a:cubicBezTo>
                <a:cubicBezTo>
                  <a:pt x="803" y="222"/>
                  <a:pt x="819" y="227"/>
                  <a:pt x="823" y="218"/>
                </a:cubicBezTo>
                <a:cubicBezTo>
                  <a:pt x="828" y="208"/>
                  <a:pt x="799" y="168"/>
                  <a:pt x="796" y="164"/>
                </a:cubicBezTo>
                <a:cubicBezTo>
                  <a:pt x="731" y="81"/>
                  <a:pt x="639" y="87"/>
                  <a:pt x="540" y="81"/>
                </a:cubicBezTo>
                <a:cubicBezTo>
                  <a:pt x="531" y="75"/>
                  <a:pt x="519" y="72"/>
                  <a:pt x="512" y="63"/>
                </a:cubicBezTo>
                <a:cubicBezTo>
                  <a:pt x="491" y="38"/>
                  <a:pt x="518" y="34"/>
                  <a:pt x="485" y="17"/>
                </a:cubicBezTo>
                <a:cubicBezTo>
                  <a:pt x="474" y="11"/>
                  <a:pt x="460" y="11"/>
                  <a:pt x="448" y="8"/>
                </a:cubicBezTo>
                <a:cubicBezTo>
                  <a:pt x="392" y="12"/>
                  <a:pt x="317" y="0"/>
                  <a:pt x="275" y="45"/>
                </a:cubicBezTo>
                <a:cubicBezTo>
                  <a:pt x="242" y="145"/>
                  <a:pt x="104" y="29"/>
                  <a:pt x="37" y="100"/>
                </a:cubicBezTo>
                <a:cubicBezTo>
                  <a:pt x="12" y="174"/>
                  <a:pt x="22" y="135"/>
                  <a:pt x="10" y="218"/>
                </a:cubicBezTo>
                <a:cubicBezTo>
                  <a:pt x="16" y="279"/>
                  <a:pt x="9" y="343"/>
                  <a:pt x="28" y="401"/>
                </a:cubicBezTo>
                <a:cubicBezTo>
                  <a:pt x="31" y="410"/>
                  <a:pt x="29" y="423"/>
                  <a:pt x="37" y="429"/>
                </a:cubicBezTo>
                <a:cubicBezTo>
                  <a:pt x="47" y="437"/>
                  <a:pt x="62" y="435"/>
                  <a:pt x="74" y="438"/>
                </a:cubicBezTo>
                <a:cubicBezTo>
                  <a:pt x="59" y="479"/>
                  <a:pt x="31" y="491"/>
                  <a:pt x="0" y="520"/>
                </a:cubicBezTo>
                <a:cubicBezTo>
                  <a:pt x="8" y="564"/>
                  <a:pt x="7" y="590"/>
                  <a:pt x="37" y="621"/>
                </a:cubicBezTo>
                <a:cubicBezTo>
                  <a:pt x="50" y="659"/>
                  <a:pt x="63" y="690"/>
                  <a:pt x="46" y="730"/>
                </a:cubicBezTo>
                <a:cubicBezTo>
                  <a:pt x="38" y="748"/>
                  <a:pt x="21" y="760"/>
                  <a:pt x="10" y="776"/>
                </a:cubicBezTo>
                <a:cubicBezTo>
                  <a:pt x="13" y="788"/>
                  <a:pt x="12" y="802"/>
                  <a:pt x="19" y="813"/>
                </a:cubicBezTo>
                <a:cubicBezTo>
                  <a:pt x="25" y="822"/>
                  <a:pt x="38" y="823"/>
                  <a:pt x="46" y="831"/>
                </a:cubicBezTo>
                <a:cubicBezTo>
                  <a:pt x="63" y="848"/>
                  <a:pt x="66" y="865"/>
                  <a:pt x="74" y="886"/>
                </a:cubicBezTo>
                <a:cubicBezTo>
                  <a:pt x="91" y="1105"/>
                  <a:pt x="58" y="936"/>
                  <a:pt x="128" y="1041"/>
                </a:cubicBezTo>
                <a:cubicBezTo>
                  <a:pt x="139" y="1114"/>
                  <a:pt x="131" y="1125"/>
                  <a:pt x="147" y="1078"/>
                </a:cubicBezTo>
                <a:close/>
              </a:path>
            </a:pathLst>
          </a:custGeom>
          <a:solidFill>
            <a:srgbClr val="FFFF00"/>
          </a:solidFill>
          <a:ln w="9525">
            <a:solidFill>
              <a:srgbClr val="0000FF"/>
            </a:solidFill>
            <a:round/>
            <a:headEnd/>
            <a:tailEnd/>
          </a:ln>
        </p:spPr>
        <p:txBody>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endParaRPr lang="en-US"/>
          </a:p>
        </p:txBody>
      </p:sp>
      <p:cxnSp>
        <p:nvCxnSpPr>
          <p:cNvPr id="33" name="Straight Connector 32"/>
          <p:cNvCxnSpPr/>
          <p:nvPr/>
        </p:nvCxnSpPr>
        <p:spPr bwMode="auto">
          <a:xfrm>
            <a:off x="2667000" y="1295400"/>
            <a:ext cx="1333500" cy="1588"/>
          </a:xfrm>
          <a:prstGeom prst="line">
            <a:avLst/>
          </a:prstGeom>
          <a:ln>
            <a:solidFill>
              <a:srgbClr val="FF6600"/>
            </a:solidFill>
            <a:prstDash val="sysDash"/>
            <a:headEnd type="triangle" w="med" len="med"/>
            <a:tailEnd type="none" w="med" len="med"/>
          </a:ln>
        </p:spPr>
        <p:style>
          <a:lnRef idx="3">
            <a:schemeClr val="accent2"/>
          </a:lnRef>
          <a:fillRef idx="0">
            <a:schemeClr val="accent2"/>
          </a:fillRef>
          <a:effectRef idx="2">
            <a:schemeClr val="accent2"/>
          </a:effectRef>
          <a:fontRef idx="minor">
            <a:schemeClr val="tx1"/>
          </a:fontRef>
        </p:style>
      </p:cxnSp>
      <p:cxnSp>
        <p:nvCxnSpPr>
          <p:cNvPr id="35" name="Straight Connector 34"/>
          <p:cNvCxnSpPr/>
          <p:nvPr/>
        </p:nvCxnSpPr>
        <p:spPr bwMode="auto">
          <a:xfrm flipV="1">
            <a:off x="8610601" y="1371600"/>
            <a:ext cx="1243013" cy="0"/>
          </a:xfrm>
          <a:prstGeom prst="line">
            <a:avLst/>
          </a:prstGeom>
          <a:ln>
            <a:solidFill>
              <a:srgbClr val="FF66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8" name="Straight Connector 37"/>
          <p:cNvCxnSpPr/>
          <p:nvPr/>
        </p:nvCxnSpPr>
        <p:spPr bwMode="auto">
          <a:xfrm flipV="1">
            <a:off x="2743201" y="4876800"/>
            <a:ext cx="1243013" cy="0"/>
          </a:xfrm>
          <a:prstGeom prst="line">
            <a:avLst/>
          </a:prstGeom>
          <a:ln>
            <a:solidFill>
              <a:srgbClr val="FF6600"/>
            </a:solidFill>
            <a:prstDash val="sysDash"/>
            <a:headEnd type="none" w="med" len="med"/>
            <a:tailEnd type="triangle" w="med" len="med"/>
          </a:ln>
        </p:spPr>
        <p:style>
          <a:lnRef idx="3">
            <a:schemeClr val="accent2"/>
          </a:lnRef>
          <a:fillRef idx="0">
            <a:schemeClr val="accent2"/>
          </a:fillRef>
          <a:effectRef idx="2">
            <a:schemeClr val="accent2"/>
          </a:effectRef>
          <a:fontRef idx="minor">
            <a:schemeClr val="tx1"/>
          </a:fontRef>
        </p:style>
      </p:cxnSp>
      <p:cxnSp>
        <p:nvCxnSpPr>
          <p:cNvPr id="39" name="Straight Connector 38"/>
          <p:cNvCxnSpPr/>
          <p:nvPr/>
        </p:nvCxnSpPr>
        <p:spPr bwMode="auto">
          <a:xfrm>
            <a:off x="8610600" y="4876800"/>
            <a:ext cx="1333500" cy="1588"/>
          </a:xfrm>
          <a:prstGeom prst="line">
            <a:avLst/>
          </a:prstGeom>
          <a:ln>
            <a:headEnd type="triangle" w="med" len="med"/>
            <a:tailEnd type="none" w="med" len="med"/>
          </a:ln>
        </p:spPr>
        <p:style>
          <a:lnRef idx="3">
            <a:schemeClr val="accent2"/>
          </a:lnRef>
          <a:fillRef idx="0">
            <a:schemeClr val="accent2"/>
          </a:fillRef>
          <a:effectRef idx="2">
            <a:schemeClr val="accent2"/>
          </a:effectRef>
          <a:fontRef idx="minor">
            <a:schemeClr val="tx1"/>
          </a:fontRef>
        </p:style>
      </p:cxnSp>
      <p:sp>
        <p:nvSpPr>
          <p:cNvPr id="7201" name="Text Box 36"/>
          <p:cNvSpPr txBox="1">
            <a:spLocks noChangeArrowheads="1"/>
          </p:cNvSpPr>
          <p:nvPr/>
        </p:nvSpPr>
        <p:spPr bwMode="auto">
          <a:xfrm>
            <a:off x="9144001" y="4648201"/>
            <a:ext cx="500063" cy="519113"/>
          </a:xfrm>
          <a:prstGeom prst="rect">
            <a:avLst/>
          </a:prstGeom>
          <a:solidFill>
            <a:schemeClr val="bg1"/>
          </a:solidFill>
          <a:ln w="28575">
            <a:solidFill>
              <a:srgbClr val="FF6600"/>
            </a:solidFill>
            <a:miter lim="800000"/>
            <a:headEnd/>
            <a:tailEnd/>
          </a:ln>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eaLnBrk="1" hangingPunct="1"/>
            <a:r>
              <a:rPr lang="en-US" sz="2800" b="0">
                <a:solidFill>
                  <a:schemeClr val="tx1"/>
                </a:solidFill>
              </a:rPr>
              <a:t>ds</a:t>
            </a:r>
          </a:p>
        </p:txBody>
      </p:sp>
      <p:sp>
        <p:nvSpPr>
          <p:cNvPr id="7202" name="TextBox 39"/>
          <p:cNvSpPr txBox="1">
            <a:spLocks noChangeArrowheads="1"/>
          </p:cNvSpPr>
          <p:nvPr/>
        </p:nvSpPr>
        <p:spPr bwMode="auto">
          <a:xfrm>
            <a:off x="2286000" y="1447801"/>
            <a:ext cx="1595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r>
              <a:rPr lang="en-US">
                <a:solidFill>
                  <a:srgbClr val="996633"/>
                </a:solidFill>
              </a:rPr>
              <a:t>secondary</a:t>
            </a:r>
          </a:p>
          <a:p>
            <a:pPr algn="ctr" eaLnBrk="1" hangingPunct="1"/>
            <a:r>
              <a:rPr lang="en-US">
                <a:solidFill>
                  <a:srgbClr val="996633"/>
                </a:solidFill>
              </a:rPr>
              <a:t>circulation</a:t>
            </a:r>
          </a:p>
        </p:txBody>
      </p:sp>
      <p:sp>
        <p:nvSpPr>
          <p:cNvPr id="7203" name="TextBox 40"/>
          <p:cNvSpPr txBox="1">
            <a:spLocks noChangeArrowheads="1"/>
          </p:cNvSpPr>
          <p:nvPr/>
        </p:nvSpPr>
        <p:spPr bwMode="auto">
          <a:xfrm>
            <a:off x="8458200" y="1524001"/>
            <a:ext cx="1595438" cy="830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b="1">
                <a:solidFill>
                  <a:schemeClr val="accent2"/>
                </a:solidFill>
                <a:latin typeface="Times New Roman" panose="02020603050405020304" pitchFamily="18" charset="0"/>
              </a:defRPr>
            </a:lvl1pPr>
            <a:lvl2pPr marL="742950" indent="-285750" eaLnBrk="0" hangingPunct="0">
              <a:defRPr sz="2400" b="1">
                <a:solidFill>
                  <a:schemeClr val="accent2"/>
                </a:solidFill>
                <a:latin typeface="Times New Roman" panose="02020603050405020304" pitchFamily="18" charset="0"/>
              </a:defRPr>
            </a:lvl2pPr>
            <a:lvl3pPr marL="1143000" indent="-228600" eaLnBrk="0" hangingPunct="0">
              <a:defRPr sz="2400" b="1">
                <a:solidFill>
                  <a:schemeClr val="accent2"/>
                </a:solidFill>
                <a:latin typeface="Times New Roman" panose="02020603050405020304" pitchFamily="18" charset="0"/>
              </a:defRPr>
            </a:lvl3pPr>
            <a:lvl4pPr marL="1600200" indent="-228600" eaLnBrk="0" hangingPunct="0">
              <a:defRPr sz="2400" b="1">
                <a:solidFill>
                  <a:schemeClr val="accent2"/>
                </a:solidFill>
                <a:latin typeface="Times New Roman" panose="02020603050405020304" pitchFamily="18" charset="0"/>
              </a:defRPr>
            </a:lvl4pPr>
            <a:lvl5pPr marL="2057400" indent="-228600" eaLnBrk="0" hangingPunct="0">
              <a:defRPr sz="2400" b="1">
                <a:solidFill>
                  <a:schemeClr val="accent2"/>
                </a:solidFill>
                <a:latin typeface="Times New Roman" panose="02020603050405020304" pitchFamily="18" charset="0"/>
              </a:defRPr>
            </a:lvl5pPr>
            <a:lvl6pPr marL="2514600" indent="-228600" eaLnBrk="0" fontAlgn="base" hangingPunct="0">
              <a:spcBef>
                <a:spcPct val="0"/>
              </a:spcBef>
              <a:spcAft>
                <a:spcPct val="0"/>
              </a:spcAft>
              <a:defRPr sz="2400" b="1">
                <a:solidFill>
                  <a:schemeClr val="accent2"/>
                </a:solidFill>
                <a:latin typeface="Times New Roman" panose="02020603050405020304" pitchFamily="18" charset="0"/>
              </a:defRPr>
            </a:lvl6pPr>
            <a:lvl7pPr marL="2971800" indent="-228600" eaLnBrk="0" fontAlgn="base" hangingPunct="0">
              <a:spcBef>
                <a:spcPct val="0"/>
              </a:spcBef>
              <a:spcAft>
                <a:spcPct val="0"/>
              </a:spcAft>
              <a:defRPr sz="2400" b="1">
                <a:solidFill>
                  <a:schemeClr val="accent2"/>
                </a:solidFill>
                <a:latin typeface="Times New Roman" panose="02020603050405020304" pitchFamily="18" charset="0"/>
              </a:defRPr>
            </a:lvl7pPr>
            <a:lvl8pPr marL="3429000" indent="-228600" eaLnBrk="0" fontAlgn="base" hangingPunct="0">
              <a:spcBef>
                <a:spcPct val="0"/>
              </a:spcBef>
              <a:spcAft>
                <a:spcPct val="0"/>
              </a:spcAft>
              <a:defRPr sz="2400" b="1">
                <a:solidFill>
                  <a:schemeClr val="accent2"/>
                </a:solidFill>
                <a:latin typeface="Times New Roman" panose="02020603050405020304" pitchFamily="18" charset="0"/>
              </a:defRPr>
            </a:lvl8pPr>
            <a:lvl9pPr marL="3886200" indent="-228600" eaLnBrk="0" fontAlgn="base" hangingPunct="0">
              <a:spcBef>
                <a:spcPct val="0"/>
              </a:spcBef>
              <a:spcAft>
                <a:spcPct val="0"/>
              </a:spcAft>
              <a:defRPr sz="2400" b="1">
                <a:solidFill>
                  <a:schemeClr val="accent2"/>
                </a:solidFill>
                <a:latin typeface="Times New Roman" panose="02020603050405020304" pitchFamily="18" charset="0"/>
              </a:defRPr>
            </a:lvl9pPr>
          </a:lstStyle>
          <a:p>
            <a:pPr algn="ctr" eaLnBrk="1" hangingPunct="1"/>
            <a:r>
              <a:rPr lang="en-US">
                <a:solidFill>
                  <a:srgbClr val="996633"/>
                </a:solidFill>
              </a:rPr>
              <a:t>secondary</a:t>
            </a:r>
          </a:p>
          <a:p>
            <a:pPr algn="ctr" eaLnBrk="1" hangingPunct="1"/>
            <a:r>
              <a:rPr lang="en-US">
                <a:solidFill>
                  <a:srgbClr val="996633"/>
                </a:solidFill>
              </a:rPr>
              <a:t>circulation</a:t>
            </a:r>
          </a:p>
        </p:txBody>
      </p:sp>
    </p:spTree>
    <p:extLst>
      <p:ext uri="{BB962C8B-B14F-4D97-AF65-F5344CB8AC3E}">
        <p14:creationId xmlns:p14="http://schemas.microsoft.com/office/powerpoint/2010/main" val="362028334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a:ln>
              <a:noFill/>
            </a:ln>
            <a:solidFill>
              <a:schemeClr val="accent2"/>
            </a:solidFill>
            <a:effectLst/>
            <a:latin typeface="Times New Roman" pitchFamily="-109"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GB" sz="2400" b="1" i="0" u="none" strike="noStrike" cap="none" normalizeH="0" baseline="0">
            <a:ln>
              <a:noFill/>
            </a:ln>
            <a:solidFill>
              <a:schemeClr val="accent2"/>
            </a:solidFill>
            <a:effectLst/>
            <a:latin typeface="Times New Roman" pitchFamily="-109"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3669</TotalTime>
  <Words>2451</Words>
  <Application>Microsoft Office PowerPoint</Application>
  <PresentationFormat>Widescreen</PresentationFormat>
  <Paragraphs>256</Paragraphs>
  <Slides>32</Slides>
  <Notes>7</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32</vt:i4>
      </vt:variant>
    </vt:vector>
  </HeadingPairs>
  <TitlesOfParts>
    <vt:vector size="42" baseType="lpstr">
      <vt:lpstr>ＭＳ Ｐゴシック</vt:lpstr>
      <vt:lpstr>ＭＳ Ｐゴシック</vt:lpstr>
      <vt:lpstr>Calibri</vt:lpstr>
      <vt:lpstr>Symbol</vt:lpstr>
      <vt:lpstr>Symbol Proportional BT</vt:lpstr>
      <vt:lpstr>Times New Roman</vt:lpstr>
      <vt:lpstr>Wingdings</vt:lpstr>
      <vt:lpstr>Wingdings 3</vt:lpstr>
      <vt:lpstr>Default Design</vt:lpstr>
      <vt:lpstr>Equation</vt:lpstr>
      <vt:lpstr>PowerPoint Presentation</vt:lpstr>
      <vt:lpstr>PowerPoint Presentation</vt:lpstr>
      <vt:lpstr>Tropical cyclone intensification</vt:lpstr>
      <vt:lpstr>The basic thought experiment for intensification</vt:lpstr>
      <vt:lpstr>The primary circulation</vt:lpstr>
      <vt:lpstr>Frictionally-induced secondary circulation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Emanuel’s 1997 model for hurricane intensification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 stringent test on the necessity of WISHE</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Roger</dc:creator>
  <cp:lastModifiedBy>Roger Smith</cp:lastModifiedBy>
  <cp:revision>196</cp:revision>
  <dcterms:created xsi:type="dcterms:W3CDTF">2013-10-08T16:23:39Z</dcterms:created>
  <dcterms:modified xsi:type="dcterms:W3CDTF">2014-11-04T02:06:35Z</dcterms:modified>
</cp:coreProperties>
</file>