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4" r:id="rId3"/>
    <p:sldId id="294" r:id="rId4"/>
    <p:sldId id="295" r:id="rId5"/>
    <p:sldId id="296" r:id="rId6"/>
    <p:sldId id="297" r:id="rId7"/>
    <p:sldId id="298" r:id="rId8"/>
    <p:sldId id="312" r:id="rId9"/>
    <p:sldId id="309" r:id="rId10"/>
    <p:sldId id="315" r:id="rId11"/>
    <p:sldId id="311" r:id="rId12"/>
    <p:sldId id="265" r:id="rId13"/>
    <p:sldId id="266" r:id="rId14"/>
    <p:sldId id="286" r:id="rId15"/>
    <p:sldId id="287" r:id="rId16"/>
    <p:sldId id="267" r:id="rId17"/>
    <p:sldId id="268" r:id="rId18"/>
    <p:sldId id="269" r:id="rId19"/>
    <p:sldId id="310" r:id="rId20"/>
    <p:sldId id="300" r:id="rId21"/>
    <p:sldId id="304" r:id="rId22"/>
    <p:sldId id="305" r:id="rId23"/>
    <p:sldId id="308" r:id="rId24"/>
    <p:sldId id="307" r:id="rId25"/>
    <p:sldId id="306" r:id="rId26"/>
    <p:sldId id="272" r:id="rId27"/>
    <p:sldId id="273" r:id="rId28"/>
    <p:sldId id="314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12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EF6EA-74E7-4FB4-979E-686E6C3DA013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55569-6E8D-4195-B8D9-42B2CA0961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2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BD558-7987-4D9D-A8CF-530F394C57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9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BD558-7987-4D9D-A8CF-530F394C57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9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/>
          </a:p>
        </p:txBody>
      </p:sp>
      <p:sp>
        <p:nvSpPr>
          <p:cNvPr id="14" name="Datumsplatzhalter 1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837D70A-402C-4CF6-99F5-07D9E6B1B209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Fußzeilenplatzhalter 1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3" name="Datumsplatzhalt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837D70A-402C-4CF6-99F5-07D9E6B1B209}" type="slidenum">
              <a:rPr lang="en-US" smtClean="0"/>
              <a:t>‹Nr.›</a:t>
            </a:fld>
            <a:endParaRPr lang="en-US"/>
          </a:p>
        </p:txBody>
      </p:sp>
      <p:sp>
        <p:nvSpPr>
          <p:cNvPr id="15" name="Fußzeilenplatzhalter 1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4" name="Datumsplatzhalter 1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837D70A-402C-4CF6-99F5-07D9E6B1B209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Fußzeilenplatzhalter 1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0" name="Datumsplatzhalt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837D70A-402C-4CF6-99F5-07D9E6B1B209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Fußzeilenplatzhalter 1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837D70A-402C-4CF6-99F5-07D9E6B1B20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837D70A-402C-4CF6-99F5-07D9E6B1B209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:\Sonstige_Daten\Grafik\ppt_UzK_Siegel_deko-heller-Fond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0"/>
            <a:ext cx="5181600" cy="5181600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 smtClean="0"/>
          </a:p>
        </p:txBody>
      </p:sp>
      <p:pic>
        <p:nvPicPr>
          <p:cNvPr id="77855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83" y="5993854"/>
            <a:ext cx="82772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800" y="6119813"/>
            <a:ext cx="674688" cy="67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6167438"/>
            <a:ext cx="60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Fußzeilenplatzhalter 5"/>
          <p:cNvSpPr>
            <a:spLocks noGrp="1"/>
          </p:cNvSpPr>
          <p:nvPr>
            <p:ph type="ftr" idx="3"/>
          </p:nvPr>
        </p:nvSpPr>
        <p:spPr bwMode="auto">
          <a:xfrm>
            <a:off x="928166" y="6573391"/>
            <a:ext cx="4003873" cy="192360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>
            <a:lvl1pPr hangingPunct="0">
              <a:buSzPct val="100000"/>
              <a:tabLst>
                <a:tab pos="723900" algn="l"/>
                <a:tab pos="1447800" algn="l"/>
              </a:tabLst>
              <a:defRPr sz="1000" b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2" charset="0"/>
                <a:ea typeface="DejaVu Sans" charset="0"/>
                <a:cs typeface="DejaVu Sans" charset="0"/>
              </a:defRPr>
            </a:lvl1pPr>
          </a:lstStyle>
          <a:p>
            <a:r>
              <a:rPr lang="en-US" smtClean="0"/>
              <a:t>MIRA workshop Munic</a:t>
            </a:r>
            <a:endParaRPr lang="en-US"/>
          </a:p>
        </p:txBody>
      </p:sp>
      <p:sp>
        <p:nvSpPr>
          <p:cNvPr id="18" name="Foliennummernplatzhalter 6"/>
          <p:cNvSpPr>
            <a:spLocks noGrp="1"/>
          </p:cNvSpPr>
          <p:nvPr>
            <p:ph type="sldNum" idx="4"/>
          </p:nvPr>
        </p:nvSpPr>
        <p:spPr bwMode="auto">
          <a:xfrm>
            <a:off x="8315325" y="5894388"/>
            <a:ext cx="760413" cy="396875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>
            <a:lvl1pPr algn="r" hangingPunct="0">
              <a:buSzPct val="100000"/>
              <a:tabLst>
                <a:tab pos="723900" algn="l"/>
              </a:tabLst>
              <a:defRPr sz="1000">
                <a:solidFill>
                  <a:srgbClr val="969696"/>
                </a:solidFill>
                <a:latin typeface="Arial Narrow" pitchFamily="32" charset="0"/>
                <a:ea typeface="DejaVu Sans" charset="0"/>
                <a:cs typeface="DejaVu Sans" charset="0"/>
              </a:defRPr>
            </a:lvl1pPr>
          </a:lstStyle>
          <a:p>
            <a:fld id="{7837D70A-402C-4CF6-99F5-07D9E6B1B209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Textfeld 18"/>
          <p:cNvSpPr txBox="1"/>
          <p:nvPr/>
        </p:nvSpPr>
        <p:spPr>
          <a:xfrm>
            <a:off x="6156176" y="630932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smtClean="0">
                <a:solidFill>
                  <a:schemeClr val="bg2"/>
                </a:solidFill>
                <a:latin typeface="Arial Narrow" pitchFamily="34" charset="0"/>
              </a:rPr>
              <a:t>University of Cologne</a:t>
            </a:r>
            <a:endParaRPr lang="en-US" sz="1200" b="1" noProof="0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32917" y="6117679"/>
            <a:ext cx="4099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noProof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</a:rPr>
              <a:t>Institute for Geophysics and Meteorology</a:t>
            </a:r>
          </a:p>
          <a:p>
            <a:pPr>
              <a:defRPr/>
            </a:pPr>
            <a:r>
              <a:rPr lang="en-US" sz="1000" noProof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4" charset="0"/>
              </a:rPr>
              <a:t>Maximilian Maahn, mmaahn@meteo.uni-koeln.de</a:t>
            </a:r>
            <a:endParaRPr lang="en-US" sz="1000" noProof="0" dirty="0" smtClean="0">
              <a:solidFill>
                <a:schemeClr val="bg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Datumsplatzhalter 4"/>
          <p:cNvSpPr>
            <a:spLocks noGrp="1"/>
          </p:cNvSpPr>
          <p:nvPr>
            <p:ph type="dt" idx="2"/>
          </p:nvPr>
        </p:nvSpPr>
        <p:spPr bwMode="auto">
          <a:xfrm>
            <a:off x="923925" y="6424761"/>
            <a:ext cx="4008115" cy="232073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>
            <a:lvl1pPr hangingPunct="0"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2" charset="0"/>
                <a:ea typeface="DejaVu Sans" charset="0"/>
                <a:cs typeface="DejaVu Sans" charset="0"/>
              </a:defRPr>
            </a:lvl1pPr>
          </a:lstStyle>
          <a:p>
            <a:r>
              <a:rPr lang="de-DE" smtClean="0"/>
              <a:t>14 Mail 2014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pitchFamily="18" charset="-127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rgbClr val="2B58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2B586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400" b="1">
          <a:solidFill>
            <a:srgbClr val="2B586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›"/>
        <a:defRPr sz="2000" b="1">
          <a:solidFill>
            <a:srgbClr val="2B586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Higher Moments of the Doppler Spectrum</a:t>
            </a:r>
            <a:endParaRPr lang="en-US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7344816" cy="1752600"/>
          </a:xfrm>
        </p:spPr>
        <p:txBody>
          <a:bodyPr/>
          <a:lstStyle/>
          <a:p>
            <a:r>
              <a:rPr lang="en-US" sz="2800" dirty="0" smtClean="0"/>
              <a:t>Maximilian </a:t>
            </a:r>
            <a:r>
              <a:rPr lang="en-US" sz="2800" dirty="0" err="1" smtClean="0"/>
              <a:t>Maahn</a:t>
            </a:r>
            <a:endParaRPr lang="en-US" sz="2800" dirty="0" smtClean="0"/>
          </a:p>
          <a:p>
            <a:r>
              <a:rPr lang="en-US" sz="2800" dirty="0"/>
              <a:t>MIRA </a:t>
            </a:r>
            <a:r>
              <a:rPr lang="en-US" sz="2800" dirty="0" err="1"/>
              <a:t>Millimetre</a:t>
            </a:r>
            <a:r>
              <a:rPr lang="en-US" sz="2800" dirty="0"/>
              <a:t> Cloud Radar </a:t>
            </a:r>
            <a:r>
              <a:rPr lang="en-US" sz="2800" dirty="0" smtClean="0"/>
              <a:t>Workshop</a:t>
            </a:r>
          </a:p>
          <a:p>
            <a:r>
              <a:rPr lang="en-US" sz="2800" dirty="0" err="1" smtClean="0"/>
              <a:t>München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autoconversion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-&gt; hands on exercise tomorrow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particles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06733"/>
            <a:ext cx="5976664" cy="4354191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2411760" y="206084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Reflectivity: 	-9 </a:t>
            </a:r>
            <a:r>
              <a:rPr lang="en-US" dirty="0" err="1" smtClean="0"/>
              <a:t>dBz</a:t>
            </a:r>
            <a:endParaRPr lang="en-US" dirty="0" smtClean="0"/>
          </a:p>
          <a:p>
            <a:r>
              <a:rPr lang="en-US" dirty="0" err="1" smtClean="0"/>
              <a:t>Skewness</a:t>
            </a:r>
            <a:r>
              <a:rPr lang="en-US" dirty="0" smtClean="0"/>
              <a:t>:	-0.3</a:t>
            </a:r>
          </a:p>
          <a:p>
            <a:r>
              <a:rPr lang="en-US" dirty="0" smtClean="0"/>
              <a:t>Kurtosis:		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Inhaltsplatzhalter 28"/>
          <p:cNvSpPr>
            <a:spLocks noGrp="1"/>
          </p:cNvSpPr>
          <p:nvPr>
            <p:ph sz="half" idx="2"/>
          </p:nvPr>
        </p:nvSpPr>
        <p:spPr>
          <a:xfrm>
            <a:off x="5298504" y="1844824"/>
            <a:ext cx="3810000" cy="40324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PSD: exponential, gamma, log normal law </a:t>
            </a:r>
          </a:p>
          <a:p>
            <a:pPr marL="0" indent="0">
              <a:buNone/>
            </a:pPr>
            <a:r>
              <a:rPr lang="en-US" sz="2400" dirty="0" smtClean="0"/>
              <a:t>Mass: power law</a:t>
            </a:r>
          </a:p>
          <a:p>
            <a:pPr marL="0" indent="0">
              <a:buNone/>
            </a:pPr>
            <a:r>
              <a:rPr lang="en-US" sz="2400" dirty="0" smtClean="0"/>
              <a:t>Area: power law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Compare “pencil” aircraft measurement with radar point measurement</a:t>
            </a:r>
          </a:p>
          <a:p>
            <a:pPr marL="0" indent="0">
              <a:buNone/>
            </a:pPr>
            <a:r>
              <a:rPr lang="en-US" sz="2400" dirty="0" smtClean="0"/>
              <a:t>-&gt; histograms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827584" y="1844824"/>
            <a:ext cx="3600400" cy="129614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Aircraft observations of number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concentration,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mass, area of ice clouds</a:t>
            </a:r>
          </a:p>
        </p:txBody>
      </p:sp>
      <p:sp>
        <p:nvSpPr>
          <p:cNvPr id="31" name="Abgerundetes Rechteck 30"/>
          <p:cNvSpPr/>
          <p:nvPr/>
        </p:nvSpPr>
        <p:spPr bwMode="auto">
          <a:xfrm>
            <a:off x="827584" y="3933056"/>
            <a:ext cx="3600400" cy="720080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Pamtra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Radar simulator</a:t>
            </a:r>
          </a:p>
        </p:txBody>
      </p:sp>
      <p:sp>
        <p:nvSpPr>
          <p:cNvPr id="32" name="Abgerundetes Rechteck 31"/>
          <p:cNvSpPr/>
          <p:nvPr/>
        </p:nvSpPr>
        <p:spPr bwMode="auto">
          <a:xfrm>
            <a:off x="827584" y="5229200"/>
            <a:ext cx="3600400" cy="648072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Radar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observations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34" name="Gerade Verbindung mit Pfeil 33"/>
          <p:cNvCxnSpPr/>
          <p:nvPr/>
        </p:nvCxnSpPr>
        <p:spPr bwMode="auto">
          <a:xfrm>
            <a:off x="1363177" y="3140968"/>
            <a:ext cx="0" cy="9361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1597401" y="3284984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Parameterization</a:t>
            </a:r>
            <a:endParaRPr lang="en-US" sz="2400" dirty="0"/>
          </a:p>
        </p:txBody>
      </p:sp>
      <p:sp>
        <p:nvSpPr>
          <p:cNvPr id="39" name="Textfeld 38"/>
          <p:cNvSpPr txBox="1"/>
          <p:nvPr/>
        </p:nvSpPr>
        <p:spPr>
          <a:xfrm>
            <a:off x="1597401" y="4725144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Statistical comparison</a:t>
            </a:r>
            <a:endParaRPr lang="en-US" sz="2400" dirty="0"/>
          </a:p>
        </p:txBody>
      </p:sp>
      <p:sp>
        <p:nvSpPr>
          <p:cNvPr id="40" name="Geschweifte Klammer links 39"/>
          <p:cNvSpPr/>
          <p:nvPr/>
        </p:nvSpPr>
        <p:spPr bwMode="auto">
          <a:xfrm>
            <a:off x="4692311" y="1754949"/>
            <a:ext cx="964825" cy="1991700"/>
          </a:xfrm>
          <a:prstGeom prst="leftBrace">
            <a:avLst>
              <a:gd name="adj1" fmla="val 8333"/>
              <a:gd name="adj2" fmla="val 8337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42" name="Gerade Verbindung mit Pfeil 41"/>
          <p:cNvCxnSpPr/>
          <p:nvPr/>
        </p:nvCxnSpPr>
        <p:spPr bwMode="auto">
          <a:xfrm flipH="1" flipV="1">
            <a:off x="1354730" y="4595936"/>
            <a:ext cx="8447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Geschweifte Klammer links 43"/>
          <p:cNvSpPr/>
          <p:nvPr/>
        </p:nvSpPr>
        <p:spPr bwMode="auto">
          <a:xfrm>
            <a:off x="4687295" y="3933056"/>
            <a:ext cx="964825" cy="1991700"/>
          </a:xfrm>
          <a:prstGeom prst="leftBrace">
            <a:avLst>
              <a:gd name="adj1" fmla="val 8333"/>
              <a:gd name="adj2" fmla="val 5416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46" name="Titel 1"/>
          <p:cNvSpPr txBox="1">
            <a:spLocks/>
          </p:cNvSpPr>
          <p:nvPr/>
        </p:nvSpPr>
        <p:spPr bwMode="auto">
          <a:xfrm>
            <a:off x="838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US" kern="0" dirty="0" smtClean="0"/>
              <a:t>Test parameterizations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4998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ISDAC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April 2008</a:t>
            </a:r>
          </a:p>
          <a:p>
            <a:r>
              <a:rPr lang="en-US" dirty="0" smtClean="0"/>
              <a:t>ARM North Slope of Alaska, Barrow</a:t>
            </a:r>
          </a:p>
          <a:p>
            <a:r>
              <a:rPr lang="en-US" dirty="0" smtClean="0"/>
              <a:t>Cloud radar: MMCR 35.5 </a:t>
            </a:r>
            <a:r>
              <a:rPr lang="en-US" dirty="0" smtClean="0"/>
              <a:t>GHz (MIRA is better) </a:t>
            </a:r>
            <a:endParaRPr lang="en-US" dirty="0" smtClean="0"/>
          </a:p>
          <a:p>
            <a:r>
              <a:rPr lang="en-US" dirty="0" smtClean="0"/>
              <a:t>Aircraft</a:t>
            </a:r>
            <a:r>
              <a:rPr lang="en-US" dirty="0"/>
              <a:t>: Convair-580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32121"/>
            <a:ext cx="3810000" cy="1545964"/>
          </a:xfrm>
        </p:spPr>
      </p:pic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70" y="836712"/>
            <a:ext cx="2706314" cy="310324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012160" y="5661248"/>
            <a:ext cx="2427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McFarquhar</a:t>
            </a:r>
            <a:r>
              <a:rPr lang="en-US" sz="1200" dirty="0" smtClean="0"/>
              <a:t> et al. - 2011</a:t>
            </a:r>
            <a:endParaRPr lang="en-US" sz="1200" dirty="0"/>
          </a:p>
        </p:txBody>
      </p:sp>
      <p:sp>
        <p:nvSpPr>
          <p:cNvPr id="10" name="Rechteck 9"/>
          <p:cNvSpPr/>
          <p:nvPr/>
        </p:nvSpPr>
        <p:spPr>
          <a:xfrm>
            <a:off x="6126647" y="3861048"/>
            <a:ext cx="2045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Moran et al. - 1998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83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ISDAC</a:t>
            </a: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69953"/>
            <a:ext cx="4100264" cy="3525704"/>
          </a:xfrm>
        </p:spPr>
      </p:pic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06927"/>
            <a:ext cx="3312368" cy="4603983"/>
          </a:xfrm>
        </p:spPr>
      </p:pic>
      <p:sp>
        <p:nvSpPr>
          <p:cNvPr id="17" name="Textfeld 16"/>
          <p:cNvSpPr txBox="1"/>
          <p:nvPr/>
        </p:nvSpPr>
        <p:spPr>
          <a:xfrm>
            <a:off x="4211960" y="5655731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Google Maps	Source: </a:t>
            </a:r>
            <a:r>
              <a:rPr lang="en-US" sz="1200" dirty="0" err="1" smtClean="0"/>
              <a:t>McFarquhar</a:t>
            </a:r>
            <a:r>
              <a:rPr lang="en-US" sz="1200" dirty="0" smtClean="0"/>
              <a:t> et al. - 2011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19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ISDAC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" y="1979274"/>
            <a:ext cx="9049406" cy="3321934"/>
          </a:xfrm>
        </p:spPr>
      </p:pic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3923928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aircraft</a:t>
            </a:r>
          </a:p>
        </p:txBody>
      </p:sp>
      <p:cxnSp>
        <p:nvCxnSpPr>
          <p:cNvPr id="12" name="Gerade Verbindung mit Pfeil 11"/>
          <p:cNvCxnSpPr>
            <a:stCxn id="10" idx="1"/>
          </p:cNvCxnSpPr>
          <p:nvPr/>
        </p:nvCxnSpPr>
        <p:spPr bwMode="auto">
          <a:xfrm flipH="1">
            <a:off x="3347864" y="1741458"/>
            <a:ext cx="576064" cy="6074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646266" y="531569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cloudbase</a:t>
            </a:r>
            <a:endParaRPr lang="en-US" dirty="0"/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H="1" flipV="1">
            <a:off x="3131840" y="4221088"/>
            <a:ext cx="162498" cy="10946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parameterization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68760"/>
            <a:ext cx="8062664" cy="4293840"/>
          </a:xfrm>
        </p:spPr>
        <p:txBody>
          <a:bodyPr/>
          <a:lstStyle/>
          <a:p>
            <a:r>
              <a:rPr lang="en-US" dirty="0" smtClean="0"/>
              <a:t>Only Bulk measurement IWC available, but mass-size relation needed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general mass-size relation m(D)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general mass-area relation m(A)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fractal geometry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spectral mass for every time step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914400" lvl="1" indent="-514350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2915816" y="3908976"/>
                <a:ext cx="3194778" cy="539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de-DE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800" b="1" i="1">
                              <a:latin typeface="Cambria Math"/>
                            </a:rPr>
                            <m:t>𝑫</m:t>
                          </m:r>
                        </m:e>
                      </m:d>
                      <m:r>
                        <a:rPr lang="de-DE" sz="2800" b="1" i="1">
                          <a:latin typeface="Cambria Math"/>
                        </a:rPr>
                        <m:t>=</m:t>
                      </m:r>
                      <m:r>
                        <a:rPr lang="de-DE" sz="2800" b="1" i="1">
                          <a:latin typeface="Cambria Math"/>
                        </a:rPr>
                        <m:t>𝒂</m:t>
                      </m:r>
                      <m:sSup>
                        <m:sSupPr>
                          <m:ctrlPr>
                            <a:rPr lang="de-DE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800" b="1" i="1"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de-DE" sz="2800" b="1" i="1">
                              <a:latin typeface="Cambria Math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908976"/>
                <a:ext cx="3194778" cy="539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 bwMode="auto">
          <a:xfrm>
            <a:off x="5273710" y="3944363"/>
            <a:ext cx="306402" cy="323419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28184" y="3717032"/>
            <a:ext cx="3033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area power law using fractal </a:t>
            </a:r>
            <a:r>
              <a:rPr lang="en-US" dirty="0"/>
              <a:t>geometry (Schmitt </a:t>
            </a:r>
            <a:r>
              <a:rPr lang="en-US" dirty="0" smtClean="0"/>
              <a:t>and </a:t>
            </a:r>
            <a:r>
              <a:rPr lang="en-US" dirty="0" err="1" smtClean="0"/>
              <a:t>Heymsfield</a:t>
            </a:r>
            <a:r>
              <a:rPr lang="en-US" dirty="0" smtClean="0"/>
              <a:t>, 2010)</a:t>
            </a:r>
            <a:endParaRPr lang="en-US" dirty="0"/>
          </a:p>
        </p:txBody>
      </p:sp>
      <p:cxnSp>
        <p:nvCxnSpPr>
          <p:cNvPr id="12" name="Gerade Verbindung mit Pfeil 11"/>
          <p:cNvCxnSpPr>
            <a:stCxn id="10" idx="1"/>
            <a:endCxn id="9" idx="6"/>
          </p:cNvCxnSpPr>
          <p:nvPr/>
        </p:nvCxnSpPr>
        <p:spPr bwMode="auto">
          <a:xfrm flipH="1" flipV="1">
            <a:off x="5580112" y="4106073"/>
            <a:ext cx="648072" cy="726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 bwMode="auto">
          <a:xfrm>
            <a:off x="4810058" y="4073552"/>
            <a:ext cx="306402" cy="323419"/>
          </a:xfrm>
          <a:prstGeom prst="ellipse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14" name="Gerade Verbindung mit Pfeil 13"/>
          <p:cNvCxnSpPr>
            <a:stCxn id="18" idx="1"/>
          </p:cNvCxnSpPr>
          <p:nvPr/>
        </p:nvCxnSpPr>
        <p:spPr bwMode="auto">
          <a:xfrm flipH="1" flipV="1">
            <a:off x="4963260" y="4360096"/>
            <a:ext cx="42889" cy="4834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06149" y="4520427"/>
            <a:ext cx="303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bulk measurements so that mass is conserved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5" y="548680"/>
            <a:ext cx="9350868" cy="4896544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sp>
        <p:nvSpPr>
          <p:cNvPr id="8" name="Titel 7"/>
          <p:cNvSpPr txBox="1">
            <a:spLocks/>
          </p:cNvSpPr>
          <p:nvPr/>
        </p:nvSpPr>
        <p:spPr bwMode="auto">
          <a:xfrm>
            <a:off x="179512" y="1853952"/>
            <a:ext cx="92125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US" sz="2500" kern="0" dirty="0" smtClean="0"/>
              <a:t>General area size relation (Baker &amp; Lawson)</a:t>
            </a:r>
            <a:endParaRPr lang="en-US" sz="2500" kern="0" dirty="0"/>
          </a:p>
        </p:txBody>
      </p:sp>
      <p:sp>
        <p:nvSpPr>
          <p:cNvPr id="10" name="Titel 7"/>
          <p:cNvSpPr txBox="1">
            <a:spLocks/>
          </p:cNvSpPr>
          <p:nvPr/>
        </p:nvSpPr>
        <p:spPr bwMode="auto">
          <a:xfrm>
            <a:off x="243419" y="3541658"/>
            <a:ext cx="92125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US" sz="2500" kern="0" dirty="0" smtClean="0"/>
              <a:t>Fractal Geometry (Schmitt and </a:t>
            </a:r>
            <a:r>
              <a:rPr lang="en-US" sz="2500" kern="0" dirty="0" err="1" smtClean="0"/>
              <a:t>Heysmfield</a:t>
            </a:r>
            <a:r>
              <a:rPr lang="en-US" sz="2500" kern="0" dirty="0" smtClean="0"/>
              <a:t>)</a:t>
            </a:r>
            <a:endParaRPr lang="en-US" sz="2500" kern="0" dirty="0"/>
          </a:p>
        </p:txBody>
      </p:sp>
      <p:sp>
        <p:nvSpPr>
          <p:cNvPr id="11" name="Textfeld 10"/>
          <p:cNvSpPr txBox="1"/>
          <p:nvPr/>
        </p:nvSpPr>
        <p:spPr>
          <a:xfrm>
            <a:off x="-36512" y="1843156"/>
            <a:ext cx="9597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Reflectivity      Fall Vel.    Spec. Width   </a:t>
            </a:r>
            <a:r>
              <a:rPr lang="en-US" dirty="0" err="1" smtClean="0"/>
              <a:t>Skewness</a:t>
            </a:r>
            <a:r>
              <a:rPr lang="en-US" dirty="0" smtClean="0"/>
              <a:t>   Kurtosis     Left Slope   Right Slope 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-196926" y="3563724"/>
            <a:ext cx="9597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Reflectivity      Fall Vel.    Spec. Width   </a:t>
            </a:r>
            <a:r>
              <a:rPr lang="en-US" dirty="0" err="1" smtClean="0"/>
              <a:t>Skewness</a:t>
            </a:r>
            <a:r>
              <a:rPr lang="en-US" dirty="0" smtClean="0"/>
              <a:t>   Kurtosis     Left Slope   Right Slope 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-129020" y="5445224"/>
            <a:ext cx="9597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Reflectivity      Fall Vel.    Spec. Width   </a:t>
            </a:r>
            <a:r>
              <a:rPr lang="en-US" dirty="0" err="1" smtClean="0"/>
              <a:t>Skewness</a:t>
            </a:r>
            <a:r>
              <a:rPr lang="en-US" dirty="0" smtClean="0"/>
              <a:t>   Kurtosis     Left Slope   Right Slope </a:t>
            </a:r>
            <a:endParaRPr lang="en-US" dirty="0"/>
          </a:p>
        </p:txBody>
      </p:sp>
      <p:sp>
        <p:nvSpPr>
          <p:cNvPr id="14" name="Datumsplatzhalter 3"/>
          <p:cNvSpPr txBox="1">
            <a:spLocks/>
          </p:cNvSpPr>
          <p:nvPr/>
        </p:nvSpPr>
        <p:spPr bwMode="auto">
          <a:xfrm>
            <a:off x="923925" y="6784801"/>
            <a:ext cx="4008115" cy="232073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0"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 kern="120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2" charset="0"/>
                <a:ea typeface="DejaVu Sans" charset="0"/>
                <a:cs typeface="DejaVu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18 March 2014</a:t>
            </a:r>
            <a:endParaRPr lang="en-US"/>
          </a:p>
        </p:txBody>
      </p:sp>
      <p:sp>
        <p:nvSpPr>
          <p:cNvPr id="15" name="Foliennummernplatzhalter 4"/>
          <p:cNvSpPr txBox="1">
            <a:spLocks/>
          </p:cNvSpPr>
          <p:nvPr/>
        </p:nvSpPr>
        <p:spPr bwMode="auto">
          <a:xfrm>
            <a:off x="8315325" y="6254428"/>
            <a:ext cx="760413" cy="396875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0">
              <a:buSzPct val="100000"/>
              <a:tabLst>
                <a:tab pos="723900" algn="l"/>
              </a:tabLst>
              <a:defRPr sz="1000" kern="1200">
                <a:solidFill>
                  <a:srgbClr val="969696"/>
                </a:solidFill>
                <a:latin typeface="Arial Narrow" pitchFamily="32" charset="0"/>
                <a:ea typeface="DejaVu Sans" charset="0"/>
                <a:cs typeface="DejaVu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D27A6A-0DBB-47B3-B6DA-497F7FB858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Fußzeilenplatzhalter 5"/>
          <p:cNvSpPr txBox="1">
            <a:spLocks/>
          </p:cNvSpPr>
          <p:nvPr/>
        </p:nvSpPr>
        <p:spPr bwMode="auto">
          <a:xfrm>
            <a:off x="928166" y="6933431"/>
            <a:ext cx="4003873" cy="192360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0">
              <a:buSzPct val="100000"/>
              <a:tabLst>
                <a:tab pos="723900" algn="l"/>
                <a:tab pos="1447800" algn="l"/>
              </a:tabLst>
              <a:defRPr sz="1000" b="0" kern="1200">
                <a:solidFill>
                  <a:schemeClr val="bg2">
                    <a:lumMod val="60000"/>
                    <a:lumOff val="40000"/>
                  </a:schemeClr>
                </a:solidFill>
                <a:latin typeface="Arial Narrow" pitchFamily="32" charset="0"/>
                <a:ea typeface="DejaVu Sans" charset="0"/>
                <a:cs typeface="DejaVu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78. Jahrestagung der DPG</a:t>
            </a:r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-85843" y="6876092"/>
            <a:ext cx="9597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Reflectivity      Fall Vel.    Spec. Width   </a:t>
            </a:r>
            <a:r>
              <a:rPr lang="en-US" dirty="0" err="1" smtClean="0"/>
              <a:t>Skewness</a:t>
            </a:r>
            <a:r>
              <a:rPr lang="en-US" dirty="0" smtClean="0"/>
              <a:t>   Kurtosis     Left Slope   Right Slope 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5955" y="3457136"/>
            <a:ext cx="9597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Reflectivity      Fall Vel.    Spec. Width   </a:t>
            </a:r>
            <a:r>
              <a:rPr lang="en-US" dirty="0" err="1" smtClean="0"/>
              <a:t>Skewness</a:t>
            </a:r>
            <a:r>
              <a:rPr lang="en-US" dirty="0" smtClean="0"/>
              <a:t>   Kurtosis     Left Slope   Right Slope </a:t>
            </a:r>
            <a:endParaRPr lang="en-US" dirty="0"/>
          </a:p>
        </p:txBody>
      </p:sp>
      <p:sp>
        <p:nvSpPr>
          <p:cNvPr id="19" name="Titel 7"/>
          <p:cNvSpPr txBox="1">
            <a:spLocks/>
          </p:cNvSpPr>
          <p:nvPr/>
        </p:nvSpPr>
        <p:spPr bwMode="auto">
          <a:xfrm>
            <a:off x="183976" y="35101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US" sz="3000" kern="0" dirty="0" smtClean="0"/>
              <a:t>Gamma (normalized)</a:t>
            </a:r>
            <a:endParaRPr lang="en-US" sz="3000" kern="0" dirty="0"/>
          </a:p>
        </p:txBody>
      </p:sp>
      <p:sp>
        <p:nvSpPr>
          <p:cNvPr id="20" name="Titel 7"/>
          <p:cNvSpPr txBox="1">
            <a:spLocks/>
          </p:cNvSpPr>
          <p:nvPr/>
        </p:nvSpPr>
        <p:spPr bwMode="auto">
          <a:xfrm>
            <a:off x="183976" y="516632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US" sz="3000" kern="0" dirty="0" smtClean="0"/>
              <a:t>Log-Normal (normalized)</a:t>
            </a:r>
            <a:endParaRPr lang="en-US" sz="3000" kern="0" dirty="0"/>
          </a:p>
        </p:txBody>
      </p:sp>
      <p:sp>
        <p:nvSpPr>
          <p:cNvPr id="21" name="Textfeld 20"/>
          <p:cNvSpPr txBox="1"/>
          <p:nvPr/>
        </p:nvSpPr>
        <p:spPr>
          <a:xfrm>
            <a:off x="-36512" y="5147900"/>
            <a:ext cx="9597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Reflectivity      Fall Vel.    Spec. Width   </a:t>
            </a:r>
            <a:r>
              <a:rPr lang="en-US" dirty="0" err="1" smtClean="0"/>
              <a:t>Skewness</a:t>
            </a:r>
            <a:r>
              <a:rPr lang="en-US" dirty="0" smtClean="0"/>
              <a:t>   Kurtosis     Left Slope   Right Slope 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 bwMode="auto">
          <a:xfrm>
            <a:off x="-540568" y="2204864"/>
            <a:ext cx="10154087" cy="54726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23" name="Inhaltsplatzhalter 7"/>
          <p:cNvSpPr txBox="1">
            <a:spLocks/>
          </p:cNvSpPr>
          <p:nvPr/>
        </p:nvSpPr>
        <p:spPr bwMode="auto">
          <a:xfrm>
            <a:off x="685800" y="2564904"/>
            <a:ext cx="42462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>
                <a:solidFill>
                  <a:srgbClr val="2B58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2B586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 b="1">
                <a:solidFill>
                  <a:srgbClr val="2B586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›"/>
              <a:defRPr sz="2000" b="1">
                <a:solidFill>
                  <a:srgbClr val="2B586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2B586C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800" kern="0" dirty="0" smtClean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 smtClean="0"/>
              <a:t>Forward operator is working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kern="0" dirty="0" smtClean="0"/>
              <a:t>Scattering assumptions OK </a:t>
            </a:r>
            <a:endParaRPr lang="en-US" sz="2400" kern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 smtClean="0"/>
              <a:t>soft spheroid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 smtClean="0"/>
              <a:t>0.6 aspect ratio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kern="0" dirty="0"/>
              <a:t>T-Matrix by </a:t>
            </a:r>
            <a:r>
              <a:rPr lang="en-US" sz="2400" kern="0" dirty="0" err="1" smtClean="0"/>
              <a:t>Mishchenko</a:t>
            </a:r>
            <a:r>
              <a:rPr lang="en-US" sz="2400" kern="0" dirty="0" smtClean="0"/>
              <a:t>, 2000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kern="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5188768" y="2786769"/>
            <a:ext cx="3995308" cy="3570133"/>
            <a:chOff x="1691680" y="1661911"/>
            <a:chExt cx="4495800" cy="3575186"/>
          </a:xfrm>
        </p:grpSpPr>
        <p:pic>
          <p:nvPicPr>
            <p:cNvPr id="25" name="Inhaltsplatzhalter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714500"/>
              <a:ext cx="4495800" cy="3371850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/>
          </p:nvSpPr>
          <p:spPr>
            <a:xfrm>
              <a:off x="2272204" y="4207708"/>
              <a:ext cx="266429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272204" y="1661911"/>
              <a:ext cx="266429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771800" y="4867765"/>
              <a:ext cx="3006528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Doppler Velocity [m/s]</a:t>
              </a:r>
              <a:endParaRPr lang="en-US" dirty="0"/>
            </a:p>
          </p:txBody>
        </p:sp>
        <p:sp>
          <p:nvSpPr>
            <p:cNvPr id="29" name="Textfeld 28"/>
            <p:cNvSpPr txBox="1"/>
            <p:nvPr/>
          </p:nvSpPr>
          <p:spPr>
            <a:xfrm rot="16200000">
              <a:off x="544198" y="3280338"/>
              <a:ext cx="266429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Spectral Power [dB]</a:t>
              </a:r>
              <a:endParaRPr lang="en-US" dirty="0"/>
            </a:p>
          </p:txBody>
        </p:sp>
      </p:grpSp>
      <p:cxnSp>
        <p:nvCxnSpPr>
          <p:cNvPr id="30" name="Gerade Verbindung 29"/>
          <p:cNvCxnSpPr/>
          <p:nvPr/>
        </p:nvCxnSpPr>
        <p:spPr bwMode="auto">
          <a:xfrm>
            <a:off x="7596336" y="3510136"/>
            <a:ext cx="458761" cy="1656184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 bwMode="auto">
          <a:xfrm>
            <a:off x="-214300" y="740639"/>
            <a:ext cx="1800200" cy="1070828"/>
          </a:xfrm>
          <a:prstGeom prst="ellipse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7453301" y="730432"/>
            <a:ext cx="1800200" cy="1070828"/>
          </a:xfrm>
          <a:prstGeom prst="ellipse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33" name="Titel 7"/>
          <p:cNvSpPr txBox="1">
            <a:spLocks/>
          </p:cNvSpPr>
          <p:nvPr/>
        </p:nvSpPr>
        <p:spPr bwMode="auto">
          <a:xfrm>
            <a:off x="208388" y="-315416"/>
            <a:ext cx="92125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US" sz="2500" kern="0" dirty="0" smtClean="0"/>
              <a:t>General mass-size relation (Brown &amp; Francis)</a:t>
            </a:r>
            <a:endParaRPr lang="en-US" sz="2500" kern="0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5868144" y="539388"/>
            <a:ext cx="3600400" cy="369332"/>
            <a:chOff x="4355976" y="116632"/>
            <a:chExt cx="3600400" cy="369332"/>
          </a:xfrm>
        </p:grpSpPr>
        <p:sp>
          <p:nvSpPr>
            <p:cNvPr id="35" name="Textfeld 34"/>
            <p:cNvSpPr txBox="1"/>
            <p:nvPr/>
          </p:nvSpPr>
          <p:spPr>
            <a:xfrm>
              <a:off x="4814737" y="116632"/>
              <a:ext cx="141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Simulation</a:t>
              </a:r>
              <a:endParaRPr lang="en-US" dirty="0"/>
            </a:p>
          </p:txBody>
        </p:sp>
        <p:cxnSp>
          <p:nvCxnSpPr>
            <p:cNvPr id="36" name="Gerade Verbindung 35"/>
            <p:cNvCxnSpPr/>
            <p:nvPr/>
          </p:nvCxnSpPr>
          <p:spPr bwMode="auto">
            <a:xfrm flipH="1">
              <a:off x="4355976" y="301298"/>
              <a:ext cx="45876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/>
          </p:nvSpPr>
          <p:spPr>
            <a:xfrm>
              <a:off x="6542929" y="116632"/>
              <a:ext cx="141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Radar</a:t>
              </a:r>
              <a:endParaRPr lang="en-US" dirty="0"/>
            </a:p>
          </p:txBody>
        </p:sp>
        <p:cxnSp>
          <p:nvCxnSpPr>
            <p:cNvPr id="38" name="Gerade Verbindung 37"/>
            <p:cNvCxnSpPr/>
            <p:nvPr/>
          </p:nvCxnSpPr>
          <p:spPr bwMode="auto">
            <a:xfrm flipH="1">
              <a:off x="6084168" y="301298"/>
              <a:ext cx="458761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16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31" grpId="0" animBg="1"/>
      <p:bldP spid="31" grpId="1" animBg="1"/>
      <p:bldP spid="32" grpId="0" animBg="1"/>
      <p:bldP spid="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5" y="548680"/>
            <a:ext cx="9350868" cy="4896544"/>
          </a:xfrm>
        </p:spPr>
      </p:pic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sp>
        <p:nvSpPr>
          <p:cNvPr id="8" name="Titel 7"/>
          <p:cNvSpPr txBox="1">
            <a:spLocks/>
          </p:cNvSpPr>
          <p:nvPr/>
        </p:nvSpPr>
        <p:spPr bwMode="auto">
          <a:xfrm>
            <a:off x="179512" y="1853952"/>
            <a:ext cx="92125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US" sz="2500" kern="0" dirty="0" smtClean="0"/>
              <a:t>General mass-area relation (Baker &amp; Lawson)</a:t>
            </a:r>
            <a:endParaRPr lang="en-US" sz="2500" kern="0" dirty="0"/>
          </a:p>
        </p:txBody>
      </p:sp>
      <p:sp>
        <p:nvSpPr>
          <p:cNvPr id="9" name="Titel 7"/>
          <p:cNvSpPr txBox="1">
            <a:spLocks/>
          </p:cNvSpPr>
          <p:nvPr/>
        </p:nvSpPr>
        <p:spPr bwMode="auto">
          <a:xfrm>
            <a:off x="208388" y="-315416"/>
            <a:ext cx="92125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US" sz="2500" kern="0" dirty="0" smtClean="0"/>
              <a:t>General mass-size relation (Brown &amp; Francis)</a:t>
            </a:r>
            <a:endParaRPr lang="en-US" sz="2500" kern="0" dirty="0"/>
          </a:p>
        </p:txBody>
      </p:sp>
      <p:sp>
        <p:nvSpPr>
          <p:cNvPr id="10" name="Titel 7"/>
          <p:cNvSpPr txBox="1">
            <a:spLocks/>
          </p:cNvSpPr>
          <p:nvPr/>
        </p:nvSpPr>
        <p:spPr bwMode="auto">
          <a:xfrm>
            <a:off x="243419" y="3541658"/>
            <a:ext cx="92125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pitchFamily="18" charset="-127"/>
              </a:defRPr>
            </a:lvl9pPr>
          </a:lstStyle>
          <a:p>
            <a:r>
              <a:rPr lang="en-US" sz="2500" kern="0" dirty="0" smtClean="0"/>
              <a:t>Fractal Geometry (Schmitt and </a:t>
            </a:r>
            <a:r>
              <a:rPr lang="en-US" sz="2500" kern="0" dirty="0" err="1" smtClean="0"/>
              <a:t>Heymsfield</a:t>
            </a:r>
            <a:r>
              <a:rPr lang="en-US" sz="2500" kern="0" dirty="0" smtClean="0"/>
              <a:t>)</a:t>
            </a:r>
            <a:endParaRPr lang="en-US" sz="2500" kern="0" dirty="0"/>
          </a:p>
        </p:txBody>
      </p:sp>
      <p:sp>
        <p:nvSpPr>
          <p:cNvPr id="11" name="Textfeld 10"/>
          <p:cNvSpPr txBox="1"/>
          <p:nvPr/>
        </p:nvSpPr>
        <p:spPr>
          <a:xfrm>
            <a:off x="-36512" y="1843156"/>
            <a:ext cx="9597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Reflectivity      Fall Vel.    Spec. Width   </a:t>
            </a:r>
            <a:r>
              <a:rPr lang="en-US" dirty="0" err="1" smtClean="0"/>
              <a:t>Skewness</a:t>
            </a:r>
            <a:r>
              <a:rPr lang="en-US" dirty="0" smtClean="0"/>
              <a:t>   Kurtosis     Left Slope   Right Slope 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-196926" y="3563724"/>
            <a:ext cx="9597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Reflectivity      Fall Vel.    Spec. Width   </a:t>
            </a:r>
            <a:r>
              <a:rPr lang="en-US" dirty="0" err="1" smtClean="0"/>
              <a:t>Skewness</a:t>
            </a:r>
            <a:r>
              <a:rPr lang="en-US" dirty="0" smtClean="0"/>
              <a:t>   Kurtosis     Left Slope   Right Slope 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-129020" y="5445224"/>
            <a:ext cx="9597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Reflectivity      Fall Vel.    Spec. Width   </a:t>
            </a:r>
            <a:r>
              <a:rPr lang="en-US" dirty="0" err="1" smtClean="0"/>
              <a:t>Skewness</a:t>
            </a:r>
            <a:r>
              <a:rPr lang="en-US" dirty="0" smtClean="0"/>
              <a:t>   Kurtosis     Left Slope   Right Slope </a:t>
            </a: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2483768" y="2453710"/>
            <a:ext cx="1800200" cy="1070828"/>
          </a:xfrm>
          <a:prstGeom prst="ellipse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339752" y="4159107"/>
            <a:ext cx="1800200" cy="1070828"/>
          </a:xfrm>
          <a:prstGeom prst="ellipse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-291445" y="3826468"/>
            <a:ext cx="9759989" cy="1690764"/>
          </a:xfrm>
          <a:prstGeom prst="rect">
            <a:avLst/>
          </a:prstGeom>
          <a:solidFill>
            <a:srgbClr val="FFFF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4862315" y="4149244"/>
            <a:ext cx="1800200" cy="1070828"/>
          </a:xfrm>
          <a:prstGeom prst="ellipse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5868144" y="539388"/>
            <a:ext cx="3600400" cy="369332"/>
            <a:chOff x="4355976" y="116632"/>
            <a:chExt cx="3600400" cy="369332"/>
          </a:xfrm>
        </p:grpSpPr>
        <p:sp>
          <p:nvSpPr>
            <p:cNvPr id="26" name="Textfeld 25"/>
            <p:cNvSpPr txBox="1"/>
            <p:nvPr/>
          </p:nvSpPr>
          <p:spPr>
            <a:xfrm>
              <a:off x="4814737" y="116632"/>
              <a:ext cx="141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Simulation</a:t>
              </a:r>
              <a:endParaRPr lang="en-US" dirty="0"/>
            </a:p>
          </p:txBody>
        </p:sp>
        <p:cxnSp>
          <p:nvCxnSpPr>
            <p:cNvPr id="27" name="Gerade Verbindung 26"/>
            <p:cNvCxnSpPr/>
            <p:nvPr/>
          </p:nvCxnSpPr>
          <p:spPr bwMode="auto">
            <a:xfrm flipH="1">
              <a:off x="4355976" y="301298"/>
              <a:ext cx="45876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6542929" y="116632"/>
              <a:ext cx="141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Radar</a:t>
              </a:r>
              <a:endParaRPr lang="en-US" dirty="0"/>
            </a:p>
          </p:txBody>
        </p:sp>
        <p:cxnSp>
          <p:nvCxnSpPr>
            <p:cNvPr id="29" name="Gerade Verbindung 28"/>
            <p:cNvCxnSpPr/>
            <p:nvPr/>
          </p:nvCxnSpPr>
          <p:spPr bwMode="auto">
            <a:xfrm flipH="1">
              <a:off x="6084168" y="301298"/>
              <a:ext cx="458761" cy="0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81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requirements for higher moments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Zenith pointing</a:t>
            </a:r>
          </a:p>
          <a:p>
            <a:r>
              <a:rPr lang="en-US" dirty="0" smtClean="0"/>
              <a:t>Low integration time </a:t>
            </a:r>
            <a:r>
              <a:rPr lang="en-US" dirty="0" smtClean="0"/>
              <a:t>(how low?)</a:t>
            </a:r>
            <a:endParaRPr lang="en-US" dirty="0" smtClean="0"/>
          </a:p>
          <a:p>
            <a:r>
              <a:rPr lang="en-US" dirty="0" smtClean="0"/>
              <a:t>Clean spectrum, free of artifacts</a:t>
            </a:r>
          </a:p>
          <a:p>
            <a:r>
              <a:rPr lang="en-US" dirty="0" smtClean="0"/>
              <a:t>Low noise level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higher moments?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higher moments?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Higher moments &amp; MIRA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3) Higher Moments &amp; Mira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 bwMode="auto">
          <a:xfrm>
            <a:off x="35496" y="44625"/>
            <a:ext cx="6480720" cy="469742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IDL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Framework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sp>
        <p:nvSpPr>
          <p:cNvPr id="11" name="Zylinder 10"/>
          <p:cNvSpPr/>
          <p:nvPr/>
        </p:nvSpPr>
        <p:spPr bwMode="auto">
          <a:xfrm>
            <a:off x="1485895" y="1645028"/>
            <a:ext cx="2537706" cy="7200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PDS (binary)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Doppler Spectra</a:t>
            </a:r>
          </a:p>
        </p:txBody>
      </p:sp>
      <p:sp>
        <p:nvSpPr>
          <p:cNvPr id="12" name="Zylinder 11"/>
          <p:cNvSpPr/>
          <p:nvPr/>
        </p:nvSpPr>
        <p:spPr bwMode="auto">
          <a:xfrm>
            <a:off x="1475656" y="3124059"/>
            <a:ext cx="2528625" cy="7200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DMP (binary)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Moments (SNR, W, sig)</a:t>
            </a:r>
          </a:p>
        </p:txBody>
      </p:sp>
      <p:sp>
        <p:nvSpPr>
          <p:cNvPr id="14" name="Zylinder 13"/>
          <p:cNvSpPr/>
          <p:nvPr/>
        </p:nvSpPr>
        <p:spPr bwMode="auto">
          <a:xfrm>
            <a:off x="843054" y="4941169"/>
            <a:ext cx="3801267" cy="720079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MMCLX (netCDF</a:t>
            </a:r>
            <a:r>
              <a:rPr lang="en-US" sz="1500" b="1" dirty="0" smtClean="0">
                <a:latin typeface="Arial" charset="0"/>
                <a:ea typeface="Batang" pitchFamily="18" charset="-127"/>
              </a:rPr>
              <a:t>3)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Classified &amp; Calibrated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Ze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, W, sig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17" name="Zylinder 16"/>
          <p:cNvSpPr/>
          <p:nvPr/>
        </p:nvSpPr>
        <p:spPr bwMode="auto">
          <a:xfrm>
            <a:off x="4654247" y="1611891"/>
            <a:ext cx="1645946" cy="952672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ZSPC (binary)</a:t>
            </a:r>
            <a:r>
              <a:rPr kumimoji="0" lang="en-US" sz="15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(Compressed) Spectra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1485894" y="2620003"/>
            <a:ext cx="2523025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Get moments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1485894" y="4060163"/>
            <a:ext cx="2504448" cy="527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Peak classification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latin typeface="Arial" charset="0"/>
                <a:ea typeface="Batang" pitchFamily="18" charset="-127"/>
              </a:rPr>
              <a:t>calibration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21" name="Gerade Verbindung mit Pfeil 20"/>
          <p:cNvCxnSpPr>
            <a:stCxn id="11" idx="3"/>
            <a:endCxn id="18" idx="0"/>
          </p:cNvCxnSpPr>
          <p:nvPr/>
        </p:nvCxnSpPr>
        <p:spPr bwMode="auto">
          <a:xfrm flipH="1">
            <a:off x="2747407" y="2365108"/>
            <a:ext cx="7341" cy="2548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8" idx="2"/>
            <a:endCxn id="12" idx="1"/>
          </p:cNvCxnSpPr>
          <p:nvPr/>
        </p:nvCxnSpPr>
        <p:spPr bwMode="auto">
          <a:xfrm flipH="1">
            <a:off x="2739969" y="2908035"/>
            <a:ext cx="7438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2" idx="3"/>
            <a:endCxn id="19" idx="0"/>
          </p:cNvCxnSpPr>
          <p:nvPr/>
        </p:nvCxnSpPr>
        <p:spPr bwMode="auto">
          <a:xfrm flipH="1">
            <a:off x="2738118" y="3844139"/>
            <a:ext cx="1851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9" idx="2"/>
            <a:endCxn id="14" idx="1"/>
          </p:cNvCxnSpPr>
          <p:nvPr/>
        </p:nvCxnSpPr>
        <p:spPr bwMode="auto">
          <a:xfrm>
            <a:off x="2738118" y="4587291"/>
            <a:ext cx="5570" cy="3538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4"/>
            <a:endCxn id="17" idx="2"/>
          </p:cNvCxnSpPr>
          <p:nvPr/>
        </p:nvCxnSpPr>
        <p:spPr bwMode="auto">
          <a:xfrm>
            <a:off x="4023601" y="2005068"/>
            <a:ext cx="630646" cy="831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Gekrümmte Verbindung 32"/>
          <p:cNvCxnSpPr>
            <a:stCxn id="17" idx="3"/>
            <a:endCxn id="18" idx="3"/>
          </p:cNvCxnSpPr>
          <p:nvPr/>
        </p:nvCxnSpPr>
        <p:spPr bwMode="auto">
          <a:xfrm rot="5400000">
            <a:off x="4643342" y="1930141"/>
            <a:ext cx="199456" cy="1468301"/>
          </a:xfrm>
          <a:prstGeom prst="curvedConnector2">
            <a:avLst/>
          </a:prstGeom>
          <a:ln>
            <a:prstDash val="sys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45" idx="1"/>
            <a:endCxn id="34" idx="0"/>
          </p:cNvCxnSpPr>
          <p:nvPr/>
        </p:nvCxnSpPr>
        <p:spPr bwMode="auto">
          <a:xfrm flipH="1">
            <a:off x="2739043" y="894856"/>
            <a:ext cx="748220" cy="2851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Wolke 43"/>
          <p:cNvSpPr/>
          <p:nvPr/>
        </p:nvSpPr>
        <p:spPr bwMode="auto">
          <a:xfrm>
            <a:off x="195637" y="112345"/>
            <a:ext cx="2016225" cy="859151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Calibration Constants</a:t>
            </a:r>
          </a:p>
        </p:txBody>
      </p:sp>
      <p:sp>
        <p:nvSpPr>
          <p:cNvPr id="45" name="Wolke 44"/>
          <p:cNvSpPr/>
          <p:nvPr/>
        </p:nvSpPr>
        <p:spPr bwMode="auto">
          <a:xfrm>
            <a:off x="2407143" y="260649"/>
            <a:ext cx="2160240" cy="63488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I&amp;Qs</a:t>
            </a:r>
          </a:p>
        </p:txBody>
      </p:sp>
      <p:cxnSp>
        <p:nvCxnSpPr>
          <p:cNvPr id="43" name="Gekrümmte Verbindung 42"/>
          <p:cNvCxnSpPr>
            <a:stCxn id="44" idx="1"/>
            <a:endCxn id="19" idx="1"/>
          </p:cNvCxnSpPr>
          <p:nvPr/>
        </p:nvCxnSpPr>
        <p:spPr bwMode="auto">
          <a:xfrm rot="16200000" flipH="1">
            <a:off x="-331751" y="2506082"/>
            <a:ext cx="3353146" cy="282144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 bwMode="auto">
          <a:xfrm>
            <a:off x="1477530" y="1180036"/>
            <a:ext cx="2523025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Get spectra</a:t>
            </a:r>
          </a:p>
        </p:txBody>
      </p:sp>
      <p:cxnSp>
        <p:nvCxnSpPr>
          <p:cNvPr id="36" name="Gerade Verbindung mit Pfeil 35"/>
          <p:cNvCxnSpPr>
            <a:stCxn id="34" idx="2"/>
            <a:endCxn id="11" idx="1"/>
          </p:cNvCxnSpPr>
          <p:nvPr/>
        </p:nvCxnSpPr>
        <p:spPr bwMode="auto">
          <a:xfrm>
            <a:off x="2739043" y="1468068"/>
            <a:ext cx="15705" cy="1769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076056" y="4953362"/>
            <a:ext cx="3688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to get calibrated Spectra?</a:t>
            </a:r>
          </a:p>
          <a:p>
            <a:r>
              <a:rPr lang="en-US" sz="2000" dirty="0" smtClean="0"/>
              <a:t>How to get higher moments?</a:t>
            </a:r>
            <a:endParaRPr lang="en-US" sz="2000" dirty="0"/>
          </a:p>
        </p:txBody>
      </p:sp>
      <p:sp>
        <p:nvSpPr>
          <p:cNvPr id="39" name="Legende mit Pfeil nach links 38"/>
          <p:cNvSpPr/>
          <p:nvPr/>
        </p:nvSpPr>
        <p:spPr bwMode="auto">
          <a:xfrm>
            <a:off x="6516216" y="414739"/>
            <a:ext cx="1872208" cy="1631908"/>
          </a:xfrm>
          <a:prstGeom prst="leftArrowCallou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Runs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on the MIRA PC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65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 bwMode="auto">
          <a:xfrm>
            <a:off x="35496" y="44625"/>
            <a:ext cx="6480720" cy="469742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IDL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Framework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sp>
        <p:nvSpPr>
          <p:cNvPr id="11" name="Zylinder 10"/>
          <p:cNvSpPr/>
          <p:nvPr/>
        </p:nvSpPr>
        <p:spPr bwMode="auto">
          <a:xfrm>
            <a:off x="1485895" y="1645028"/>
            <a:ext cx="2537706" cy="7200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PDS (binary)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Doppler Spectra</a:t>
            </a:r>
          </a:p>
        </p:txBody>
      </p:sp>
      <p:sp>
        <p:nvSpPr>
          <p:cNvPr id="12" name="Zylinder 11"/>
          <p:cNvSpPr/>
          <p:nvPr/>
        </p:nvSpPr>
        <p:spPr bwMode="auto">
          <a:xfrm>
            <a:off x="1475656" y="3124059"/>
            <a:ext cx="2528625" cy="7200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DMP (binary)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Moments (SNR, W, sig)</a:t>
            </a:r>
          </a:p>
        </p:txBody>
      </p:sp>
      <p:sp>
        <p:nvSpPr>
          <p:cNvPr id="14" name="Zylinder 13"/>
          <p:cNvSpPr/>
          <p:nvPr/>
        </p:nvSpPr>
        <p:spPr bwMode="auto">
          <a:xfrm>
            <a:off x="843054" y="4941169"/>
            <a:ext cx="3801267" cy="720079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MMCLX (netCDF</a:t>
            </a:r>
            <a:r>
              <a:rPr lang="en-US" sz="1500" b="1" dirty="0" smtClean="0">
                <a:latin typeface="Arial" charset="0"/>
                <a:ea typeface="Batang" pitchFamily="18" charset="-127"/>
              </a:rPr>
              <a:t>3)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Classified &amp; Calibrated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Ze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, W, sig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17" name="Zylinder 16"/>
          <p:cNvSpPr/>
          <p:nvPr/>
        </p:nvSpPr>
        <p:spPr bwMode="auto">
          <a:xfrm>
            <a:off x="4654247" y="1611891"/>
            <a:ext cx="1645946" cy="952672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ZSPC (binary)</a:t>
            </a:r>
            <a:r>
              <a:rPr kumimoji="0" lang="en-US" sz="15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(Compressed) Spectra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1485894" y="2620003"/>
            <a:ext cx="2523025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Get moments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1485894" y="4060163"/>
            <a:ext cx="2504448" cy="527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Peak classification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latin typeface="Arial" charset="0"/>
                <a:ea typeface="Batang" pitchFamily="18" charset="-127"/>
              </a:rPr>
              <a:t>calibration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21" name="Gerade Verbindung mit Pfeil 20"/>
          <p:cNvCxnSpPr>
            <a:stCxn id="11" idx="3"/>
            <a:endCxn id="18" idx="0"/>
          </p:cNvCxnSpPr>
          <p:nvPr/>
        </p:nvCxnSpPr>
        <p:spPr bwMode="auto">
          <a:xfrm flipH="1">
            <a:off x="2747407" y="2365108"/>
            <a:ext cx="7341" cy="2548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8" idx="2"/>
            <a:endCxn id="12" idx="1"/>
          </p:cNvCxnSpPr>
          <p:nvPr/>
        </p:nvCxnSpPr>
        <p:spPr bwMode="auto">
          <a:xfrm flipH="1">
            <a:off x="2739969" y="2908035"/>
            <a:ext cx="7438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2" idx="3"/>
            <a:endCxn id="19" idx="0"/>
          </p:cNvCxnSpPr>
          <p:nvPr/>
        </p:nvCxnSpPr>
        <p:spPr bwMode="auto">
          <a:xfrm flipH="1">
            <a:off x="2738118" y="3844139"/>
            <a:ext cx="1851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9" idx="2"/>
            <a:endCxn id="14" idx="1"/>
          </p:cNvCxnSpPr>
          <p:nvPr/>
        </p:nvCxnSpPr>
        <p:spPr bwMode="auto">
          <a:xfrm>
            <a:off x="2738118" y="4587291"/>
            <a:ext cx="5570" cy="3538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4"/>
            <a:endCxn id="17" idx="2"/>
          </p:cNvCxnSpPr>
          <p:nvPr/>
        </p:nvCxnSpPr>
        <p:spPr bwMode="auto">
          <a:xfrm>
            <a:off x="4023601" y="2005068"/>
            <a:ext cx="630646" cy="831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Gekrümmte Verbindung 32"/>
          <p:cNvCxnSpPr>
            <a:stCxn id="17" idx="3"/>
            <a:endCxn id="18" idx="3"/>
          </p:cNvCxnSpPr>
          <p:nvPr/>
        </p:nvCxnSpPr>
        <p:spPr bwMode="auto">
          <a:xfrm rot="5400000">
            <a:off x="4643342" y="1930141"/>
            <a:ext cx="199456" cy="1468301"/>
          </a:xfrm>
          <a:prstGeom prst="curvedConnector2">
            <a:avLst/>
          </a:prstGeom>
          <a:ln>
            <a:prstDash val="sys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45" idx="1"/>
            <a:endCxn id="34" idx="0"/>
          </p:cNvCxnSpPr>
          <p:nvPr/>
        </p:nvCxnSpPr>
        <p:spPr bwMode="auto">
          <a:xfrm flipH="1">
            <a:off x="2739043" y="894856"/>
            <a:ext cx="748220" cy="2851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Wolke 43"/>
          <p:cNvSpPr/>
          <p:nvPr/>
        </p:nvSpPr>
        <p:spPr bwMode="auto">
          <a:xfrm>
            <a:off x="195637" y="112345"/>
            <a:ext cx="2016225" cy="859151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Calibration Constants</a:t>
            </a:r>
          </a:p>
        </p:txBody>
      </p:sp>
      <p:sp>
        <p:nvSpPr>
          <p:cNvPr id="45" name="Wolke 44"/>
          <p:cNvSpPr/>
          <p:nvPr/>
        </p:nvSpPr>
        <p:spPr bwMode="auto">
          <a:xfrm>
            <a:off x="2407143" y="260649"/>
            <a:ext cx="2160240" cy="63488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I&amp;Qs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4553127" y="2924944"/>
            <a:ext cx="1848186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Modified spc2ncspc</a:t>
            </a:r>
          </a:p>
        </p:txBody>
      </p:sp>
      <p:cxnSp>
        <p:nvCxnSpPr>
          <p:cNvPr id="3" name="Gerade Verbindung mit Pfeil 2"/>
          <p:cNvCxnSpPr>
            <a:stCxn id="17" idx="3"/>
            <a:endCxn id="22" idx="0"/>
          </p:cNvCxnSpPr>
          <p:nvPr/>
        </p:nvCxnSpPr>
        <p:spPr bwMode="auto">
          <a:xfrm>
            <a:off x="5477220" y="2564563"/>
            <a:ext cx="0" cy="36038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krümmte Verbindung 7"/>
          <p:cNvCxnSpPr>
            <a:stCxn id="44" idx="1"/>
            <a:endCxn id="22" idx="1"/>
          </p:cNvCxnSpPr>
          <p:nvPr/>
        </p:nvCxnSpPr>
        <p:spPr bwMode="auto">
          <a:xfrm rot="16200000" flipH="1">
            <a:off x="1757241" y="417089"/>
            <a:ext cx="2242395" cy="3349377"/>
          </a:xfrm>
          <a:prstGeom prst="curved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ylinder 8"/>
          <p:cNvSpPr/>
          <p:nvPr/>
        </p:nvSpPr>
        <p:spPr bwMode="auto">
          <a:xfrm>
            <a:off x="6662027" y="2487821"/>
            <a:ext cx="2304256" cy="1013187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MiraSpec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(netCDF</a:t>
            </a:r>
            <a:r>
              <a:rPr lang="en-US" sz="1500" b="1" dirty="0" smtClean="0">
                <a:latin typeface="Arial" charset="0"/>
                <a:ea typeface="Batang" pitchFamily="18" charset="-127"/>
              </a:rPr>
              <a:t>3)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Spectra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&amp;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Calibration Constants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43" name="Gekrümmte Verbindung 42"/>
          <p:cNvCxnSpPr>
            <a:stCxn id="44" idx="1"/>
            <a:endCxn id="19" idx="1"/>
          </p:cNvCxnSpPr>
          <p:nvPr/>
        </p:nvCxnSpPr>
        <p:spPr bwMode="auto">
          <a:xfrm rot="16200000" flipH="1">
            <a:off x="-331751" y="2506082"/>
            <a:ext cx="3353146" cy="282144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hteck 55"/>
          <p:cNvSpPr/>
          <p:nvPr/>
        </p:nvSpPr>
        <p:spPr bwMode="auto">
          <a:xfrm>
            <a:off x="6662027" y="3764572"/>
            <a:ext cx="2304256" cy="6174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  <a:ea typeface="Batang" pitchFamily="18" charset="-127"/>
              </a:rPr>
              <a:t>Calibration</a:t>
            </a:r>
            <a:br>
              <a:rPr lang="en-US" sz="1600" dirty="0" smtClean="0">
                <a:latin typeface="Arial" charset="0"/>
                <a:ea typeface="Batang" pitchFamily="18" charset="-127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Get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(higher) moments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57" name="Zylinder 56"/>
          <p:cNvSpPr/>
          <p:nvPr/>
        </p:nvSpPr>
        <p:spPr bwMode="auto">
          <a:xfrm>
            <a:off x="6516216" y="4742053"/>
            <a:ext cx="2630966" cy="1013187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MiraMoments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(netCDF</a:t>
            </a:r>
            <a:r>
              <a:rPr lang="en-US" sz="1500" b="1" dirty="0" smtClean="0">
                <a:latin typeface="Arial" charset="0"/>
                <a:ea typeface="Batang" pitchFamily="18" charset="-127"/>
              </a:rPr>
              <a:t>4)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Calibrated Spectra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Arial" charset="0"/>
                <a:ea typeface="Batang" pitchFamily="18" charset="-127"/>
              </a:rPr>
              <a:t>Higher moments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61" name="Gerade Verbindung mit Pfeil 60"/>
          <p:cNvCxnSpPr>
            <a:stCxn id="22" idx="3"/>
            <a:endCxn id="9" idx="2"/>
          </p:cNvCxnSpPr>
          <p:nvPr/>
        </p:nvCxnSpPr>
        <p:spPr bwMode="auto">
          <a:xfrm flipV="1">
            <a:off x="6401313" y="2994415"/>
            <a:ext cx="260714" cy="21856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9" idx="3"/>
            <a:endCxn id="56" idx="0"/>
          </p:cNvCxnSpPr>
          <p:nvPr/>
        </p:nvCxnSpPr>
        <p:spPr bwMode="auto">
          <a:xfrm>
            <a:off x="7814155" y="3501008"/>
            <a:ext cx="0" cy="26356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56" idx="2"/>
            <a:endCxn id="57" idx="1"/>
          </p:cNvCxnSpPr>
          <p:nvPr/>
        </p:nvCxnSpPr>
        <p:spPr bwMode="auto">
          <a:xfrm>
            <a:off x="7814155" y="4382014"/>
            <a:ext cx="17544" cy="36003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 bwMode="auto">
          <a:xfrm>
            <a:off x="1477530" y="1180036"/>
            <a:ext cx="2523025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Get spectra</a:t>
            </a:r>
          </a:p>
        </p:txBody>
      </p:sp>
      <p:cxnSp>
        <p:nvCxnSpPr>
          <p:cNvPr id="36" name="Gerade Verbindung mit Pfeil 35"/>
          <p:cNvCxnSpPr>
            <a:stCxn id="34" idx="2"/>
            <a:endCxn id="11" idx="1"/>
          </p:cNvCxnSpPr>
          <p:nvPr/>
        </p:nvCxnSpPr>
        <p:spPr bwMode="auto">
          <a:xfrm>
            <a:off x="2739043" y="1468068"/>
            <a:ext cx="15705" cy="1769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Legende mit Pfeil nach links 34"/>
          <p:cNvSpPr/>
          <p:nvPr/>
        </p:nvSpPr>
        <p:spPr bwMode="auto">
          <a:xfrm>
            <a:off x="6516216" y="414739"/>
            <a:ext cx="1872208" cy="1631908"/>
          </a:xfrm>
          <a:prstGeom prst="leftArrowCallou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Runs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on the MIRA PC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55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 bwMode="auto">
          <a:xfrm>
            <a:off x="35496" y="44625"/>
            <a:ext cx="6480720" cy="469742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IDL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Framework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sp>
        <p:nvSpPr>
          <p:cNvPr id="11" name="Zylinder 10"/>
          <p:cNvSpPr/>
          <p:nvPr/>
        </p:nvSpPr>
        <p:spPr bwMode="auto">
          <a:xfrm>
            <a:off x="1485895" y="1645028"/>
            <a:ext cx="2537706" cy="7200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PDS (binary)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Doppler Spectra</a:t>
            </a:r>
          </a:p>
        </p:txBody>
      </p:sp>
      <p:sp>
        <p:nvSpPr>
          <p:cNvPr id="12" name="Zylinder 11"/>
          <p:cNvSpPr/>
          <p:nvPr/>
        </p:nvSpPr>
        <p:spPr bwMode="auto">
          <a:xfrm>
            <a:off x="1475656" y="3124059"/>
            <a:ext cx="2528625" cy="7200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DMP (binary)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Moments (SNR, W, sig)</a:t>
            </a:r>
          </a:p>
        </p:txBody>
      </p:sp>
      <p:sp>
        <p:nvSpPr>
          <p:cNvPr id="14" name="Zylinder 13"/>
          <p:cNvSpPr/>
          <p:nvPr/>
        </p:nvSpPr>
        <p:spPr bwMode="auto">
          <a:xfrm>
            <a:off x="843054" y="4941169"/>
            <a:ext cx="3801267" cy="720079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MMCLX (netCDF</a:t>
            </a:r>
            <a:r>
              <a:rPr lang="en-US" sz="1500" b="1" dirty="0" smtClean="0">
                <a:latin typeface="Arial" charset="0"/>
                <a:ea typeface="Batang" pitchFamily="18" charset="-127"/>
              </a:rPr>
              <a:t>3)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Classified &amp; Calibrated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Ze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, W, sig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17" name="Zylinder 16"/>
          <p:cNvSpPr/>
          <p:nvPr/>
        </p:nvSpPr>
        <p:spPr bwMode="auto">
          <a:xfrm>
            <a:off x="4654247" y="1611891"/>
            <a:ext cx="1645946" cy="952672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ZSPC (binary)</a:t>
            </a:r>
            <a:r>
              <a:rPr kumimoji="0" lang="en-US" sz="15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(Compressed) Spectra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1485894" y="2620003"/>
            <a:ext cx="2523025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Get moments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1485894" y="4060163"/>
            <a:ext cx="2504448" cy="5271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Peak classification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latin typeface="Arial" charset="0"/>
                <a:ea typeface="Batang" pitchFamily="18" charset="-127"/>
              </a:rPr>
              <a:t>calibration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21" name="Gerade Verbindung mit Pfeil 20"/>
          <p:cNvCxnSpPr>
            <a:stCxn id="11" idx="3"/>
            <a:endCxn id="18" idx="0"/>
          </p:cNvCxnSpPr>
          <p:nvPr/>
        </p:nvCxnSpPr>
        <p:spPr bwMode="auto">
          <a:xfrm flipH="1">
            <a:off x="2747407" y="2365108"/>
            <a:ext cx="7341" cy="2548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8" idx="2"/>
            <a:endCxn id="12" idx="1"/>
          </p:cNvCxnSpPr>
          <p:nvPr/>
        </p:nvCxnSpPr>
        <p:spPr bwMode="auto">
          <a:xfrm flipH="1">
            <a:off x="2739969" y="2908035"/>
            <a:ext cx="7438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2" idx="3"/>
            <a:endCxn id="19" idx="0"/>
          </p:cNvCxnSpPr>
          <p:nvPr/>
        </p:nvCxnSpPr>
        <p:spPr bwMode="auto">
          <a:xfrm flipH="1">
            <a:off x="2738118" y="3844139"/>
            <a:ext cx="1851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9" idx="2"/>
            <a:endCxn id="14" idx="1"/>
          </p:cNvCxnSpPr>
          <p:nvPr/>
        </p:nvCxnSpPr>
        <p:spPr bwMode="auto">
          <a:xfrm>
            <a:off x="2738118" y="4587291"/>
            <a:ext cx="5570" cy="3538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4"/>
            <a:endCxn id="17" idx="2"/>
          </p:cNvCxnSpPr>
          <p:nvPr/>
        </p:nvCxnSpPr>
        <p:spPr bwMode="auto">
          <a:xfrm>
            <a:off x="4023601" y="2005068"/>
            <a:ext cx="630646" cy="831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Gekrümmte Verbindung 32"/>
          <p:cNvCxnSpPr>
            <a:stCxn id="17" idx="3"/>
            <a:endCxn id="18" idx="3"/>
          </p:cNvCxnSpPr>
          <p:nvPr/>
        </p:nvCxnSpPr>
        <p:spPr bwMode="auto">
          <a:xfrm rot="5400000">
            <a:off x="4643342" y="1930141"/>
            <a:ext cx="199456" cy="1468301"/>
          </a:xfrm>
          <a:prstGeom prst="curvedConnector2">
            <a:avLst/>
          </a:prstGeom>
          <a:ln>
            <a:prstDash val="sysDash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45" idx="1"/>
            <a:endCxn id="34" idx="0"/>
          </p:cNvCxnSpPr>
          <p:nvPr/>
        </p:nvCxnSpPr>
        <p:spPr bwMode="auto">
          <a:xfrm flipH="1">
            <a:off x="2739043" y="894856"/>
            <a:ext cx="748220" cy="2851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Wolke 43"/>
          <p:cNvSpPr/>
          <p:nvPr/>
        </p:nvSpPr>
        <p:spPr bwMode="auto">
          <a:xfrm>
            <a:off x="195637" y="112345"/>
            <a:ext cx="2016225" cy="859151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Calibration Constants</a:t>
            </a:r>
          </a:p>
        </p:txBody>
      </p:sp>
      <p:sp>
        <p:nvSpPr>
          <p:cNvPr id="45" name="Wolke 44"/>
          <p:cNvSpPr/>
          <p:nvPr/>
        </p:nvSpPr>
        <p:spPr bwMode="auto">
          <a:xfrm>
            <a:off x="2407143" y="260649"/>
            <a:ext cx="2160240" cy="63488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I&amp;Qs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4553127" y="2924944"/>
            <a:ext cx="1848186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Arial" charset="0"/>
                <a:ea typeface="Batang" pitchFamily="18" charset="-127"/>
              </a:rPr>
              <a:t>Modified spc2ncspc</a:t>
            </a:r>
          </a:p>
        </p:txBody>
      </p:sp>
      <p:cxnSp>
        <p:nvCxnSpPr>
          <p:cNvPr id="3" name="Gerade Verbindung mit Pfeil 2"/>
          <p:cNvCxnSpPr>
            <a:stCxn id="17" idx="3"/>
            <a:endCxn id="22" idx="0"/>
          </p:cNvCxnSpPr>
          <p:nvPr/>
        </p:nvCxnSpPr>
        <p:spPr bwMode="auto">
          <a:xfrm>
            <a:off x="5477220" y="2564563"/>
            <a:ext cx="0" cy="36038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krümmte Verbindung 7"/>
          <p:cNvCxnSpPr>
            <a:stCxn id="44" idx="1"/>
            <a:endCxn id="22" idx="1"/>
          </p:cNvCxnSpPr>
          <p:nvPr/>
        </p:nvCxnSpPr>
        <p:spPr bwMode="auto">
          <a:xfrm rot="16200000" flipH="1">
            <a:off x="1757241" y="417089"/>
            <a:ext cx="2242395" cy="3349377"/>
          </a:xfrm>
          <a:prstGeom prst="curvedConnector2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ylinder 8"/>
          <p:cNvSpPr/>
          <p:nvPr/>
        </p:nvSpPr>
        <p:spPr bwMode="auto">
          <a:xfrm>
            <a:off x="6662027" y="2487821"/>
            <a:ext cx="2304256" cy="1013187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MiraSpec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(netCDF</a:t>
            </a:r>
            <a:r>
              <a:rPr lang="en-US" sz="1500" b="1" dirty="0" smtClean="0">
                <a:latin typeface="Arial" charset="0"/>
                <a:ea typeface="Batang" pitchFamily="18" charset="-127"/>
              </a:rPr>
              <a:t>3)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Spectra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&amp;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Calibration Constants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43" name="Gekrümmte Verbindung 42"/>
          <p:cNvCxnSpPr>
            <a:stCxn id="44" idx="1"/>
            <a:endCxn id="19" idx="1"/>
          </p:cNvCxnSpPr>
          <p:nvPr/>
        </p:nvCxnSpPr>
        <p:spPr bwMode="auto">
          <a:xfrm rot="16200000" flipH="1">
            <a:off x="-331751" y="2506082"/>
            <a:ext cx="3353146" cy="282144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hteck 55"/>
          <p:cNvSpPr/>
          <p:nvPr/>
        </p:nvSpPr>
        <p:spPr bwMode="auto">
          <a:xfrm>
            <a:off x="6662027" y="3764572"/>
            <a:ext cx="2304256" cy="6174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  <a:ea typeface="Batang" pitchFamily="18" charset="-127"/>
              </a:rPr>
              <a:t>Calibration</a:t>
            </a:r>
            <a:br>
              <a:rPr lang="en-US" sz="1600" dirty="0" smtClean="0">
                <a:latin typeface="Arial" charset="0"/>
                <a:ea typeface="Batang" pitchFamily="18" charset="-127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Get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(higher) moments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57" name="Zylinder 56"/>
          <p:cNvSpPr/>
          <p:nvPr/>
        </p:nvSpPr>
        <p:spPr bwMode="auto">
          <a:xfrm>
            <a:off x="6516216" y="4742053"/>
            <a:ext cx="2630966" cy="1013187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MiraMoments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(netCDF</a:t>
            </a:r>
            <a:r>
              <a:rPr lang="en-US" sz="1500" b="1" dirty="0" smtClean="0">
                <a:latin typeface="Arial" charset="0"/>
                <a:ea typeface="Batang" pitchFamily="18" charset="-127"/>
              </a:rPr>
              <a:t>4)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Calibrated Spectra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Arial" charset="0"/>
                <a:ea typeface="Batang" pitchFamily="18" charset="-127"/>
              </a:rPr>
              <a:t>Higher moments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61" name="Gerade Verbindung mit Pfeil 60"/>
          <p:cNvCxnSpPr>
            <a:stCxn id="22" idx="3"/>
            <a:endCxn id="9" idx="2"/>
          </p:cNvCxnSpPr>
          <p:nvPr/>
        </p:nvCxnSpPr>
        <p:spPr bwMode="auto">
          <a:xfrm flipV="1">
            <a:off x="6401313" y="2994415"/>
            <a:ext cx="260714" cy="21856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9" idx="3"/>
            <a:endCxn id="56" idx="0"/>
          </p:cNvCxnSpPr>
          <p:nvPr/>
        </p:nvCxnSpPr>
        <p:spPr bwMode="auto">
          <a:xfrm>
            <a:off x="7814155" y="3501008"/>
            <a:ext cx="0" cy="26356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56" idx="2"/>
            <a:endCxn id="57" idx="1"/>
          </p:cNvCxnSpPr>
          <p:nvPr/>
        </p:nvCxnSpPr>
        <p:spPr bwMode="auto">
          <a:xfrm>
            <a:off x="7814155" y="4382014"/>
            <a:ext cx="17544" cy="36003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 bwMode="auto">
          <a:xfrm>
            <a:off x="1477530" y="1180036"/>
            <a:ext cx="2523025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Get spectra</a:t>
            </a:r>
          </a:p>
        </p:txBody>
      </p:sp>
      <p:cxnSp>
        <p:nvCxnSpPr>
          <p:cNvPr id="36" name="Gerade Verbindung mit Pfeil 35"/>
          <p:cNvCxnSpPr>
            <a:stCxn id="34" idx="2"/>
            <a:endCxn id="11" idx="1"/>
          </p:cNvCxnSpPr>
          <p:nvPr/>
        </p:nvCxnSpPr>
        <p:spPr bwMode="auto">
          <a:xfrm>
            <a:off x="2739043" y="1468068"/>
            <a:ext cx="15705" cy="1769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Legende mit Pfeil nach links 34"/>
          <p:cNvSpPr/>
          <p:nvPr/>
        </p:nvSpPr>
        <p:spPr bwMode="auto">
          <a:xfrm>
            <a:off x="6516216" y="414739"/>
            <a:ext cx="1872208" cy="1631908"/>
          </a:xfrm>
          <a:prstGeom prst="leftArrowCallou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Runs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on the MIRA PC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6" name="Pfeil nach unten 5"/>
          <p:cNvSpPr/>
          <p:nvPr/>
        </p:nvSpPr>
        <p:spPr bwMode="auto">
          <a:xfrm rot="1197617">
            <a:off x="7930751" y="1767345"/>
            <a:ext cx="1059423" cy="720626"/>
          </a:xfrm>
          <a:prstGeom prst="downArrow">
            <a:avLst>
              <a:gd name="adj1" fmla="val 70386"/>
              <a:gd name="adj2" fmla="val 5363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Super </a:t>
            </a:r>
            <a:r>
              <a:rPr lang="en-US" sz="1400" dirty="0" smtClean="0"/>
              <a:t>huge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6660232" y="6051918"/>
            <a:ext cx="2304256" cy="6174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  <a:ea typeface="Batang" pitchFamily="18" charset="-127"/>
              </a:rPr>
              <a:t>Spectra Viewer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39" name="Gerade Verbindung mit Pfeil 38"/>
          <p:cNvCxnSpPr>
            <a:stCxn id="57" idx="3"/>
            <a:endCxn id="37" idx="0"/>
          </p:cNvCxnSpPr>
          <p:nvPr/>
        </p:nvCxnSpPr>
        <p:spPr bwMode="auto">
          <a:xfrm flipH="1">
            <a:off x="7812360" y="5755240"/>
            <a:ext cx="19339" cy="29667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 bwMode="auto">
          <a:xfrm>
            <a:off x="2496601" y="3581838"/>
            <a:ext cx="2367880" cy="237626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MiraMoments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-23679" y="3573016"/>
            <a:ext cx="2367880" cy="237626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Metek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35496" y="44625"/>
            <a:ext cx="6480720" cy="187220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IDL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Framework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cxnSp>
        <p:nvCxnSpPr>
          <p:cNvPr id="38" name="Gerade Verbindung mit Pfeil 37"/>
          <p:cNvCxnSpPr>
            <a:stCxn id="45" idx="1"/>
            <a:endCxn id="34" idx="0"/>
          </p:cNvCxnSpPr>
          <p:nvPr/>
        </p:nvCxnSpPr>
        <p:spPr bwMode="auto">
          <a:xfrm flipH="1">
            <a:off x="2739043" y="894856"/>
            <a:ext cx="748220" cy="2851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Wolke 43"/>
          <p:cNvSpPr/>
          <p:nvPr/>
        </p:nvSpPr>
        <p:spPr bwMode="auto">
          <a:xfrm>
            <a:off x="195637" y="112345"/>
            <a:ext cx="2016225" cy="859151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Calibration Constants</a:t>
            </a:r>
          </a:p>
        </p:txBody>
      </p:sp>
      <p:sp>
        <p:nvSpPr>
          <p:cNvPr id="45" name="Wolke 44"/>
          <p:cNvSpPr/>
          <p:nvPr/>
        </p:nvSpPr>
        <p:spPr bwMode="auto">
          <a:xfrm>
            <a:off x="2407143" y="260649"/>
            <a:ext cx="2160240" cy="63488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I&amp;Qs</a:t>
            </a:r>
          </a:p>
        </p:txBody>
      </p:sp>
      <p:cxnSp>
        <p:nvCxnSpPr>
          <p:cNvPr id="43" name="Gekrümmte Verbindung 42"/>
          <p:cNvCxnSpPr>
            <a:stCxn id="44" idx="1"/>
            <a:endCxn id="34" idx="1"/>
          </p:cNvCxnSpPr>
          <p:nvPr/>
        </p:nvCxnSpPr>
        <p:spPr bwMode="auto">
          <a:xfrm rot="16200000" flipH="1">
            <a:off x="1087718" y="1086613"/>
            <a:ext cx="505845" cy="273780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Zylinder 56"/>
          <p:cNvSpPr/>
          <p:nvPr/>
        </p:nvSpPr>
        <p:spPr bwMode="auto">
          <a:xfrm>
            <a:off x="2646223" y="4886040"/>
            <a:ext cx="2069793" cy="1013187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MiraMoments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(netCDF</a:t>
            </a:r>
            <a:r>
              <a:rPr lang="en-US" sz="1500" b="1" dirty="0" smtClean="0">
                <a:latin typeface="Arial" charset="0"/>
                <a:ea typeface="Batang" pitchFamily="18" charset="-127"/>
              </a:rPr>
              <a:t>4)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Arial" charset="0"/>
                <a:ea typeface="Batang" pitchFamily="18" charset="-127"/>
              </a:rPr>
              <a:t>Higher moments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1477530" y="1180036"/>
            <a:ext cx="2523025" cy="5927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Get spectra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latin typeface="Arial" charset="0"/>
                <a:ea typeface="Batang" pitchFamily="18" charset="-127"/>
              </a:rPr>
              <a:t>calibration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37" name="Zylinder 36"/>
          <p:cNvSpPr/>
          <p:nvPr/>
        </p:nvSpPr>
        <p:spPr bwMode="auto">
          <a:xfrm>
            <a:off x="487454" y="2046647"/>
            <a:ext cx="4503175" cy="1382835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MiraSpec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(netCDF</a:t>
            </a:r>
            <a:r>
              <a:rPr lang="en-US" sz="1500" b="1" dirty="0" smtClean="0">
                <a:latin typeface="Arial" charset="0"/>
                <a:ea typeface="Batang" pitchFamily="18" charset="-127"/>
              </a:rPr>
              <a:t>4 or other standard format?)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Spectra &amp; calibration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constants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Arial" charset="0"/>
                <a:ea typeface="Batang" pitchFamily="18" charset="-127"/>
              </a:rPr>
              <a:t>Flags for </a:t>
            </a:r>
            <a:r>
              <a:rPr lang="en-US" sz="1500" dirty="0" err="1" smtClean="0">
                <a:latin typeface="Arial" charset="0"/>
                <a:ea typeface="Batang" pitchFamily="18" charset="-127"/>
              </a:rPr>
              <a:t>plancton</a:t>
            </a:r>
            <a:r>
              <a:rPr lang="en-US" sz="1500" dirty="0" smtClean="0">
                <a:latin typeface="Arial" charset="0"/>
                <a:ea typeface="Batang" pitchFamily="18" charset="-127"/>
              </a:rPr>
              <a:t>, clutter </a:t>
            </a:r>
            <a:r>
              <a:rPr lang="en-US" sz="1500" dirty="0" err="1" smtClean="0">
                <a:latin typeface="Arial" charset="0"/>
                <a:ea typeface="Batang" pitchFamily="18" charset="-127"/>
              </a:rPr>
              <a:t>etc</a:t>
            </a:r>
            <a:r>
              <a:rPr lang="en-US" sz="1500" dirty="0" smtClean="0">
                <a:latin typeface="Arial" charset="0"/>
                <a:ea typeface="Batang" pitchFamily="18" charset="-127"/>
              </a:rPr>
              <a:t>?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latin typeface="Arial" charset="0"/>
                <a:ea typeface="Batang" pitchFamily="18" charset="-127"/>
              </a:rPr>
              <a:t>Compressed, include </a:t>
            </a:r>
            <a:r>
              <a:rPr lang="en-US" sz="1500" dirty="0" smtClean="0">
                <a:latin typeface="Arial" charset="0"/>
                <a:ea typeface="Batang" pitchFamily="18" charset="-127"/>
              </a:rPr>
              <a:t>noise?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39" name="Legende mit Pfeil nach links 38"/>
          <p:cNvSpPr/>
          <p:nvPr/>
        </p:nvSpPr>
        <p:spPr bwMode="auto">
          <a:xfrm>
            <a:off x="6516216" y="414739"/>
            <a:ext cx="1872208" cy="1631908"/>
          </a:xfrm>
          <a:prstGeom prst="leftArrowCallou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Runs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on the MIRA PC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79127" y="4060962"/>
            <a:ext cx="2132735" cy="5927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Get moments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Peak classification</a:t>
            </a:r>
          </a:p>
        </p:txBody>
      </p:sp>
      <p:sp>
        <p:nvSpPr>
          <p:cNvPr id="42" name="Zylinder 41"/>
          <p:cNvSpPr/>
          <p:nvPr/>
        </p:nvSpPr>
        <p:spPr bwMode="auto">
          <a:xfrm>
            <a:off x="79127" y="4886040"/>
            <a:ext cx="2132735" cy="988666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MMCLX (netCDF</a:t>
            </a:r>
            <a:r>
              <a:rPr lang="en-US" sz="1500" b="1" dirty="0" smtClean="0">
                <a:latin typeface="Arial" charset="0"/>
                <a:ea typeface="Batang" pitchFamily="18" charset="-127"/>
              </a:rPr>
              <a:t>3)</a:t>
            </a: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Classified &amp; Calibrated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Ze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, W, sig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2583281" y="4060962"/>
            <a:ext cx="2132735" cy="5927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Get higher moments</a:t>
            </a:r>
          </a:p>
        </p:txBody>
      </p:sp>
      <p:cxnSp>
        <p:nvCxnSpPr>
          <p:cNvPr id="20" name="Gerade Verbindung mit Pfeil 19"/>
          <p:cNvCxnSpPr>
            <a:stCxn id="34" idx="2"/>
            <a:endCxn id="37" idx="1"/>
          </p:cNvCxnSpPr>
          <p:nvPr/>
        </p:nvCxnSpPr>
        <p:spPr bwMode="auto">
          <a:xfrm flipH="1">
            <a:off x="2739042" y="1772816"/>
            <a:ext cx="1" cy="27383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 bwMode="auto">
          <a:xfrm>
            <a:off x="5016881" y="3589650"/>
            <a:ext cx="2003391" cy="236845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Spectra Viewer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MicroARSCL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  <a:ea typeface="Batang" pitchFamily="18" charset="-127"/>
              </a:rPr>
              <a:t>Etc. etc</a:t>
            </a:r>
            <a:r>
              <a:rPr lang="en-US" dirty="0">
                <a:latin typeface="Arial" charset="0"/>
                <a:ea typeface="Batang" pitchFamily="18" charset="-127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54" name="Legende mit Pfeil nach links 53"/>
          <p:cNvSpPr/>
          <p:nvPr/>
        </p:nvSpPr>
        <p:spPr bwMode="auto">
          <a:xfrm>
            <a:off x="6876256" y="4070086"/>
            <a:ext cx="2016224" cy="1631908"/>
          </a:xfrm>
          <a:prstGeom prst="leftArrowCallou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Runs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some-where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28" name="Gerade Verbindung mit Pfeil 27"/>
          <p:cNvCxnSpPr>
            <a:stCxn id="37" idx="3"/>
            <a:endCxn id="41" idx="0"/>
          </p:cNvCxnSpPr>
          <p:nvPr/>
        </p:nvCxnSpPr>
        <p:spPr bwMode="auto">
          <a:xfrm flipH="1">
            <a:off x="1145495" y="3429482"/>
            <a:ext cx="1593547" cy="6314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37" idx="3"/>
            <a:endCxn id="46" idx="0"/>
          </p:cNvCxnSpPr>
          <p:nvPr/>
        </p:nvCxnSpPr>
        <p:spPr bwMode="auto">
          <a:xfrm>
            <a:off x="2739042" y="3429482"/>
            <a:ext cx="910607" cy="6314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41" idx="2"/>
            <a:endCxn id="42" idx="1"/>
          </p:cNvCxnSpPr>
          <p:nvPr/>
        </p:nvCxnSpPr>
        <p:spPr bwMode="auto">
          <a:xfrm>
            <a:off x="1145495" y="4653742"/>
            <a:ext cx="0" cy="2322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46" idx="2"/>
            <a:endCxn id="57" idx="1"/>
          </p:cNvCxnSpPr>
          <p:nvPr/>
        </p:nvCxnSpPr>
        <p:spPr bwMode="auto">
          <a:xfrm>
            <a:off x="3649649" y="4653742"/>
            <a:ext cx="31471" cy="2322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37" idx="3"/>
            <a:endCxn id="49" idx="0"/>
          </p:cNvCxnSpPr>
          <p:nvPr/>
        </p:nvCxnSpPr>
        <p:spPr bwMode="auto">
          <a:xfrm>
            <a:off x="2739042" y="3429482"/>
            <a:ext cx="3279535" cy="1601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Pfeil nach links 73"/>
          <p:cNvSpPr/>
          <p:nvPr/>
        </p:nvSpPr>
        <p:spPr bwMode="auto">
          <a:xfrm>
            <a:off x="5016881" y="2046646"/>
            <a:ext cx="2592288" cy="1382835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Challenge: Find the right format</a:t>
            </a:r>
          </a:p>
        </p:txBody>
      </p:sp>
    </p:spTree>
    <p:extLst>
      <p:ext uri="{BB962C8B-B14F-4D97-AF65-F5344CB8AC3E}">
        <p14:creationId xmlns:p14="http://schemas.microsoft.com/office/powerpoint/2010/main" val="27707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7" grpId="0" animBg="1"/>
      <p:bldP spid="46" grpId="0" animBg="1"/>
      <p:bldP spid="49" grpId="0" animBg="1"/>
      <p:bldP spid="54" grpId="0" animBg="1"/>
      <p:bldP spid="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processing scheme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Advantages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57200" y="1764506"/>
            <a:ext cx="4040188" cy="3951288"/>
          </a:xfrm>
        </p:spPr>
        <p:txBody>
          <a:bodyPr/>
          <a:lstStyle/>
          <a:p>
            <a:r>
              <a:rPr lang="en-US" dirty="0" smtClean="0"/>
              <a:t>Alternative products much more easy to implement</a:t>
            </a:r>
          </a:p>
          <a:p>
            <a:r>
              <a:rPr lang="en-US" dirty="0" smtClean="0"/>
              <a:t>Easier Reprocessing of MIRA data</a:t>
            </a:r>
          </a:p>
          <a:p>
            <a:r>
              <a:rPr lang="en-US" dirty="0" smtClean="0"/>
              <a:t>Only two standard data products left: </a:t>
            </a:r>
            <a:r>
              <a:rPr lang="en-US" dirty="0" err="1" smtClean="0"/>
              <a:t>MiraSpec</a:t>
            </a:r>
            <a:r>
              <a:rPr lang="en-US" dirty="0" smtClean="0"/>
              <a:t> &amp; </a:t>
            </a:r>
            <a:r>
              <a:rPr lang="en-US" dirty="0" smtClean="0"/>
              <a:t>MMCLX</a:t>
            </a:r>
          </a:p>
          <a:p>
            <a:r>
              <a:rPr lang="en-US" dirty="0" smtClean="0"/>
              <a:t>More transparent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Disadvantages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4"/>
          </p:nvPr>
        </p:nvSpPr>
        <p:spPr>
          <a:xfrm>
            <a:off x="4645025" y="1764506"/>
            <a:ext cx="4041775" cy="3951288"/>
          </a:xfrm>
        </p:spPr>
        <p:txBody>
          <a:bodyPr/>
          <a:lstStyle/>
          <a:p>
            <a:r>
              <a:rPr lang="en-US" dirty="0" err="1" smtClean="0"/>
              <a:t>MiraSpec</a:t>
            </a:r>
            <a:r>
              <a:rPr lang="en-US" dirty="0" smtClean="0"/>
              <a:t> files very large</a:t>
            </a:r>
          </a:p>
          <a:p>
            <a:r>
              <a:rPr lang="en-US" dirty="0" smtClean="0"/>
              <a:t>Compression of noise challenging</a:t>
            </a:r>
          </a:p>
          <a:p>
            <a:pPr lvl="1"/>
            <a:r>
              <a:rPr lang="en-US" dirty="0" smtClean="0"/>
              <a:t>How many digits precision do we need?</a:t>
            </a:r>
          </a:p>
          <a:p>
            <a:r>
              <a:rPr lang="en-US" dirty="0" smtClean="0"/>
              <a:t>IDL 6.x has no nc4 support</a:t>
            </a:r>
          </a:p>
          <a:p>
            <a:r>
              <a:rPr lang="en-US" dirty="0" smtClean="0"/>
              <a:t>Never change a running system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85800" y="1340768"/>
            <a:ext cx="7558608" cy="4464496"/>
          </a:xfrm>
        </p:spPr>
        <p:txBody>
          <a:bodyPr/>
          <a:lstStyle/>
          <a:p>
            <a:r>
              <a:rPr lang="en-US" sz="2800" dirty="0" smtClean="0"/>
              <a:t>Higher Moments </a:t>
            </a:r>
            <a:r>
              <a:rPr lang="en-US" sz="2800" dirty="0" smtClean="0"/>
              <a:t>and Doppler spectrum give </a:t>
            </a:r>
            <a:r>
              <a:rPr lang="en-US" sz="2800" dirty="0" smtClean="0"/>
              <a:t>additional observations using vertically pointing cloud radars</a:t>
            </a:r>
          </a:p>
          <a:p>
            <a:r>
              <a:rPr lang="en-US" sz="2800" dirty="0" smtClean="0"/>
              <a:t>Sensitivity study for ice clouds and auto-conversion in progress</a:t>
            </a:r>
          </a:p>
          <a:p>
            <a:r>
              <a:rPr lang="en-US" sz="2800" dirty="0" smtClean="0"/>
              <a:t>Adapted processing scheme necessary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7488832" cy="1176536"/>
          </a:xfrm>
        </p:spPr>
        <p:txBody>
          <a:bodyPr/>
          <a:lstStyle/>
          <a:p>
            <a:pPr algn="l"/>
            <a:r>
              <a:rPr lang="en-US" sz="2400" dirty="0" smtClean="0"/>
              <a:t>Thanks to Ulrich </a:t>
            </a:r>
            <a:r>
              <a:rPr lang="en-US" sz="2400" dirty="0" err="1" smtClean="0"/>
              <a:t>Löhnert</a:t>
            </a:r>
            <a:r>
              <a:rPr lang="en-US" sz="2400" dirty="0" smtClean="0"/>
              <a:t>, </a:t>
            </a:r>
            <a:r>
              <a:rPr lang="en-US" sz="2400" dirty="0" err="1" smtClean="0"/>
              <a:t>Pavlos</a:t>
            </a:r>
            <a:r>
              <a:rPr lang="en-US" sz="2400" dirty="0" smtClean="0"/>
              <a:t> </a:t>
            </a:r>
            <a:r>
              <a:rPr lang="en-US" sz="2400" dirty="0" err="1" smtClean="0"/>
              <a:t>Kollias</a:t>
            </a:r>
            <a:r>
              <a:rPr lang="en-US" sz="2400" dirty="0" smtClean="0"/>
              <a:t>, </a:t>
            </a:r>
            <a:r>
              <a:rPr lang="en-US" sz="2400" dirty="0" smtClean="0"/>
              <a:t>Ed Luke, Bobby </a:t>
            </a:r>
            <a:r>
              <a:rPr lang="en-US" sz="2400" dirty="0" smtClean="0"/>
              <a:t>Jackson, Greg </a:t>
            </a:r>
            <a:r>
              <a:rPr lang="en-US" sz="2400" dirty="0" err="1" smtClean="0"/>
              <a:t>McFarquhar</a:t>
            </a:r>
            <a:r>
              <a:rPr lang="en-US" sz="2400" dirty="0" smtClean="0"/>
              <a:t>, Matthias Bauer</a:t>
            </a:r>
            <a:r>
              <a:rPr lang="en-US" sz="2400" dirty="0"/>
              <a:t>, Claudia </a:t>
            </a:r>
            <a:r>
              <a:rPr lang="en-US" sz="2400" dirty="0" err="1" smtClean="0"/>
              <a:t>Acquistapace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for discussion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149824"/>
          </a:xfrm>
        </p:spPr>
        <p:txBody>
          <a:bodyPr/>
          <a:lstStyle/>
          <a:p>
            <a:r>
              <a:rPr lang="en-US" sz="2400" dirty="0" smtClean="0"/>
              <a:t>Measurement strategies for higher moments</a:t>
            </a:r>
          </a:p>
          <a:p>
            <a:pPr lvl="1"/>
            <a:r>
              <a:rPr lang="en-US" sz="2000" dirty="0" smtClean="0"/>
              <a:t>Pulse length</a:t>
            </a:r>
          </a:p>
          <a:p>
            <a:pPr lvl="1"/>
            <a:r>
              <a:rPr lang="en-US" sz="2000" dirty="0" err="1" smtClean="0"/>
              <a:t>Nyquist</a:t>
            </a:r>
            <a:r>
              <a:rPr lang="en-US" sz="2000" dirty="0" smtClean="0"/>
              <a:t> range</a:t>
            </a:r>
          </a:p>
          <a:p>
            <a:pPr lvl="1"/>
            <a:r>
              <a:rPr lang="en-US" sz="2000" dirty="0" smtClean="0"/>
              <a:t>Averaging time</a:t>
            </a:r>
          </a:p>
          <a:p>
            <a:r>
              <a:rPr lang="en-US" sz="2400" dirty="0" err="1" smtClean="0"/>
              <a:t>Rearange</a:t>
            </a:r>
            <a:r>
              <a:rPr lang="en-US" sz="2400" dirty="0"/>
              <a:t> </a:t>
            </a:r>
            <a:r>
              <a:rPr lang="en-US" sz="2400" dirty="0" smtClean="0"/>
              <a:t>Processing</a:t>
            </a:r>
          </a:p>
          <a:p>
            <a:pPr lvl="1"/>
            <a:r>
              <a:rPr lang="en-US" sz="2000" dirty="0" smtClean="0"/>
              <a:t>More flexible and transparent</a:t>
            </a:r>
          </a:p>
          <a:p>
            <a:pPr lvl="1"/>
            <a:r>
              <a:rPr lang="en-US" sz="2000" dirty="0" smtClean="0"/>
              <a:t>Documentation</a:t>
            </a:r>
          </a:p>
          <a:p>
            <a:r>
              <a:rPr lang="en-US" sz="2400" dirty="0" smtClean="0"/>
              <a:t>Calibration</a:t>
            </a:r>
          </a:p>
          <a:p>
            <a:r>
              <a:rPr lang="en-US" sz="2400" dirty="0" err="1" smtClean="0"/>
              <a:t>windprofiler</a:t>
            </a:r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1) What are higher moments?</a:t>
            </a:r>
            <a:endParaRPr lang="en-US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vertically pointing radar actually measure?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148064" y="1871246"/>
            <a:ext cx="3816424" cy="3810000"/>
          </a:xfrm>
        </p:spPr>
        <p:txBody>
          <a:bodyPr/>
          <a:lstStyle/>
          <a:p>
            <a:r>
              <a:rPr lang="en-US" dirty="0" smtClean="0"/>
              <a:t>Reflectivity </a:t>
            </a:r>
            <a:r>
              <a:rPr lang="en-US" dirty="0" err="1" smtClean="0"/>
              <a:t>Ze</a:t>
            </a:r>
            <a:r>
              <a:rPr lang="en-US" dirty="0" smtClean="0"/>
              <a:t> is sensitive to radar calibration</a:t>
            </a:r>
          </a:p>
          <a:p>
            <a:r>
              <a:rPr lang="en-US" dirty="0" smtClean="0"/>
              <a:t>Doppler Velocity W is sensitive to vertical air motion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grpSp>
        <p:nvGrpSpPr>
          <p:cNvPr id="15" name="Gruppieren 14"/>
          <p:cNvGrpSpPr/>
          <p:nvPr/>
        </p:nvGrpSpPr>
        <p:grpSpPr>
          <a:xfrm>
            <a:off x="395536" y="2014054"/>
            <a:ext cx="4495800" cy="3575186"/>
            <a:chOff x="1691680" y="1661911"/>
            <a:chExt cx="4495800" cy="3575186"/>
          </a:xfrm>
        </p:grpSpPr>
        <p:pic>
          <p:nvPicPr>
            <p:cNvPr id="9" name="Inhaltsplatzhalter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714500"/>
              <a:ext cx="4495800" cy="337185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2272204" y="4207708"/>
              <a:ext cx="266429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272204" y="1661911"/>
              <a:ext cx="266429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771800" y="4867765"/>
              <a:ext cx="266429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Doppler Velocity [m/s]</a:t>
              </a:r>
              <a:endParaRPr lang="en-US" dirty="0"/>
            </a:p>
          </p:txBody>
        </p:sp>
        <p:sp>
          <p:nvSpPr>
            <p:cNvPr id="14" name="Textfeld 13"/>
            <p:cNvSpPr txBox="1"/>
            <p:nvPr/>
          </p:nvSpPr>
          <p:spPr>
            <a:xfrm rot="16200000">
              <a:off x="544198" y="3280338"/>
              <a:ext cx="266429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Spectral Power [dB]</a:t>
              </a:r>
              <a:endParaRPr lang="en-US" dirty="0"/>
            </a:p>
          </p:txBody>
        </p:sp>
      </p:grpSp>
      <p:sp>
        <p:nvSpPr>
          <p:cNvPr id="16" name="Trapezoid 15"/>
          <p:cNvSpPr/>
          <p:nvPr/>
        </p:nvSpPr>
        <p:spPr bwMode="auto">
          <a:xfrm>
            <a:off x="2479308" y="2852936"/>
            <a:ext cx="1156588" cy="1687590"/>
          </a:xfrm>
          <a:prstGeom prst="trapezoid">
            <a:avLst>
              <a:gd name="adj" fmla="val 386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Ze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Batang" pitchFamily="18" charset="-127"/>
              </a:rPr>
              <a:t> 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3059832" y="2350275"/>
            <a:ext cx="608261" cy="2528177"/>
            <a:chOff x="4286198" y="2350275"/>
            <a:chExt cx="608261" cy="2528177"/>
          </a:xfrm>
        </p:grpSpPr>
        <p:cxnSp>
          <p:nvCxnSpPr>
            <p:cNvPr id="18" name="Gerade Verbindung 17"/>
            <p:cNvCxnSpPr/>
            <p:nvPr/>
          </p:nvCxnSpPr>
          <p:spPr bwMode="auto">
            <a:xfrm>
              <a:off x="4286198" y="2350275"/>
              <a:ext cx="0" cy="244418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4318395" y="450912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endParaRPr lang="en-US" b="1" dirty="0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683568" y="1609636"/>
            <a:ext cx="4964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B586C"/>
                </a:solidFill>
              </a:rPr>
              <a:t>Radar Doppler Spectrum</a:t>
            </a:r>
            <a:endParaRPr lang="en-US" sz="2800" b="1" dirty="0">
              <a:solidFill>
                <a:srgbClr val="2B58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710" y="548680"/>
            <a:ext cx="7772400" cy="1143000"/>
          </a:xfrm>
        </p:spPr>
        <p:txBody>
          <a:bodyPr/>
          <a:lstStyle/>
          <a:p>
            <a:r>
              <a:rPr lang="en-US" dirty="0" smtClean="0"/>
              <a:t>Idea: </a:t>
            </a:r>
            <a:br>
              <a:rPr lang="en-US" dirty="0" smtClean="0"/>
            </a:br>
            <a:r>
              <a:rPr lang="en-US" dirty="0" smtClean="0"/>
              <a:t>Exploit higher moments of the Doppler Spectrum</a:t>
            </a:r>
            <a:endParaRPr lang="en-US" dirty="0"/>
          </a:p>
        </p:txBody>
      </p:sp>
      <p:sp>
        <p:nvSpPr>
          <p:cNvPr id="53" name="Inhaltsplatzhalter 52"/>
          <p:cNvSpPr>
            <a:spLocks noGrp="1"/>
          </p:cNvSpPr>
          <p:nvPr>
            <p:ph sz="half" idx="1"/>
          </p:nvPr>
        </p:nvSpPr>
        <p:spPr>
          <a:xfrm>
            <a:off x="4644008" y="2060848"/>
            <a:ext cx="3810000" cy="3810000"/>
          </a:xfrm>
          <a:noFill/>
        </p:spPr>
        <p:txBody>
          <a:bodyPr/>
          <a:lstStyle/>
          <a:p>
            <a:r>
              <a:rPr lang="en-US" dirty="0" smtClean="0"/>
              <a:t>In addition to </a:t>
            </a:r>
            <a:r>
              <a:rPr lang="en-US" dirty="0" err="1" smtClean="0"/>
              <a:t>Ze</a:t>
            </a:r>
            <a:r>
              <a:rPr lang="en-US" dirty="0" smtClean="0"/>
              <a:t> and W, use also:</a:t>
            </a:r>
          </a:p>
          <a:p>
            <a:pPr lvl="1"/>
            <a:r>
              <a:rPr lang="en-US" dirty="0" smtClean="0"/>
              <a:t>Spectral Width</a:t>
            </a:r>
          </a:p>
          <a:p>
            <a:pPr lvl="1"/>
            <a:r>
              <a:rPr lang="en-US" dirty="0" err="1" smtClean="0"/>
              <a:t>Skewness</a:t>
            </a:r>
            <a:endParaRPr lang="en-US" dirty="0" smtClean="0"/>
          </a:p>
          <a:p>
            <a:pPr lvl="1"/>
            <a:r>
              <a:rPr lang="en-US" dirty="0" smtClean="0"/>
              <a:t>Kurtosis</a:t>
            </a:r>
          </a:p>
          <a:p>
            <a:pPr lvl="1"/>
            <a:r>
              <a:rPr lang="en-US" dirty="0" smtClean="0"/>
              <a:t>Right and Left Slope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grpSp>
        <p:nvGrpSpPr>
          <p:cNvPr id="25" name="Gruppieren 24"/>
          <p:cNvGrpSpPr/>
          <p:nvPr/>
        </p:nvGrpSpPr>
        <p:grpSpPr>
          <a:xfrm>
            <a:off x="395536" y="2014054"/>
            <a:ext cx="4495800" cy="3575186"/>
            <a:chOff x="1691680" y="1661911"/>
            <a:chExt cx="4495800" cy="3575186"/>
          </a:xfrm>
        </p:grpSpPr>
        <p:pic>
          <p:nvPicPr>
            <p:cNvPr id="26" name="Inhaltsplatzhalter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714500"/>
              <a:ext cx="4495800" cy="3371850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>
            <a:xfrm>
              <a:off x="2272204" y="4207708"/>
              <a:ext cx="266429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272204" y="1661911"/>
              <a:ext cx="266429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771800" y="4867765"/>
              <a:ext cx="266429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Doppler Velocity [m/s]</a:t>
              </a:r>
              <a:endParaRPr lang="en-US" dirty="0"/>
            </a:p>
          </p:txBody>
        </p:sp>
        <p:sp>
          <p:nvSpPr>
            <p:cNvPr id="31" name="Textfeld 30"/>
            <p:cNvSpPr txBox="1"/>
            <p:nvPr/>
          </p:nvSpPr>
          <p:spPr>
            <a:xfrm rot="16200000">
              <a:off x="544198" y="3280338"/>
              <a:ext cx="266429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Spectral Power [dB]</a:t>
              </a:r>
              <a:endParaRPr lang="en-US" dirty="0"/>
            </a:p>
          </p:txBody>
        </p:sp>
      </p:grpSp>
      <p:cxnSp>
        <p:nvCxnSpPr>
          <p:cNvPr id="9" name="Gerade Verbindung mit Pfeil 8"/>
          <p:cNvCxnSpPr/>
          <p:nvPr/>
        </p:nvCxnSpPr>
        <p:spPr bwMode="auto">
          <a:xfrm>
            <a:off x="2555776" y="4077072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710" y="548680"/>
            <a:ext cx="7772400" cy="1143000"/>
          </a:xfrm>
        </p:spPr>
        <p:txBody>
          <a:bodyPr/>
          <a:lstStyle/>
          <a:p>
            <a:r>
              <a:rPr lang="en-US" dirty="0" smtClean="0"/>
              <a:t>Idea: </a:t>
            </a:r>
            <a:br>
              <a:rPr lang="en-US" dirty="0" smtClean="0"/>
            </a:br>
            <a:r>
              <a:rPr lang="en-US" dirty="0" smtClean="0"/>
              <a:t>Exploit higher moments of the Doppler Spectrum</a:t>
            </a:r>
            <a:endParaRPr lang="en-US" dirty="0"/>
          </a:p>
        </p:txBody>
      </p:sp>
      <p:sp>
        <p:nvSpPr>
          <p:cNvPr id="53" name="Inhaltsplatzhalter 52"/>
          <p:cNvSpPr>
            <a:spLocks noGrp="1"/>
          </p:cNvSpPr>
          <p:nvPr>
            <p:ph sz="half" idx="1"/>
          </p:nvPr>
        </p:nvSpPr>
        <p:spPr>
          <a:xfrm>
            <a:off x="4644008" y="2060848"/>
            <a:ext cx="3810000" cy="3810000"/>
          </a:xfrm>
          <a:noFill/>
        </p:spPr>
        <p:txBody>
          <a:bodyPr/>
          <a:lstStyle/>
          <a:p>
            <a:r>
              <a:rPr lang="en-US" dirty="0" smtClean="0"/>
              <a:t>In addition to </a:t>
            </a:r>
            <a:r>
              <a:rPr lang="en-US" dirty="0" err="1" smtClean="0"/>
              <a:t>Ze</a:t>
            </a:r>
            <a:r>
              <a:rPr lang="en-US" dirty="0" smtClean="0"/>
              <a:t> and W, use also:</a:t>
            </a:r>
          </a:p>
          <a:p>
            <a:pPr lvl="1"/>
            <a:r>
              <a:rPr lang="en-US" dirty="0" smtClean="0"/>
              <a:t>Spectral Width</a:t>
            </a:r>
          </a:p>
          <a:p>
            <a:pPr lvl="1"/>
            <a:r>
              <a:rPr lang="en-US" dirty="0" err="1" smtClean="0"/>
              <a:t>Skewness</a:t>
            </a:r>
            <a:endParaRPr lang="en-US" dirty="0" smtClean="0"/>
          </a:p>
          <a:p>
            <a:pPr lvl="1"/>
            <a:r>
              <a:rPr lang="en-US" dirty="0" smtClean="0"/>
              <a:t>Kurtosis</a:t>
            </a:r>
          </a:p>
          <a:p>
            <a:pPr lvl="1"/>
            <a:r>
              <a:rPr lang="en-US" dirty="0" smtClean="0"/>
              <a:t>Right and Left Slope</a:t>
            </a:r>
          </a:p>
          <a:p>
            <a:r>
              <a:rPr lang="en-US" dirty="0" smtClean="0"/>
              <a:t>Strong influence by turbulence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sp>
        <p:nvSpPr>
          <p:cNvPr id="52" name="Textfeld 51"/>
          <p:cNvSpPr txBox="1"/>
          <p:nvPr/>
        </p:nvSpPr>
        <p:spPr>
          <a:xfrm rot="5400000">
            <a:off x="-719375" y="3716690"/>
            <a:ext cx="2482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Myriad Pro" pitchFamily="34" charset="0"/>
              </a:rPr>
              <a:t>Spectral Reflectivity [dB]</a:t>
            </a:r>
            <a:endParaRPr lang="en-US" sz="1500" dirty="0">
              <a:latin typeface="Myriad Pro" pitchFamily="34" charset="0"/>
            </a:endParaRPr>
          </a:p>
        </p:txBody>
      </p:sp>
      <p:sp>
        <p:nvSpPr>
          <p:cNvPr id="20" name="Geschweifte Klammer rechts 19"/>
          <p:cNvSpPr/>
          <p:nvPr/>
        </p:nvSpPr>
        <p:spPr bwMode="auto">
          <a:xfrm>
            <a:off x="7668344" y="3036544"/>
            <a:ext cx="504056" cy="2118116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6942106" y="3712146"/>
            <a:ext cx="300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Higher Moments</a:t>
            </a:r>
            <a:endParaRPr lang="en-US" sz="2800" b="1" dirty="0"/>
          </a:p>
        </p:txBody>
      </p:sp>
      <p:pic>
        <p:nvPicPr>
          <p:cNvPr id="2050" name="Picture 2" descr="File:Linksschief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1" y="1948190"/>
            <a:ext cx="292550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10527" y="2915652"/>
            <a:ext cx="168946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Skewness</a:t>
            </a:r>
            <a:r>
              <a:rPr lang="en-US" dirty="0" smtClean="0"/>
              <a:t> &lt; 0</a:t>
            </a:r>
            <a:endParaRPr lang="en-US" dirty="0"/>
          </a:p>
        </p:txBody>
      </p:sp>
      <p:pic>
        <p:nvPicPr>
          <p:cNvPr id="2052" name="Picture 4" descr="File:Rechtsschief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1" y="3753653"/>
            <a:ext cx="2944723" cy="21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2755045" y="4666800"/>
            <a:ext cx="168946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Skewness</a:t>
            </a:r>
            <a:r>
              <a:rPr lang="en-US" dirty="0" smtClean="0"/>
              <a:t> &gt; 0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1370367" y="5626115"/>
            <a:ext cx="1833481" cy="3231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Myriad Pro" pitchFamily="34" charset="0"/>
              </a:rPr>
              <a:t>Fall velocity [m/s]</a:t>
            </a:r>
            <a:endParaRPr lang="en-US" sz="1500" dirty="0">
              <a:latin typeface="Myriad Pro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547664" y="3645024"/>
            <a:ext cx="1262863" cy="3193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84" y="1916832"/>
            <a:ext cx="284918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2627784" y="2852936"/>
            <a:ext cx="168946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Kurtosis &lt; </a:t>
            </a:r>
            <a:r>
              <a:rPr lang="en-US" dirty="0"/>
              <a:t>3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93" y="3765643"/>
            <a:ext cx="2866550" cy="21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2738519" y="4750301"/>
            <a:ext cx="168946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Kurtosis &gt; </a:t>
            </a:r>
            <a:r>
              <a:rPr lang="en-US" dirty="0"/>
              <a:t>3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409094" y="5661248"/>
            <a:ext cx="1833481" cy="3231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Myriad Pro" pitchFamily="34" charset="0"/>
              </a:rPr>
              <a:t>Fall velocity [m/s]</a:t>
            </a:r>
            <a:endParaRPr lang="en-US" sz="1500" dirty="0">
              <a:latin typeface="Myriad Pro" pitchFamily="34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1475656" y="3573016"/>
            <a:ext cx="1262863" cy="305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Batang" pitchFamily="18" charset="-127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 flipV="1">
            <a:off x="899592" y="3973756"/>
            <a:ext cx="1179776" cy="1399460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 rot="18569541">
            <a:off x="575555" y="4380969"/>
            <a:ext cx="160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Slope</a:t>
            </a:r>
            <a:endParaRPr lang="en-US" b="1" dirty="0"/>
          </a:p>
        </p:txBody>
      </p:sp>
      <p:cxnSp>
        <p:nvCxnSpPr>
          <p:cNvPr id="42" name="Gerade Verbindung 41"/>
          <p:cNvCxnSpPr/>
          <p:nvPr/>
        </p:nvCxnSpPr>
        <p:spPr bwMode="auto">
          <a:xfrm flipH="1" flipV="1">
            <a:off x="2029740" y="3973756"/>
            <a:ext cx="1174109" cy="1399460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4" grpId="0" animBg="1"/>
      <p:bldP spid="37" grpId="0" animBg="1"/>
      <p:bldP spid="38" grpId="0" animBg="1"/>
      <p:bldP spid="39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2) Why higher moments?</a:t>
            </a:r>
            <a:endParaRPr lang="en-US" dirty="0"/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higher moments?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 smtClean="0"/>
              <a:t>the number of independent observables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autoconversion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14 Mail 2014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MIRA workshop Munic</a:t>
            </a:r>
            <a:endParaRPr lang="en-US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16" y="1124744"/>
            <a:ext cx="9334482" cy="4248472"/>
          </a:xfrm>
        </p:spPr>
      </p:pic>
      <p:sp>
        <p:nvSpPr>
          <p:cNvPr id="9" name="Textfeld 8"/>
          <p:cNvSpPr txBox="1"/>
          <p:nvPr/>
        </p:nvSpPr>
        <p:spPr>
          <a:xfrm>
            <a:off x="6012160" y="55172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Claudia’s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_english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Arial"/>
        <a:ea typeface="Batang"/>
        <a:cs typeface=""/>
      </a:majorFont>
      <a:minorFont>
        <a:latin typeface="Arial"/>
        <a:ea typeface="Batang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Batang" pitchFamily="18" charset="-127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uk_english</Template>
  <TotalTime>0</TotalTime>
  <Words>1195</Words>
  <Application>Microsoft Office PowerPoint</Application>
  <PresentationFormat>Bildschirmpräsentation (4:3)</PresentationFormat>
  <Paragraphs>306</Paragraphs>
  <Slides>28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uk_english</vt:lpstr>
      <vt:lpstr>Higher Moments of the Doppler Spectrum</vt:lpstr>
      <vt:lpstr>Outline</vt:lpstr>
      <vt:lpstr>1) What are higher moments?</vt:lpstr>
      <vt:lpstr>What does a vertically pointing radar actually measure?</vt:lpstr>
      <vt:lpstr>Idea:  Exploit higher moments of the Doppler Spectrum</vt:lpstr>
      <vt:lpstr>Idea:  Exploit higher moments of the Doppler Spectrum</vt:lpstr>
      <vt:lpstr>2) Why higher moments?</vt:lpstr>
      <vt:lpstr>Why higher moments?</vt:lpstr>
      <vt:lpstr>autoconversion</vt:lpstr>
      <vt:lpstr>autoconversion</vt:lpstr>
      <vt:lpstr>ice particles</vt:lpstr>
      <vt:lpstr> </vt:lpstr>
      <vt:lpstr>Dataset ISDAC</vt:lpstr>
      <vt:lpstr>Dataset ISDAC</vt:lpstr>
      <vt:lpstr>Dataset ISDAC</vt:lpstr>
      <vt:lpstr>mass parameterization </vt:lpstr>
      <vt:lpstr>PowerPoint-Präsentation</vt:lpstr>
      <vt:lpstr>PowerPoint-Präsentation</vt:lpstr>
      <vt:lpstr>Key requirements for higher moments</vt:lpstr>
      <vt:lpstr>3) Higher Moments &amp; Mira</vt:lpstr>
      <vt:lpstr>PowerPoint-Präsentation</vt:lpstr>
      <vt:lpstr>PowerPoint-Präsentation</vt:lpstr>
      <vt:lpstr>PowerPoint-Präsentation</vt:lpstr>
      <vt:lpstr>PowerPoint-Präsentation</vt:lpstr>
      <vt:lpstr>New processing scheme</vt:lpstr>
      <vt:lpstr>Conclusions</vt:lpstr>
      <vt:lpstr>Thank you for your attention!</vt:lpstr>
      <vt:lpstr>Points for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ice cloud parameterizations with higher moments of the radar Doppler spectrum</dc:title>
  <dc:creator>Maximilian Maahn</dc:creator>
  <cp:lastModifiedBy>Maximilian Maahn</cp:lastModifiedBy>
  <cp:revision>42</cp:revision>
  <dcterms:created xsi:type="dcterms:W3CDTF">2014-04-28T07:43:10Z</dcterms:created>
  <dcterms:modified xsi:type="dcterms:W3CDTF">2014-05-14T15:27:58Z</dcterms:modified>
</cp:coreProperties>
</file>