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6" r:id="rId3"/>
    <p:sldId id="267" r:id="rId4"/>
    <p:sldId id="268" r:id="rId5"/>
    <p:sldId id="284" r:id="rId6"/>
    <p:sldId id="283" r:id="rId7"/>
    <p:sldId id="288" r:id="rId8"/>
    <p:sldId id="289" r:id="rId9"/>
    <p:sldId id="290" r:id="rId10"/>
    <p:sldId id="291" r:id="rId11"/>
    <p:sldId id="285" r:id="rId12"/>
    <p:sldId id="286" r:id="rId13"/>
    <p:sldId id="287" r:id="rId14"/>
    <p:sldId id="292" r:id="rId15"/>
    <p:sldId id="293" r:id="rId16"/>
    <p:sldId id="294" r:id="rId17"/>
    <p:sldId id="265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02" autoAdjust="0"/>
  </p:normalViewPr>
  <p:slideViewPr>
    <p:cSldViewPr snapToGrid="0" snapToObjects="1">
      <p:cViewPr>
        <p:scale>
          <a:sx n="80" d="100"/>
          <a:sy n="80" d="100"/>
        </p:scale>
        <p:origin x="-126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330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52914-6634-3345-9807-DE36F6F1BEBA}" type="datetime1">
              <a:rPr lang="it-IT" smtClean="0"/>
              <a:t>14/05/14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7860-C626-2A4C-9BA3-8A2AEE856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4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B0501-67D6-CA41-9C02-A191B9A91DE9}" type="datetime1">
              <a:rPr lang="it-IT" smtClean="0"/>
              <a:t>14/05/14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AB75-B820-5547-BD40-A6317DD6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99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302-4694-DF4D-8966-006AF1835060}" type="slidenum">
              <a:rPr lang="de-DE"/>
              <a:pPr/>
              <a:t>2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radiometers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..</a:t>
            </a:r>
            <a:r>
              <a:rPr lang="de-DE" dirty="0" smtClean="0"/>
              <a:t>.</a:t>
            </a:r>
          </a:p>
          <a:p>
            <a:r>
              <a:rPr lang="de-DE" dirty="0" smtClean="0"/>
              <a:t>.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snowfall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liquid??</a:t>
            </a:r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302-4694-DF4D-8966-006AF1835060}" type="slidenum">
              <a:rPr lang="de-DE"/>
              <a:pPr/>
              <a:t>7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radiometers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..</a:t>
            </a:r>
            <a:r>
              <a:rPr lang="de-DE" dirty="0" smtClean="0"/>
              <a:t>.</a:t>
            </a:r>
          </a:p>
          <a:p>
            <a:r>
              <a:rPr lang="de-DE" dirty="0" smtClean="0"/>
              <a:t>.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snowfall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liquid??</a:t>
            </a:r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302-4694-DF4D-8966-006AF1835060}" type="slidenum">
              <a:rPr lang="de-DE"/>
              <a:pPr/>
              <a:t>8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radiometers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..</a:t>
            </a:r>
            <a:r>
              <a:rPr lang="de-DE" dirty="0" smtClean="0"/>
              <a:t>.</a:t>
            </a:r>
          </a:p>
          <a:p>
            <a:r>
              <a:rPr lang="de-DE" dirty="0" smtClean="0"/>
              <a:t>.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snowfall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liquid??</a:t>
            </a:r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302-4694-DF4D-8966-006AF1835060}" type="slidenum">
              <a:rPr lang="de-DE"/>
              <a:pPr/>
              <a:t>9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radiometers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..</a:t>
            </a:r>
            <a:r>
              <a:rPr lang="de-DE" dirty="0" smtClean="0"/>
              <a:t>.</a:t>
            </a:r>
          </a:p>
          <a:p>
            <a:r>
              <a:rPr lang="de-DE" dirty="0" smtClean="0"/>
              <a:t>.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snowfall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liquid??</a:t>
            </a:r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302-4694-DF4D-8966-006AF1835060}" type="slidenum">
              <a:rPr lang="de-DE"/>
              <a:pPr/>
              <a:t>11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radiometers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..</a:t>
            </a:r>
            <a:r>
              <a:rPr lang="de-DE" dirty="0" smtClean="0"/>
              <a:t>.</a:t>
            </a:r>
          </a:p>
          <a:p>
            <a:r>
              <a:rPr lang="de-DE" dirty="0" smtClean="0"/>
              <a:t>.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snowfall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liquid??</a:t>
            </a:r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302-4694-DF4D-8966-006AF1835060}" type="slidenum">
              <a:rPr lang="de-DE"/>
              <a:pPr/>
              <a:t>12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radiometers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..</a:t>
            </a:r>
            <a:r>
              <a:rPr lang="de-DE" dirty="0" smtClean="0"/>
              <a:t>.</a:t>
            </a:r>
          </a:p>
          <a:p>
            <a:r>
              <a:rPr lang="de-DE" dirty="0" smtClean="0"/>
              <a:t>.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snowfall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liquid??</a:t>
            </a:r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302-4694-DF4D-8966-006AF1835060}" type="slidenum">
              <a:rPr lang="de-DE"/>
              <a:pPr/>
              <a:t>13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radiometers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..</a:t>
            </a:r>
            <a:r>
              <a:rPr lang="de-DE" dirty="0" smtClean="0"/>
              <a:t>.</a:t>
            </a:r>
          </a:p>
          <a:p>
            <a:r>
              <a:rPr lang="de-DE" dirty="0" smtClean="0"/>
              <a:t>.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snowfall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liquid??</a:t>
            </a:r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2302-4694-DF4D-8966-006AF1835060}" type="slidenum">
              <a:rPr lang="de-DE"/>
              <a:pPr/>
              <a:t>14</a:t>
            </a:fld>
            <a:endParaRPr lang="de-DE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microwave</a:t>
            </a:r>
            <a:r>
              <a:rPr lang="de-DE" dirty="0" smtClean="0"/>
              <a:t> </a:t>
            </a:r>
            <a:r>
              <a:rPr lang="de-DE" dirty="0" err="1" smtClean="0"/>
              <a:t>radiometers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baseline="0" dirty="0" smtClean="0"/>
              <a:t> ..</a:t>
            </a:r>
            <a:r>
              <a:rPr lang="de-DE" dirty="0" smtClean="0"/>
              <a:t>.</a:t>
            </a:r>
          </a:p>
          <a:p>
            <a:r>
              <a:rPr lang="de-DE" dirty="0" smtClean="0"/>
              <a:t>.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behind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sensitivity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snowfall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cloud</a:t>
            </a:r>
            <a:r>
              <a:rPr lang="de-DE" baseline="0" dirty="0" smtClean="0"/>
              <a:t> liquid??</a:t>
            </a: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5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F191F6-878F-C94A-8730-91D6137396DA}" type="datetimeFigureOut">
              <a:rPr lang="en-US" smtClean="0"/>
              <a:t>14/05/14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CC8B9F-0F43-7047-B979-2036AC49C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9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5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3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4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1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9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5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12/10/2012 Paris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1EFD13-3CD6-DD4A-AAD8-B3943FBB6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7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_Fond_01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51"/>
          <a:stretch/>
        </p:blipFill>
        <p:spPr bwMode="auto">
          <a:xfrm>
            <a:off x="0" y="0"/>
            <a:ext cx="9145588" cy="553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:\Sonstige_Daten\Grafik\ppt_UzK_Logo-blau-kleine-Datei.gi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194360"/>
            <a:ext cx="609600" cy="6096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224741" y="6356350"/>
            <a:ext cx="8215075" cy="195932"/>
            <a:chOff x="0" y="3840"/>
            <a:chExt cx="5156" cy="0"/>
          </a:xfrm>
        </p:grpSpPr>
        <p:sp>
          <p:nvSpPr>
            <p:cNvPr id="14" name="Line 14"/>
            <p:cNvSpPr>
              <a:spLocks noChangeShapeType="1"/>
            </p:cNvSpPr>
            <p:nvPr userDrawn="1"/>
          </p:nvSpPr>
          <p:spPr bwMode="auto">
            <a:xfrm>
              <a:off x="0" y="3840"/>
              <a:ext cx="748" cy="0"/>
            </a:xfrm>
            <a:prstGeom prst="line">
              <a:avLst/>
            </a:prstGeom>
            <a:noFill/>
            <a:ln w="69850">
              <a:solidFill>
                <a:srgbClr val="83AF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 userDrawn="1"/>
          </p:nvSpPr>
          <p:spPr bwMode="auto">
            <a:xfrm>
              <a:off x="752" y="3840"/>
              <a:ext cx="748" cy="0"/>
            </a:xfrm>
            <a:prstGeom prst="line">
              <a:avLst/>
            </a:prstGeom>
            <a:noFill/>
            <a:ln w="69850">
              <a:solidFill>
                <a:srgbClr val="7D32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 userDrawn="1"/>
          </p:nvSpPr>
          <p:spPr bwMode="auto">
            <a:xfrm>
              <a:off x="1480" y="3840"/>
              <a:ext cx="748" cy="0"/>
            </a:xfrm>
            <a:prstGeom prst="line">
              <a:avLst/>
            </a:prstGeom>
            <a:noFill/>
            <a:ln w="69850">
              <a:solidFill>
                <a:srgbClr val="AF11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 userDrawn="1"/>
          </p:nvSpPr>
          <p:spPr bwMode="auto">
            <a:xfrm>
              <a:off x="2216" y="3840"/>
              <a:ext cx="748" cy="0"/>
            </a:xfrm>
            <a:prstGeom prst="line">
              <a:avLst/>
            </a:prstGeom>
            <a:noFill/>
            <a:ln w="69850">
              <a:solidFill>
                <a:srgbClr val="590F6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 userDrawn="1"/>
          </p:nvSpPr>
          <p:spPr bwMode="auto">
            <a:xfrm>
              <a:off x="2936" y="3840"/>
              <a:ext cx="748" cy="0"/>
            </a:xfrm>
            <a:prstGeom prst="line">
              <a:avLst/>
            </a:prstGeom>
            <a:noFill/>
            <a:ln w="69850">
              <a:solidFill>
                <a:srgbClr val="0082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 userDrawn="1"/>
          </p:nvSpPr>
          <p:spPr bwMode="auto">
            <a:xfrm>
              <a:off x="3664" y="3840"/>
              <a:ext cx="748" cy="0"/>
            </a:xfrm>
            <a:prstGeom prst="line">
              <a:avLst/>
            </a:prstGeom>
            <a:noFill/>
            <a:ln w="69850">
              <a:solidFill>
                <a:srgbClr val="DBA6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 userDrawn="1"/>
          </p:nvSpPr>
          <p:spPr bwMode="auto">
            <a:xfrm>
              <a:off x="4408" y="3840"/>
              <a:ext cx="748" cy="0"/>
            </a:xfrm>
            <a:prstGeom prst="line">
              <a:avLst/>
            </a:prstGeom>
            <a:noFill/>
            <a:ln w="69850">
              <a:solidFill>
                <a:srgbClr val="91C4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/>
          <p:cNvSpPr txBox="1"/>
          <p:nvPr userDrawn="1"/>
        </p:nvSpPr>
        <p:spPr>
          <a:xfrm>
            <a:off x="7147656" y="6423900"/>
            <a:ext cx="129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02B8BE1-2894-604A-9649-BB14030DD14C}" type="slidenum">
              <a:rPr lang="en-US" smtClean="0"/>
              <a:pPr algn="ctr"/>
              <a:t>‹#›</a:t>
            </a:fld>
            <a:r>
              <a:rPr lang="en-US" dirty="0" smtClean="0"/>
              <a:t> / </a:t>
            </a:r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2875090" y="6425103"/>
            <a:ext cx="405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14-15.05.2014 MIRA workshop,</a:t>
            </a:r>
            <a:r>
              <a:rPr lang="en-US" baseline="0" dirty="0" smtClean="0"/>
              <a:t> </a:t>
            </a:r>
            <a:r>
              <a:rPr lang="en-US" dirty="0" smtClean="0"/>
              <a:t>Munich</a:t>
            </a:r>
            <a:endParaRPr lang="en-US" dirty="0"/>
          </a:p>
        </p:txBody>
      </p:sp>
      <p:grpSp>
        <p:nvGrpSpPr>
          <p:cNvPr id="31" name="Group 13"/>
          <p:cNvGrpSpPr>
            <a:grpSpLocks/>
          </p:cNvGrpSpPr>
          <p:nvPr userDrawn="1"/>
        </p:nvGrpSpPr>
        <p:grpSpPr bwMode="auto">
          <a:xfrm>
            <a:off x="224741" y="658932"/>
            <a:ext cx="8215075" cy="195932"/>
            <a:chOff x="0" y="3840"/>
            <a:chExt cx="5156" cy="0"/>
          </a:xfrm>
        </p:grpSpPr>
        <p:sp>
          <p:nvSpPr>
            <p:cNvPr id="32" name="Line 14"/>
            <p:cNvSpPr>
              <a:spLocks noChangeShapeType="1"/>
            </p:cNvSpPr>
            <p:nvPr userDrawn="1"/>
          </p:nvSpPr>
          <p:spPr bwMode="auto">
            <a:xfrm>
              <a:off x="0" y="3840"/>
              <a:ext cx="748" cy="0"/>
            </a:xfrm>
            <a:prstGeom prst="line">
              <a:avLst/>
            </a:prstGeom>
            <a:noFill/>
            <a:ln w="69850">
              <a:solidFill>
                <a:srgbClr val="83AF2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5"/>
            <p:cNvSpPr>
              <a:spLocks noChangeShapeType="1"/>
            </p:cNvSpPr>
            <p:nvPr userDrawn="1"/>
          </p:nvSpPr>
          <p:spPr bwMode="auto">
            <a:xfrm>
              <a:off x="752" y="3840"/>
              <a:ext cx="748" cy="0"/>
            </a:xfrm>
            <a:prstGeom prst="line">
              <a:avLst/>
            </a:prstGeom>
            <a:noFill/>
            <a:ln w="69850">
              <a:solidFill>
                <a:srgbClr val="7D32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6"/>
            <p:cNvSpPr>
              <a:spLocks noChangeShapeType="1"/>
            </p:cNvSpPr>
            <p:nvPr userDrawn="1"/>
          </p:nvSpPr>
          <p:spPr bwMode="auto">
            <a:xfrm>
              <a:off x="1480" y="3840"/>
              <a:ext cx="748" cy="0"/>
            </a:xfrm>
            <a:prstGeom prst="line">
              <a:avLst/>
            </a:prstGeom>
            <a:noFill/>
            <a:ln w="69850">
              <a:solidFill>
                <a:srgbClr val="AF111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7"/>
            <p:cNvSpPr>
              <a:spLocks noChangeShapeType="1"/>
            </p:cNvSpPr>
            <p:nvPr userDrawn="1"/>
          </p:nvSpPr>
          <p:spPr bwMode="auto">
            <a:xfrm>
              <a:off x="2216" y="3840"/>
              <a:ext cx="748" cy="0"/>
            </a:xfrm>
            <a:prstGeom prst="line">
              <a:avLst/>
            </a:prstGeom>
            <a:noFill/>
            <a:ln w="69850">
              <a:solidFill>
                <a:srgbClr val="590F6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8"/>
            <p:cNvSpPr>
              <a:spLocks noChangeShapeType="1"/>
            </p:cNvSpPr>
            <p:nvPr userDrawn="1"/>
          </p:nvSpPr>
          <p:spPr bwMode="auto">
            <a:xfrm>
              <a:off x="2936" y="3840"/>
              <a:ext cx="748" cy="0"/>
            </a:xfrm>
            <a:prstGeom prst="line">
              <a:avLst/>
            </a:prstGeom>
            <a:noFill/>
            <a:ln w="69850">
              <a:solidFill>
                <a:srgbClr val="0082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 userDrawn="1"/>
          </p:nvSpPr>
          <p:spPr bwMode="auto">
            <a:xfrm>
              <a:off x="3664" y="3840"/>
              <a:ext cx="748" cy="0"/>
            </a:xfrm>
            <a:prstGeom prst="line">
              <a:avLst/>
            </a:prstGeom>
            <a:noFill/>
            <a:ln w="69850">
              <a:solidFill>
                <a:srgbClr val="DBA6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 userDrawn="1"/>
          </p:nvSpPr>
          <p:spPr bwMode="auto">
            <a:xfrm>
              <a:off x="4408" y="3840"/>
              <a:ext cx="748" cy="0"/>
            </a:xfrm>
            <a:prstGeom prst="line">
              <a:avLst/>
            </a:prstGeom>
            <a:noFill/>
            <a:ln w="69850">
              <a:solidFill>
                <a:srgbClr val="91C4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770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118" y="1579406"/>
            <a:ext cx="82176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MIRA spectra visualization</a:t>
            </a:r>
          </a:p>
          <a:p>
            <a:pPr algn="ctr"/>
            <a:r>
              <a:rPr lang="en-US" sz="3600" dirty="0" smtClean="0"/>
              <a:t>using Ed Luke’s </a:t>
            </a:r>
            <a:r>
              <a:rPr lang="en-US" sz="3600" dirty="0" smtClean="0"/>
              <a:t>software</a:t>
            </a:r>
          </a:p>
          <a:p>
            <a:pPr algn="ctr"/>
            <a:endParaRPr lang="en-US" sz="2600" dirty="0" smtClean="0"/>
          </a:p>
          <a:p>
            <a:r>
              <a:rPr lang="en-US" sz="2600" dirty="0" smtClean="0"/>
              <a:t>E</a:t>
            </a:r>
            <a:r>
              <a:rPr lang="en-US" sz="2600" dirty="0"/>
              <a:t>. Orlandi </a:t>
            </a:r>
            <a:r>
              <a:rPr lang="en-US" sz="2600" dirty="0" smtClean="0"/>
              <a:t>, M. </a:t>
            </a:r>
            <a:r>
              <a:rPr lang="en-US" sz="2600" dirty="0" err="1" smtClean="0"/>
              <a:t>Maahn</a:t>
            </a:r>
            <a:r>
              <a:rPr lang="en-US" sz="2600" dirty="0" smtClean="0"/>
              <a:t> , C. </a:t>
            </a:r>
            <a:r>
              <a:rPr lang="en-US" sz="2600" dirty="0" err="1" smtClean="0"/>
              <a:t>Acquistapace</a:t>
            </a:r>
            <a:r>
              <a:rPr lang="en-US" sz="2600" dirty="0" smtClean="0"/>
              <a:t> and S. </a:t>
            </a:r>
            <a:r>
              <a:rPr lang="en-US" sz="2600" dirty="0" err="1" smtClean="0"/>
              <a:t>Kneifel</a:t>
            </a:r>
            <a:endParaRPr lang="en-US" sz="2600" dirty="0" smtClean="0"/>
          </a:p>
          <a:p>
            <a:endParaRPr lang="en-US" sz="2600" dirty="0" smtClean="0"/>
          </a:p>
          <a:p>
            <a:r>
              <a:rPr lang="en-US" sz="2400" dirty="0" smtClean="0"/>
              <a:t>Institute for Geophysics and Meteorology, University of Cologne</a:t>
            </a:r>
          </a:p>
          <a:p>
            <a:r>
              <a:rPr lang="en-US" sz="2400" dirty="0" smtClean="0"/>
              <a:t>McGill University, Montreal, Canada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069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025"/>
            <a:ext cx="9155119" cy="50546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0" y="-30081"/>
            <a:ext cx="9144000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1 – Drizzle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2014.04.30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30081"/>
            <a:ext cx="9144000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 – Mixed-phase cloud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2013.07.03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92" y="837365"/>
            <a:ext cx="7074319" cy="5315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5200" y="1714500"/>
            <a:ext cx="317500" cy="41275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15140"/>
            <a:ext cx="8623300" cy="5376881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0" y="-30081"/>
            <a:ext cx="9144000" cy="756321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 – Mixed-phase cloud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2013.07.03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4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827840"/>
            <a:ext cx="8562362" cy="535063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-30081"/>
            <a:ext cx="9144000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 – Mixed-phase cloud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2013.07.03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4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0" y="-30081"/>
            <a:ext cx="9144000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3 – Fall-streak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2013.07.03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20130630_juelich_classific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47733"/>
          <a:stretch/>
        </p:blipFill>
        <p:spPr>
          <a:xfrm>
            <a:off x="0" y="4032250"/>
            <a:ext cx="9144000" cy="2333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53237"/>
          <a:stretch/>
        </p:blipFill>
        <p:spPr>
          <a:xfrm>
            <a:off x="0" y="1424740"/>
            <a:ext cx="7191375" cy="21471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5572125"/>
            <a:ext cx="762000" cy="4445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3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5" y="833436"/>
            <a:ext cx="6889750" cy="516731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0" y="-30081"/>
            <a:ext cx="9144000" cy="756321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3 – </a:t>
            </a:r>
            <a:r>
              <a:rPr lang="en-US" sz="3600" b="1" dirty="0" err="1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Fallstreak</a:t>
            </a:r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2013.07.03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5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0" y="-30081"/>
            <a:ext cx="9144000" cy="756321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Summary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599" y="844549"/>
            <a:ext cx="8613775" cy="51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600" b="1" kern="0" dirty="0" smtClean="0">
                <a:ea typeface="ＭＳ Ｐゴシック" charset="-128"/>
              </a:rPr>
              <a:t>Why </a:t>
            </a:r>
            <a:r>
              <a:rPr lang="en-US" sz="2600" b="1" kern="0" dirty="0" smtClean="0">
                <a:ea typeface="ＭＳ Ｐゴシック" charset="-128"/>
              </a:rPr>
              <a:t>spectra?</a:t>
            </a:r>
            <a:endParaRPr lang="en-US" sz="2600" b="1" kern="0" dirty="0" smtClean="0">
              <a:ea typeface="ＭＳ Ｐゴシック" charset="-128"/>
            </a:endParaRPr>
          </a:p>
          <a:p>
            <a:pPr lvl="0" defTabSz="1008063" fontAlgn="base">
              <a:lnSpc>
                <a:spcPct val="85000"/>
              </a:lnSpc>
              <a:spcBef>
                <a:spcPct val="50000"/>
              </a:spcBef>
              <a:buSzPct val="90000"/>
              <a:defRPr/>
            </a:pPr>
            <a:r>
              <a:rPr lang="en-US" sz="2600" kern="0" dirty="0" smtClean="0">
                <a:ea typeface="ＭＳ Ｐゴシック" charset="-128"/>
              </a:rPr>
              <a:t>	</a:t>
            </a:r>
            <a:r>
              <a:rPr lang="en-US" sz="2600" kern="0" dirty="0" smtClean="0">
                <a:ea typeface="ＭＳ Ｐゴシック" charset="-128"/>
              </a:rPr>
              <a:t>Dynamical and microphysical processes signatures</a:t>
            </a:r>
          </a:p>
          <a:p>
            <a:pPr lvl="0" defTabSz="1008063" fontAlgn="base">
              <a:lnSpc>
                <a:spcPct val="85000"/>
              </a:lnSpc>
              <a:spcBef>
                <a:spcPct val="50000"/>
              </a:spcBef>
              <a:buSzPct val="90000"/>
              <a:defRPr/>
            </a:pPr>
            <a:r>
              <a:rPr lang="en-US" sz="2600" kern="0" dirty="0">
                <a:ea typeface="ＭＳ Ｐゴシック" charset="-128"/>
              </a:rPr>
              <a:t>	</a:t>
            </a:r>
            <a:r>
              <a:rPr lang="en-US" sz="2600" kern="0" dirty="0" smtClean="0">
                <a:ea typeface="ＭＳ Ｐゴシック" charset="-128"/>
              </a:rPr>
              <a:t>Detecting </a:t>
            </a:r>
            <a:r>
              <a:rPr lang="en-US" sz="2600" kern="0" dirty="0" err="1" smtClean="0">
                <a:ea typeface="ＭＳ Ｐゴシック" charset="-128"/>
              </a:rPr>
              <a:t>artefacts</a:t>
            </a:r>
            <a:endParaRPr lang="en-US" sz="2600" kern="0" dirty="0">
              <a:ea typeface="ＭＳ Ｐゴシック" charset="-128"/>
            </a:endParaRPr>
          </a:p>
          <a:p>
            <a:pPr marL="457200" lvl="0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600" b="1" kern="0" dirty="0" smtClean="0">
                <a:ea typeface="ＭＳ Ｐゴシック" charset="-128"/>
              </a:rPr>
              <a:t>Ed Luke’s spectra </a:t>
            </a:r>
            <a:r>
              <a:rPr lang="en-US" sz="2600" b="1" kern="0" dirty="0" smtClean="0">
                <a:ea typeface="ＭＳ Ｐゴシック" charset="-128"/>
              </a:rPr>
              <a:t>visualizer</a:t>
            </a:r>
          </a:p>
          <a:p>
            <a:pPr lvl="1" defTabSz="1008063" fontAlgn="base">
              <a:lnSpc>
                <a:spcPct val="85000"/>
              </a:lnSpc>
              <a:spcBef>
                <a:spcPct val="50000"/>
              </a:spcBef>
              <a:buSzPct val="90000"/>
              <a:defRPr/>
            </a:pPr>
            <a:r>
              <a:rPr lang="en-US" sz="2600" b="1" kern="0" dirty="0">
                <a:ea typeface="ＭＳ Ｐゴシック" charset="-128"/>
              </a:rPr>
              <a:t>	</a:t>
            </a:r>
            <a:r>
              <a:rPr lang="en-US" sz="2600" kern="0" dirty="0">
                <a:ea typeface="ＭＳ Ｐゴシック" charset="-128"/>
              </a:rPr>
              <a:t>H</a:t>
            </a:r>
            <a:r>
              <a:rPr lang="en-US" sz="2600" kern="0" dirty="0" smtClean="0">
                <a:ea typeface="ＭＳ Ｐゴシック" charset="-128"/>
              </a:rPr>
              <a:t>andy tool to visualize radar measurements</a:t>
            </a:r>
          </a:p>
          <a:p>
            <a:pPr lvl="1" defTabSz="1008063" fontAlgn="base">
              <a:lnSpc>
                <a:spcPct val="85000"/>
              </a:lnSpc>
              <a:spcBef>
                <a:spcPct val="50000"/>
              </a:spcBef>
              <a:buSzPct val="90000"/>
              <a:defRPr/>
            </a:pPr>
            <a:r>
              <a:rPr lang="en-US" sz="2600" kern="0" dirty="0">
                <a:ea typeface="ＭＳ Ｐゴシック" charset="-128"/>
              </a:rPr>
              <a:t>	</a:t>
            </a:r>
            <a:r>
              <a:rPr lang="en-US" sz="2600" kern="0" dirty="0" smtClean="0">
                <a:ea typeface="ＭＳ Ｐゴシック" charset="-128"/>
              </a:rPr>
              <a:t>Useful </a:t>
            </a:r>
            <a:r>
              <a:rPr lang="en-US" sz="2600" kern="0" dirty="0" smtClean="0">
                <a:ea typeface="ＭＳ Ｐゴシック" charset="-128"/>
              </a:rPr>
              <a:t>to scroll through data to find interesting features</a:t>
            </a:r>
            <a:endParaRPr lang="en-US" sz="2600" kern="0" dirty="0" smtClean="0">
              <a:ea typeface="ＭＳ Ｐゴシック" charset="-128"/>
            </a:endParaRPr>
          </a:p>
          <a:p>
            <a:pPr marL="457200" lvl="0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600" b="1" kern="0" dirty="0" smtClean="0">
                <a:ea typeface="ＭＳ Ｐゴシック" charset="-128"/>
              </a:rPr>
              <a:t>3 examples</a:t>
            </a:r>
          </a:p>
          <a:p>
            <a:pPr marL="914400" lvl="1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600" kern="0" dirty="0" smtClean="0">
                <a:ea typeface="ＭＳ Ｐゴシック" charset="-128"/>
              </a:rPr>
              <a:t>Mixed phase cloud 	</a:t>
            </a:r>
            <a:r>
              <a:rPr lang="en-US" sz="2600" kern="0" dirty="0" smtClean="0">
                <a:ea typeface="ＭＳ Ｐゴシック" charset="-128"/>
              </a:rPr>
              <a:t>ice</a:t>
            </a:r>
            <a:r>
              <a:rPr lang="en-US" sz="2600" kern="0" dirty="0" smtClean="0">
                <a:ea typeface="ＭＳ Ｐゴシック" charset="-128"/>
              </a:rPr>
              <a:t>-snow/rain </a:t>
            </a:r>
            <a:r>
              <a:rPr lang="en-US" sz="2600" kern="0" dirty="0" smtClean="0">
                <a:ea typeface="ＭＳ Ｐゴシック" charset="-128"/>
              </a:rPr>
              <a:t>footprint</a:t>
            </a:r>
            <a:endParaRPr lang="en-US" sz="2600" kern="0" dirty="0" smtClean="0">
              <a:ea typeface="ＭＳ Ｐゴシック" charset="-128"/>
            </a:endParaRPr>
          </a:p>
          <a:p>
            <a:pPr marL="914400" lvl="1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600" kern="0" dirty="0">
                <a:ea typeface="ＭＳ Ｐゴシック" charset="-128"/>
              </a:rPr>
              <a:t>L</a:t>
            </a:r>
            <a:r>
              <a:rPr lang="en-US" sz="2600" kern="0" dirty="0" smtClean="0">
                <a:ea typeface="ＭＳ Ｐゴシック" charset="-128"/>
              </a:rPr>
              <a:t>iquid cloud_1 		 drizzle</a:t>
            </a:r>
          </a:p>
          <a:p>
            <a:pPr marL="914400" lvl="1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600" kern="0" dirty="0" smtClean="0">
                <a:ea typeface="ＭＳ Ｐゴシック" charset="-128"/>
              </a:rPr>
              <a:t>Liquid cloud_2 		 fall-streaks</a:t>
            </a:r>
          </a:p>
        </p:txBody>
      </p:sp>
    </p:spTree>
    <p:extLst>
      <p:ext uri="{BB962C8B-B14F-4D97-AF65-F5344CB8AC3E}">
        <p14:creationId xmlns:p14="http://schemas.microsoft.com/office/powerpoint/2010/main" val="24725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790749"/>
              </p:ext>
            </p:extLst>
          </p:nvPr>
        </p:nvGraphicFramePr>
        <p:xfrm>
          <a:off x="407617" y="940135"/>
          <a:ext cx="8387554" cy="23977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81508"/>
                <a:gridCol w="1397000"/>
                <a:gridCol w="1539875"/>
                <a:gridCol w="1666875"/>
                <a:gridCol w="230229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Pulse</a:t>
                      </a:r>
                      <a:r>
                        <a:rPr lang="en-US" b="1" baseline="0" dirty="0" smtClean="0"/>
                        <a:t> Repetition Frequency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Pulse </a:t>
                      </a:r>
                    </a:p>
                    <a:p>
                      <a:pPr algn="ctr"/>
                      <a:r>
                        <a:rPr lang="en-US" b="1" dirty="0" smtClean="0"/>
                        <a:t>Width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Number of FFT</a:t>
                      </a:r>
                      <a:r>
                        <a:rPr lang="en-US" b="1" baseline="0" dirty="0" smtClean="0"/>
                        <a:t> points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Averaging time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AVE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Juelich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1.02 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0" y="-30081"/>
            <a:ext cx="9144000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Coordination on Radar settings?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69625"/>
              </p:ext>
            </p:extLst>
          </p:nvPr>
        </p:nvGraphicFramePr>
        <p:xfrm>
          <a:off x="1187450" y="3576019"/>
          <a:ext cx="6864350" cy="2600325"/>
        </p:xfrm>
        <a:graphic>
          <a:graphicData uri="http://schemas.openxmlformats.org/drawingml/2006/table">
            <a:tbl>
              <a:tblPr/>
              <a:tblGrid>
                <a:gridCol w="3024188"/>
                <a:gridCol w="1920875"/>
                <a:gridCol w="191928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Parameters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rain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snow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Nyquist Velocity (ms</a:t>
                      </a:r>
                      <a:r>
                        <a:rPr kumimoji="0" lang="en-GB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±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±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ΔV (cms</a:t>
                      </a:r>
                      <a:r>
                        <a:rPr kumimoji="0" lang="en-GB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3.2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1.6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ΔR (ΔR sampling)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45 (30)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45 (30)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R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MIN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 ― R</a:t>
                      </a:r>
                      <a:r>
                        <a:rPr kumimoji="0" lang="en-GB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MAX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 (km)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0.6 ―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0.6 ― 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Pulse width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TBD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TBD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Pulse repetition frequency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TBD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  <a:ea typeface="ＭＳ Ｐゴシック" charset="0"/>
                          <a:cs typeface="ＭＳ Ｐゴシック" charset="0"/>
                        </a:rPr>
                        <a:t>TBD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0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65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 rot="16200000">
            <a:off x="-1905001" y="3066715"/>
            <a:ext cx="5715004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Error estimation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043"/>
          <a:stretch/>
        </p:blipFill>
        <p:spPr>
          <a:xfrm>
            <a:off x="1793875" y="0"/>
            <a:ext cx="5492750" cy="68109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730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0" y="-30081"/>
            <a:ext cx="9144000" cy="756321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MIRA calibration</a:t>
            </a:r>
            <a:endParaRPr lang="en-US" sz="19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599" y="495299"/>
            <a:ext cx="861377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08063" fontAlgn="base">
              <a:lnSpc>
                <a:spcPct val="200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kern="0" dirty="0" smtClean="0">
                <a:ea typeface="ＭＳ Ｐゴシック" charset="-128"/>
              </a:rPr>
              <a:t>How often radar need to be calibrated?</a:t>
            </a:r>
          </a:p>
          <a:p>
            <a:pPr marL="457200" lvl="0" indent="-457200" defTabSz="1008063" fontAlgn="base">
              <a:lnSpc>
                <a:spcPct val="200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kern="0" dirty="0" smtClean="0">
                <a:ea typeface="ＭＳ Ｐゴシック" charset="-128"/>
              </a:rPr>
              <a:t>Calibration method?</a:t>
            </a:r>
          </a:p>
          <a:p>
            <a:pPr marL="457200" lvl="0" indent="-457200" defTabSz="1008063" fontAlgn="base">
              <a:lnSpc>
                <a:spcPct val="200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kern="0" dirty="0" smtClean="0">
                <a:ea typeface="ＭＳ Ｐゴシック" charset="-128"/>
              </a:rPr>
              <a:t>Common strategy for calibration?</a:t>
            </a:r>
            <a:endParaRPr lang="en-US" sz="3000" kern="0" dirty="0">
              <a:ea typeface="ＭＳ Ｐゴシック" charset="-128"/>
            </a:endParaRPr>
          </a:p>
          <a:p>
            <a:pPr marL="457200" lvl="0" indent="-457200" defTabSz="1008063" fontAlgn="base">
              <a:lnSpc>
                <a:spcPct val="200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kern="0" dirty="0" smtClean="0">
                <a:ea typeface="ＭＳ Ｐゴシック" charset="-128"/>
              </a:rPr>
              <a:t>Calibration exercise?</a:t>
            </a:r>
          </a:p>
          <a:p>
            <a:pPr marL="914400" lvl="1" indent="-457200" defTabSz="1008063" fontAlgn="base">
              <a:lnSpc>
                <a:spcPct val="70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500" kern="0" dirty="0" smtClean="0">
                <a:ea typeface="ＭＳ Ｐゴシック" charset="-128"/>
              </a:rPr>
              <a:t>Bring all </a:t>
            </a:r>
            <a:r>
              <a:rPr lang="en-US" sz="2500" kern="0" dirty="0" err="1" smtClean="0">
                <a:ea typeface="ＭＳ Ｐゴシック" charset="-128"/>
              </a:rPr>
              <a:t>MIRAin</a:t>
            </a:r>
            <a:r>
              <a:rPr lang="en-US" sz="2500" kern="0" dirty="0" smtClean="0">
                <a:ea typeface="ＭＳ Ｐゴシック" charset="-128"/>
              </a:rPr>
              <a:t> the same place?</a:t>
            </a:r>
          </a:p>
          <a:p>
            <a:pPr marL="914400" lvl="1" indent="-457200" defTabSz="1008063" fontAlgn="base">
              <a:lnSpc>
                <a:spcPct val="70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500" kern="0" dirty="0" smtClean="0">
                <a:ea typeface="ＭＳ Ｐゴシック" charset="-128"/>
              </a:rPr>
              <a:t>Bring one calibrated </a:t>
            </a:r>
            <a:r>
              <a:rPr lang="en-US" sz="2500" kern="0" dirty="0" err="1" smtClean="0">
                <a:ea typeface="ＭＳ Ｐゴシック" charset="-128"/>
              </a:rPr>
              <a:t>MIRAaround</a:t>
            </a:r>
            <a:r>
              <a:rPr lang="en-US" sz="2500" kern="0" dirty="0" smtClean="0">
                <a:ea typeface="ＭＳ Ｐゴシック" charset="-128"/>
              </a:rPr>
              <a:t>?</a:t>
            </a:r>
          </a:p>
          <a:p>
            <a:pPr marL="914400" lvl="1" indent="-457200" defTabSz="1008063" fontAlgn="base">
              <a:lnSpc>
                <a:spcPct val="70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2500" kern="0" dirty="0" smtClean="0">
                <a:ea typeface="ＭＳ Ｐゴシック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3460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-30081"/>
            <a:ext cx="9144000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utlook</a:t>
            </a:r>
            <a:endParaRPr lang="en-US" sz="1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066799"/>
            <a:ext cx="8352618" cy="51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57200" lvl="0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b="1" kern="0" dirty="0" smtClean="0">
                <a:ea typeface="ＭＳ Ｐゴシック" charset="-128"/>
              </a:rPr>
              <a:t>Why </a:t>
            </a:r>
            <a:r>
              <a:rPr lang="en-US" sz="3000" b="1" kern="0" dirty="0" smtClean="0">
                <a:ea typeface="ＭＳ Ｐゴシック" charset="-128"/>
              </a:rPr>
              <a:t>spectra?</a:t>
            </a:r>
            <a:endParaRPr lang="en-US" sz="3000" b="1" kern="0" dirty="0" smtClean="0">
              <a:ea typeface="ＭＳ Ｐゴシック" charset="-128"/>
            </a:endParaRPr>
          </a:p>
          <a:p>
            <a:pPr marL="457200" lvl="0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endParaRPr lang="en-US" sz="3000" kern="0" dirty="0">
              <a:ea typeface="ＭＳ Ｐゴシック" charset="-128"/>
            </a:endParaRPr>
          </a:p>
          <a:p>
            <a:pPr marL="457200" lvl="0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b="1" kern="0" dirty="0" smtClean="0">
                <a:ea typeface="ＭＳ Ｐゴシック" charset="-128"/>
              </a:rPr>
              <a:t>Ed Luke’s spectra visualizer</a:t>
            </a:r>
          </a:p>
          <a:p>
            <a:pPr marL="457200" lvl="0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endParaRPr lang="en-US" sz="3000" kern="0" dirty="0" smtClean="0">
              <a:ea typeface="ＭＳ Ｐゴシック" charset="-128"/>
            </a:endParaRPr>
          </a:p>
          <a:p>
            <a:pPr marL="457200" lvl="0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b="1" kern="0" dirty="0" smtClean="0">
                <a:ea typeface="ＭＳ Ｐゴシック" charset="-128"/>
              </a:rPr>
              <a:t>3 examples</a:t>
            </a:r>
          </a:p>
          <a:p>
            <a:pPr marL="914400" lvl="1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kern="0" dirty="0" smtClean="0">
                <a:ea typeface="ＭＳ Ｐゴシック" charset="-128"/>
              </a:rPr>
              <a:t>Liquid </a:t>
            </a:r>
            <a:r>
              <a:rPr lang="en-US" sz="3000" kern="0" dirty="0" smtClean="0">
                <a:ea typeface="ＭＳ Ｐゴシック" charset="-128"/>
              </a:rPr>
              <a:t>cloud_1 		 </a:t>
            </a:r>
            <a:r>
              <a:rPr lang="en-US" sz="2600" kern="0" dirty="0" smtClean="0">
                <a:ea typeface="ＭＳ Ｐゴシック" charset="-128"/>
              </a:rPr>
              <a:t>drizzle</a:t>
            </a:r>
          </a:p>
          <a:p>
            <a:pPr marL="914400" lvl="1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kern="0" dirty="0">
                <a:ea typeface="ＭＳ Ｐゴシック" charset="-128"/>
              </a:rPr>
              <a:t>Mixed phase cloud 		 </a:t>
            </a:r>
            <a:r>
              <a:rPr lang="en-US" sz="2600" kern="0" dirty="0">
                <a:ea typeface="ＭＳ Ｐゴシック" charset="-128"/>
              </a:rPr>
              <a:t>ice-snow/rain </a:t>
            </a:r>
            <a:r>
              <a:rPr lang="en-US" sz="2600" kern="0" dirty="0" smtClean="0">
                <a:ea typeface="ＭＳ Ｐゴシック" charset="-128"/>
              </a:rPr>
              <a:t>footprint</a:t>
            </a:r>
            <a:endParaRPr lang="en-US" sz="2600" kern="0" dirty="0" smtClean="0">
              <a:ea typeface="ＭＳ Ｐゴシック" charset="-128"/>
            </a:endParaRPr>
          </a:p>
          <a:p>
            <a:pPr marL="914400" lvl="1" indent="-457200" defTabSz="1008063" fontAlgn="base">
              <a:lnSpc>
                <a:spcPct val="85000"/>
              </a:lnSpc>
              <a:spcBef>
                <a:spcPct val="50000"/>
              </a:spcBef>
              <a:buSzPct val="90000"/>
              <a:buFont typeface="Arial"/>
              <a:buChar char="•"/>
              <a:defRPr/>
            </a:pPr>
            <a:r>
              <a:rPr lang="en-US" sz="3000" kern="0" dirty="0" smtClean="0">
                <a:ea typeface="ＭＳ Ｐゴシック" charset="-128"/>
              </a:rPr>
              <a:t>Liquid cloud_2 		</a:t>
            </a:r>
            <a:r>
              <a:rPr lang="en-US" sz="2600" kern="0" dirty="0" smtClean="0">
                <a:ea typeface="ＭＳ Ｐゴシック" charset="-128"/>
              </a:rPr>
              <a:t> fall-streaks</a:t>
            </a:r>
          </a:p>
        </p:txBody>
      </p:sp>
    </p:spTree>
    <p:extLst>
      <p:ext uri="{BB962C8B-B14F-4D97-AF65-F5344CB8AC3E}">
        <p14:creationId xmlns:p14="http://schemas.microsoft.com/office/powerpoint/2010/main" val="302088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18735"/>
            <a:ext cx="7886700" cy="941084"/>
          </a:xfrm>
        </p:spPr>
        <p:txBody>
          <a:bodyPr>
            <a:normAutofit/>
          </a:bodyPr>
          <a:lstStyle/>
          <a:p>
            <a:r>
              <a:rPr lang="de-DE" sz="3200" b="1" dirty="0" err="1" smtClean="0">
                <a:solidFill>
                  <a:srgbClr val="FF0000"/>
                </a:solidFill>
              </a:rPr>
              <a:t>What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is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the</a:t>
            </a:r>
            <a:r>
              <a:rPr lang="de-DE" sz="3200" b="1" dirty="0" smtClean="0">
                <a:solidFill>
                  <a:srgbClr val="FF0000"/>
                </a:solidFill>
              </a:rPr>
              <a:t> Doppler </a:t>
            </a:r>
            <a:r>
              <a:rPr lang="de-DE" sz="3200" b="1" dirty="0" err="1" smtClean="0">
                <a:solidFill>
                  <a:srgbClr val="FF0000"/>
                </a:solidFill>
              </a:rPr>
              <a:t>Spectrum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influenced</a:t>
            </a:r>
            <a:r>
              <a:rPr lang="de-DE" sz="3200" b="1" dirty="0" smtClean="0">
                <a:solidFill>
                  <a:srgbClr val="FF0000"/>
                </a:solidFill>
              </a:rPr>
              <a:t> </a:t>
            </a:r>
            <a:r>
              <a:rPr lang="de-DE" sz="3200" b="1" dirty="0" err="1" smtClean="0">
                <a:solidFill>
                  <a:srgbClr val="FF0000"/>
                </a:solidFill>
              </a:rPr>
              <a:t>by</a:t>
            </a:r>
            <a:r>
              <a:rPr lang="de-DE" sz="3200" b="1" dirty="0" smtClean="0">
                <a:solidFill>
                  <a:srgbClr val="FF0000"/>
                </a:solidFill>
              </a:rPr>
              <a:t>?</a:t>
            </a:r>
            <a:endParaRPr lang="de-DE" sz="3200" b="1" dirty="0">
              <a:solidFill>
                <a:srgbClr val="FF0000"/>
              </a:solidFill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69045" y="1480757"/>
            <a:ext cx="7887515" cy="4102603"/>
            <a:chOff x="3523633" y="6744219"/>
            <a:chExt cx="9144000" cy="4756150"/>
          </a:xfrm>
        </p:grpSpPr>
        <p:pic>
          <p:nvPicPr>
            <p:cNvPr id="5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633" y="7466531"/>
              <a:ext cx="9144000" cy="3910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980833" y="6744219"/>
              <a:ext cx="8153400" cy="246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616643" y="11103494"/>
              <a:ext cx="189865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 b="1">
                  <a:solidFill>
                    <a:srgbClr val="008000"/>
                  </a:solidFill>
                </a:rPr>
                <a:t>rising particles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0396154" y="11117781"/>
              <a:ext cx="20574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 b="1" dirty="0">
                  <a:solidFill>
                    <a:srgbClr val="008000"/>
                  </a:solidFill>
                </a:rPr>
                <a:t>falling particles</a:t>
              </a: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4686493" y="11498781"/>
              <a:ext cx="762000" cy="158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1226111" y="11498781"/>
              <a:ext cx="755650" cy="1588"/>
            </a:xfrm>
            <a:prstGeom prst="line">
              <a:avLst/>
            </a:prstGeom>
            <a:noFill/>
            <a:ln w="36720">
              <a:solidFill>
                <a:srgbClr val="008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5841383" y="10339906"/>
              <a:ext cx="8270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 dirty="0">
                  <a:solidFill>
                    <a:srgbClr val="0000CC"/>
                  </a:solidFill>
                </a:rPr>
                <a:t>cloud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820871" y="9315969"/>
              <a:ext cx="9112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 dirty="0">
                  <a:solidFill>
                    <a:srgbClr val="0000CC"/>
                  </a:solidFill>
                </a:rPr>
                <a:t>drizzle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668858" y="8144130"/>
              <a:ext cx="11811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 dirty="0">
                  <a:solidFill>
                    <a:srgbClr val="0000CC"/>
                  </a:solidFill>
                </a:rPr>
                <a:t>light rain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8771908" y="9063556"/>
              <a:ext cx="1268413" cy="62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6000"/>
                </a:lnSpc>
              </a:pPr>
              <a:r>
                <a:rPr lang="en-GB" sz="1400" dirty="0">
                  <a:solidFill>
                    <a:srgbClr val="0000CC"/>
                  </a:solidFill>
                </a:rPr>
                <a:t>moderate</a:t>
              </a:r>
            </a:p>
            <a:p>
              <a:pPr algn="ctr" eaLnBrk="1" hangingPunct="1">
                <a:lnSpc>
                  <a:spcPct val="96000"/>
                </a:lnSpc>
              </a:pPr>
              <a:r>
                <a:rPr lang="en-GB" sz="1400" dirty="0">
                  <a:solidFill>
                    <a:srgbClr val="0000CC"/>
                  </a:solidFill>
                </a:rPr>
                <a:t>rain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0065721" y="9846194"/>
              <a:ext cx="862012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6000"/>
                </a:lnSpc>
              </a:pPr>
              <a:r>
                <a:rPr lang="en-GB" sz="1400" dirty="0">
                  <a:solidFill>
                    <a:srgbClr val="0000CC"/>
                  </a:solidFill>
                </a:rPr>
                <a:t>heavy</a:t>
              </a:r>
            </a:p>
            <a:p>
              <a:pPr algn="ctr" eaLnBrk="1" hangingPunct="1">
                <a:lnSpc>
                  <a:spcPct val="96000"/>
                </a:lnSpc>
              </a:pPr>
              <a:r>
                <a:rPr lang="en-GB" sz="1400" dirty="0">
                  <a:solidFill>
                    <a:srgbClr val="0000CC"/>
                  </a:solidFill>
                </a:rPr>
                <a:t>rain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7782896" y="10106544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7587633" y="9982719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8149608" y="9995419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8413133" y="9854131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8711583" y="10073206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9056071" y="9985894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9240221" y="10170044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9459296" y="9866831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965458" y="10289106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7330458" y="10201794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7514608" y="10385944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022483" y="10298631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6873258" y="10436744"/>
              <a:ext cx="3143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*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8224221" y="10322444"/>
              <a:ext cx="11588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CC"/>
                  </a:solidFill>
                </a:rPr>
                <a:t>ice/snow</a:t>
              </a:r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11457958" y="10241481"/>
              <a:ext cx="8350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>
                  <a:solidFill>
                    <a:srgbClr val="000000"/>
                  </a:solidFill>
                </a:rPr>
                <a:t>noise</a:t>
              </a:r>
            </a:p>
          </p:txBody>
        </p:sp>
        <p:sp>
          <p:nvSpPr>
            <p:cNvPr id="31" name="Text Box 46"/>
            <p:cNvSpPr txBox="1">
              <a:spLocks noChangeArrowheads="1"/>
            </p:cNvSpPr>
            <p:nvPr/>
          </p:nvSpPr>
          <p:spPr bwMode="auto">
            <a:xfrm>
              <a:off x="7166159" y="11117781"/>
              <a:ext cx="24384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96000"/>
                </a:lnSpc>
              </a:pPr>
              <a:r>
                <a:rPr lang="en-GB" sz="1400" b="1" dirty="0">
                  <a:solidFill>
                    <a:srgbClr val="000000"/>
                  </a:solidFill>
                </a:rPr>
                <a:t>Velocity (</a:t>
              </a:r>
              <a:r>
                <a:rPr lang="en-GB" sz="1400" b="1" dirty="0" err="1">
                  <a:solidFill>
                    <a:srgbClr val="000000"/>
                  </a:solidFill>
                </a:rPr>
                <a:t>m/s</a:t>
              </a:r>
              <a:r>
                <a:rPr lang="en-GB" sz="1400" b="1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 rot="16200000">
              <a:off x="2448895" y="9069125"/>
              <a:ext cx="25050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r>
                <a:rPr lang="en-GB" sz="1400" b="1" dirty="0">
                  <a:solidFill>
                    <a:srgbClr val="000000"/>
                  </a:solidFill>
                </a:rPr>
                <a:t>Received Power (dB)</a:t>
              </a:r>
            </a:p>
          </p:txBody>
        </p:sp>
        <p:sp>
          <p:nvSpPr>
            <p:cNvPr id="33" name="Text Box 52"/>
            <p:cNvSpPr txBox="1">
              <a:spLocks noChangeArrowheads="1"/>
            </p:cNvSpPr>
            <p:nvPr/>
          </p:nvSpPr>
          <p:spPr bwMode="auto">
            <a:xfrm>
              <a:off x="4099896" y="9654106"/>
              <a:ext cx="2998787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defRPr sz="2400">
                  <a:solidFill>
                    <a:schemeClr val="bg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6000"/>
                </a:lnSpc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grpSp>
          <p:nvGrpSpPr>
            <p:cNvPr id="34" name="Group 63"/>
            <p:cNvGrpSpPr>
              <a:grpSpLocks/>
            </p:cNvGrpSpPr>
            <p:nvPr/>
          </p:nvGrpSpPr>
          <p:grpSpPr bwMode="auto">
            <a:xfrm>
              <a:off x="5301635" y="7047876"/>
              <a:ext cx="6202368" cy="620908"/>
              <a:chOff x="1120" y="892"/>
              <a:chExt cx="3907" cy="391"/>
            </a:xfrm>
          </p:grpSpPr>
          <p:sp>
            <p:nvSpPr>
              <p:cNvPr id="43" name="Line 47"/>
              <p:cNvSpPr>
                <a:spLocks noChangeShapeType="1"/>
              </p:cNvSpPr>
              <p:nvPr/>
            </p:nvSpPr>
            <p:spPr bwMode="auto">
              <a:xfrm>
                <a:off x="4620" y="1111"/>
                <a:ext cx="407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4" name="Text Box 48"/>
              <p:cNvSpPr txBox="1">
                <a:spLocks noChangeArrowheads="1"/>
              </p:cNvSpPr>
              <p:nvPr/>
            </p:nvSpPr>
            <p:spPr bwMode="auto">
              <a:xfrm>
                <a:off x="3649" y="904"/>
                <a:ext cx="1064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96000"/>
                  </a:lnSpc>
                </a:pPr>
                <a:r>
                  <a:rPr lang="en-GB" sz="1400" dirty="0">
                    <a:solidFill>
                      <a:srgbClr val="000000"/>
                    </a:solidFill>
                  </a:rPr>
                  <a:t>Particle </a:t>
                </a:r>
                <a:r>
                  <a:rPr lang="en-GB" sz="1400" u="sng" dirty="0">
                    <a:solidFill>
                      <a:srgbClr val="000000"/>
                    </a:solidFill>
                  </a:rPr>
                  <a:t>size</a:t>
                </a:r>
              </a:p>
              <a:p>
                <a:pPr algn="ctr" eaLnBrk="1" hangingPunct="1">
                  <a:lnSpc>
                    <a:spcPct val="96000"/>
                  </a:lnSpc>
                </a:pPr>
                <a:r>
                  <a:rPr lang="en-GB" sz="1400" dirty="0">
                    <a:solidFill>
                      <a:srgbClr val="000000"/>
                    </a:solidFill>
                  </a:rPr>
                  <a:t>increasing</a:t>
                </a:r>
              </a:p>
            </p:txBody>
          </p:sp>
          <p:sp>
            <p:nvSpPr>
              <p:cNvPr id="45" name="Line 49"/>
              <p:cNvSpPr>
                <a:spLocks noChangeShapeType="1"/>
              </p:cNvSpPr>
              <p:nvPr/>
            </p:nvSpPr>
            <p:spPr bwMode="auto">
              <a:xfrm flipH="1">
                <a:off x="1120" y="1098"/>
                <a:ext cx="345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6" name="Text Box 50"/>
              <p:cNvSpPr txBox="1">
                <a:spLocks noChangeArrowheads="1"/>
              </p:cNvSpPr>
              <p:nvPr/>
            </p:nvSpPr>
            <p:spPr bwMode="auto">
              <a:xfrm>
                <a:off x="1364" y="892"/>
                <a:ext cx="1220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ct val="96000"/>
                  </a:lnSpc>
                </a:pPr>
                <a:r>
                  <a:rPr lang="en-GB" sz="1400" dirty="0">
                    <a:solidFill>
                      <a:srgbClr val="000000"/>
                    </a:solidFill>
                  </a:rPr>
                  <a:t>Particle </a:t>
                </a:r>
                <a:r>
                  <a:rPr lang="en-GB" sz="1400" u="sng" dirty="0">
                    <a:solidFill>
                      <a:srgbClr val="000000"/>
                    </a:solidFill>
                  </a:rPr>
                  <a:t>count</a:t>
                </a:r>
                <a:r>
                  <a:rPr lang="en-GB" sz="1400" dirty="0">
                    <a:solidFill>
                      <a:srgbClr val="000000"/>
                    </a:solidFill>
                  </a:rPr>
                  <a:t> increasing</a:t>
                </a:r>
              </a:p>
            </p:txBody>
          </p:sp>
        </p:grpSp>
        <p:grpSp>
          <p:nvGrpSpPr>
            <p:cNvPr id="35" name="Group 29"/>
            <p:cNvGrpSpPr>
              <a:grpSpLocks/>
            </p:cNvGrpSpPr>
            <p:nvPr/>
          </p:nvGrpSpPr>
          <p:grpSpPr bwMode="auto">
            <a:xfrm>
              <a:off x="10886460" y="8533332"/>
              <a:ext cx="1560513" cy="1584326"/>
              <a:chOff x="4638" y="1828"/>
              <a:chExt cx="983" cy="998"/>
            </a:xfrm>
          </p:grpSpPr>
          <p:sp>
            <p:nvSpPr>
              <p:cNvPr id="36" name="Oval 30"/>
              <p:cNvSpPr>
                <a:spLocks noChangeArrowheads="1"/>
              </p:cNvSpPr>
              <p:nvPr/>
            </p:nvSpPr>
            <p:spPr bwMode="auto">
              <a:xfrm>
                <a:off x="4638" y="1828"/>
                <a:ext cx="876" cy="998"/>
              </a:xfrm>
              <a:prstGeom prst="ellipse">
                <a:avLst/>
              </a:prstGeom>
              <a:solidFill>
                <a:srgbClr val="99CCFF"/>
              </a:solidFill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6000"/>
                  </a:lnSpc>
                </a:pPr>
                <a:endParaRPr lang="en-US" sz="14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4773" y="2199"/>
                <a:ext cx="734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6000"/>
                  </a:lnSpc>
                </a:pPr>
                <a:r>
                  <a:rPr lang="en-GB" sz="1400" dirty="0">
                    <a:solidFill>
                      <a:srgbClr val="000000"/>
                    </a:solidFill>
                  </a:rPr>
                  <a:t>updrafts</a:t>
                </a:r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 flipH="1">
                <a:off x="4845" y="2423"/>
                <a:ext cx="480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9" name="Text Box 33"/>
              <p:cNvSpPr txBox="1">
                <a:spLocks noChangeArrowheads="1"/>
              </p:cNvSpPr>
              <p:nvPr/>
            </p:nvSpPr>
            <p:spPr bwMode="auto">
              <a:xfrm>
                <a:off x="4691" y="2461"/>
                <a:ext cx="930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6000"/>
                  </a:lnSpc>
                </a:pPr>
                <a:r>
                  <a:rPr lang="en-GB" sz="1400">
                    <a:solidFill>
                      <a:srgbClr val="000000"/>
                    </a:solidFill>
                  </a:rPr>
                  <a:t>downdrafts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4859" y="2692"/>
                <a:ext cx="476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41" name="Text Box 35"/>
              <p:cNvSpPr txBox="1">
                <a:spLocks noChangeArrowheads="1"/>
              </p:cNvSpPr>
              <p:nvPr/>
            </p:nvSpPr>
            <p:spPr bwMode="auto">
              <a:xfrm>
                <a:off x="4710" y="1887"/>
                <a:ext cx="809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5000" rIns="90000" bIns="45000"/>
              <a:lstStyle>
                <a:lvl1pPr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alibri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bg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6000"/>
                  </a:lnSpc>
                </a:pPr>
                <a:r>
                  <a:rPr lang="en-GB" sz="1400" dirty="0">
                    <a:solidFill>
                      <a:srgbClr val="000000"/>
                    </a:solidFill>
                  </a:rPr>
                  <a:t>turbulence</a:t>
                </a:r>
              </a:p>
            </p:txBody>
          </p:sp>
          <p:sp>
            <p:nvSpPr>
              <p:cNvPr id="42" name="Line 36"/>
              <p:cNvSpPr>
                <a:spLocks noChangeShapeType="1"/>
              </p:cNvSpPr>
              <p:nvPr/>
            </p:nvSpPr>
            <p:spPr bwMode="auto">
              <a:xfrm>
                <a:off x="4830" y="2154"/>
                <a:ext cx="485" cy="1"/>
              </a:xfrm>
              <a:prstGeom prst="line">
                <a:avLst/>
              </a:prstGeom>
              <a:noFill/>
              <a:ln w="36720">
                <a:solidFill>
                  <a:srgbClr val="000000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7991910" y="600528"/>
            <a:ext cx="104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 Luke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6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8" b="2570"/>
          <a:stretch/>
        </p:blipFill>
        <p:spPr>
          <a:xfrm>
            <a:off x="0" y="887104"/>
            <a:ext cx="9143999" cy="59708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21592" y="4531404"/>
            <a:ext cx="18950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Backscatter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liquid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feil nach oben 6"/>
          <p:cNvSpPr/>
          <p:nvPr/>
        </p:nvSpPr>
        <p:spPr>
          <a:xfrm>
            <a:off x="732026" y="3299346"/>
            <a:ext cx="477672" cy="57320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70862" y="1631560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KaZR@NSA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315441" y="4070351"/>
            <a:ext cx="792205" cy="2342482"/>
            <a:chOff x="315441" y="4070351"/>
            <a:chExt cx="792205" cy="2342482"/>
          </a:xfrm>
        </p:grpSpPr>
        <p:sp>
          <p:nvSpPr>
            <p:cNvPr id="9" name="Rechteck 8"/>
            <p:cNvSpPr/>
            <p:nvPr/>
          </p:nvSpPr>
          <p:spPr>
            <a:xfrm>
              <a:off x="933450" y="4070351"/>
              <a:ext cx="144379" cy="2342482"/>
            </a:xfrm>
            <a:prstGeom prst="rect">
              <a:avLst/>
            </a:prstGeom>
            <a:solidFill>
              <a:srgbClr val="0066CC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15441" y="4537364"/>
              <a:ext cx="792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</a:t>
              </a:r>
            </a:p>
            <a:p>
              <a:r>
                <a:rPr lang="de-DE" sz="1200" b="1" dirty="0" err="1" smtClean="0">
                  <a:solidFill>
                    <a:srgbClr val="0066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droplets</a:t>
              </a:r>
              <a:endParaRPr lang="de-DE" sz="12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085850" y="4083051"/>
            <a:ext cx="1829183" cy="2342482"/>
            <a:chOff x="1085850" y="4083051"/>
            <a:chExt cx="1829183" cy="2342482"/>
          </a:xfrm>
        </p:grpSpPr>
        <p:sp>
          <p:nvSpPr>
            <p:cNvPr id="10" name="Rechteck 9"/>
            <p:cNvSpPr/>
            <p:nvPr/>
          </p:nvSpPr>
          <p:spPr>
            <a:xfrm>
              <a:off x="1085850" y="4083051"/>
              <a:ext cx="431800" cy="2342482"/>
            </a:xfrm>
            <a:prstGeom prst="rect">
              <a:avLst/>
            </a:prstGeom>
            <a:solidFill>
              <a:srgbClr val="FFC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095500" y="4163955"/>
              <a:ext cx="8195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Ice</a:t>
              </a:r>
              <a:r>
                <a:rPr lang="de-DE" sz="12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de-DE" sz="12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2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snow</a:t>
              </a:r>
              <a:endParaRPr lang="de-DE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663700" y="4089401"/>
            <a:ext cx="1183093" cy="2342482"/>
            <a:chOff x="1663700" y="4089401"/>
            <a:chExt cx="1183093" cy="2342482"/>
          </a:xfrm>
        </p:grpSpPr>
        <p:sp>
          <p:nvSpPr>
            <p:cNvPr id="11" name="Rechteck 10"/>
            <p:cNvSpPr/>
            <p:nvPr/>
          </p:nvSpPr>
          <p:spPr>
            <a:xfrm>
              <a:off x="1663700" y="4089401"/>
              <a:ext cx="431800" cy="2342482"/>
            </a:xfrm>
            <a:prstGeom prst="rect">
              <a:avLst/>
            </a:prstGeom>
            <a:solidFill>
              <a:srgbClr val="FF0000">
                <a:alpha val="1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157073" y="4745597"/>
              <a:ext cx="6897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Rimed</a:t>
              </a:r>
              <a:endPara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4234952" y="1631560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Doppler </a:t>
            </a:r>
            <a:r>
              <a:rPr lang="de-DE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15441" y="90116"/>
            <a:ext cx="8460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FF0000"/>
                </a:solidFill>
              </a:rPr>
              <a:t>Example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for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spectral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information</a:t>
            </a:r>
            <a:r>
              <a:rPr lang="de-DE" sz="2400" b="1" dirty="0" smtClean="0">
                <a:solidFill>
                  <a:srgbClr val="FF0000"/>
                </a:solidFill>
              </a:rPr>
              <a:t>: </a:t>
            </a:r>
            <a:r>
              <a:rPr lang="de-DE" sz="2400" b="1" dirty="0" err="1" smtClean="0">
                <a:solidFill>
                  <a:srgbClr val="FF0000"/>
                </a:solidFill>
              </a:rPr>
              <a:t>Riming</a:t>
            </a:r>
            <a:r>
              <a:rPr lang="de-DE" sz="2400" b="1" dirty="0" smtClean="0">
                <a:solidFill>
                  <a:srgbClr val="FF0000"/>
                </a:solidFill>
              </a:rPr>
              <a:t> (</a:t>
            </a:r>
            <a:r>
              <a:rPr lang="de-DE" sz="2400" b="1" dirty="0" err="1" smtClean="0">
                <a:solidFill>
                  <a:srgbClr val="FF0000"/>
                </a:solidFill>
              </a:rPr>
              <a:t>arctic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mixed</a:t>
            </a:r>
            <a:r>
              <a:rPr lang="de-DE" sz="2400" b="1" dirty="0" smtClean="0">
                <a:solidFill>
                  <a:srgbClr val="FF0000"/>
                </a:solidFill>
              </a:rPr>
              <a:t> </a:t>
            </a:r>
            <a:r>
              <a:rPr lang="de-DE" sz="2400" b="1" dirty="0" err="1" smtClean="0">
                <a:solidFill>
                  <a:srgbClr val="FF0000"/>
                </a:solidFill>
              </a:rPr>
              <a:t>phase</a:t>
            </a:r>
            <a:r>
              <a:rPr lang="de-DE" sz="2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1250" y="583531"/>
            <a:ext cx="169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Stefan </a:t>
            </a:r>
            <a:r>
              <a:rPr lang="en-US" dirty="0" err="1" smtClean="0"/>
              <a:t>Kneifel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98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Example: Spectrum Moments (</a:t>
            </a:r>
            <a:r>
              <a:rPr lang="en-US" sz="3200" b="1" dirty="0" err="1" smtClean="0">
                <a:solidFill>
                  <a:srgbClr val="FF0000"/>
                </a:solidFill>
              </a:rPr>
              <a:t>Skewness</a:t>
            </a:r>
            <a:r>
              <a:rPr lang="en-US" sz="3200" b="1" dirty="0" smtClean="0">
                <a:solidFill>
                  <a:srgbClr val="FF0000"/>
                </a:solidFill>
              </a:rPr>
              <a:t>) in Marine </a:t>
            </a:r>
            <a:r>
              <a:rPr lang="en-US" sz="3200" b="1" dirty="0" err="1" smtClean="0">
                <a:solidFill>
                  <a:srgbClr val="FF0000"/>
                </a:solidFill>
              </a:rPr>
              <a:t>StCu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kewness_th_201007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673350"/>
            <a:ext cx="85725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863850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800" b="1" dirty="0" err="1" smtClean="0"/>
              <a:t>autoconversion</a:t>
            </a:r>
            <a:r>
              <a:rPr lang="en-US" sz="1800" b="1" dirty="0" smtClean="0"/>
              <a:t> dominated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0" y="313055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1800" b="1" dirty="0" smtClean="0"/>
              <a:t>accretion dominated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16200000" flipH="1">
            <a:off x="2981325" y="3387725"/>
            <a:ext cx="419100" cy="1333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810250" y="3549650"/>
            <a:ext cx="304800" cy="7620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172200" y="572135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GRW 20100727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5664" t="68593" r="51968" b="8982"/>
          <a:stretch/>
        </p:blipFill>
        <p:spPr>
          <a:xfrm>
            <a:off x="1158875" y="1195388"/>
            <a:ext cx="3059336" cy="16933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8168" t="68750" r="29117" b="8117"/>
          <a:stretch/>
        </p:blipFill>
        <p:spPr>
          <a:xfrm>
            <a:off x="5254625" y="1274763"/>
            <a:ext cx="3020249" cy="16981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61250" y="583531"/>
            <a:ext cx="169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Stefan </a:t>
            </a:r>
            <a:r>
              <a:rPr lang="en-US" dirty="0" err="1" smtClean="0"/>
              <a:t>Kneifel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7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8650" y="18735"/>
            <a:ext cx="7886700" cy="9410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Detecting </a:t>
            </a:r>
            <a:r>
              <a:rPr lang="en-US" sz="3200" b="1" dirty="0" err="1" smtClean="0">
                <a:solidFill>
                  <a:srgbClr val="FF0000"/>
                </a:solidFill>
              </a:rPr>
              <a:t>artefacts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946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461250" y="583531"/>
            <a:ext cx="169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Stefan </a:t>
            </a:r>
            <a:r>
              <a:rPr lang="en-US" dirty="0" err="1" smtClean="0"/>
              <a:t>Kneifel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2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853240"/>
            <a:ext cx="6819056" cy="52987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48200" y="2451100"/>
            <a:ext cx="482600" cy="2667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34653"/>
          <a:stretch/>
        </p:blipFill>
        <p:spPr>
          <a:xfrm>
            <a:off x="1828800" y="3263900"/>
            <a:ext cx="1752600" cy="8382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4648200" y="4546600"/>
            <a:ext cx="482600" cy="2667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3581400" y="4102100"/>
            <a:ext cx="1137475" cy="4835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12871" b="19802"/>
          <a:stretch/>
        </p:blipFill>
        <p:spPr>
          <a:xfrm>
            <a:off x="5130800" y="3149600"/>
            <a:ext cx="1752600" cy="8636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cxnSp>
        <p:nvCxnSpPr>
          <p:cNvPr id="14" name="Straight Arrow Connector 13"/>
          <p:cNvCxnSpPr>
            <a:stCxn id="4" idx="5"/>
            <a:endCxn id="12" idx="0"/>
          </p:cNvCxnSpPr>
          <p:nvPr/>
        </p:nvCxnSpPr>
        <p:spPr>
          <a:xfrm>
            <a:off x="5060125" y="2678743"/>
            <a:ext cx="946975" cy="4708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el 1"/>
          <p:cNvSpPr>
            <a:spLocks noGrp="1"/>
          </p:cNvSpPr>
          <p:nvPr>
            <p:ph type="ctrTitle"/>
          </p:nvPr>
        </p:nvSpPr>
        <p:spPr>
          <a:xfrm>
            <a:off x="0" y="-30081"/>
            <a:ext cx="9144000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1 – Drizzle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2014.04.30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38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9" y="813383"/>
            <a:ext cx="8197715" cy="4888917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0" y="-30081"/>
            <a:ext cx="9144000" cy="756321"/>
          </a:xfrm>
          <a:noFill/>
          <a:ln w="5715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1 – Drizzle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2014.04.30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6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016000"/>
            <a:ext cx="2501900" cy="241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3619500"/>
            <a:ext cx="2514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016000"/>
            <a:ext cx="2540000" cy="234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3619500"/>
            <a:ext cx="2540000" cy="199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000" y="1054100"/>
            <a:ext cx="2501900" cy="2374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619500"/>
            <a:ext cx="2527300" cy="2032000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0" y="-30081"/>
            <a:ext cx="9144000" cy="756321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 – Drizzle </a:t>
            </a:r>
            <a:r>
              <a:rPr lang="en-US" sz="20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2014.04.30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2293</TotalTime>
  <Words>540</Words>
  <Application>Microsoft Macintosh PowerPoint</Application>
  <PresentationFormat>On-screen Show (4:3)</PresentationFormat>
  <Paragraphs>157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Outlook</vt:lpstr>
      <vt:lpstr>What is the Doppler Spectrum influenced by?</vt:lpstr>
      <vt:lpstr>PowerPoint Presentation</vt:lpstr>
      <vt:lpstr>Example: Spectrum Moments (Skewness) in Marine StCu</vt:lpstr>
      <vt:lpstr>Detecting artefacts</vt:lpstr>
      <vt:lpstr>1 – Drizzle 2014.04.30</vt:lpstr>
      <vt:lpstr>1 – Drizzle 2014.04.30</vt:lpstr>
      <vt:lpstr>PowerPoint Presentation</vt:lpstr>
      <vt:lpstr>1 – Drizzle 2014.04.30</vt:lpstr>
      <vt:lpstr>2 – Mixed-phase cloud 2013.07.03</vt:lpstr>
      <vt:lpstr>PowerPoint Presentation</vt:lpstr>
      <vt:lpstr>2 – Mixed-phase cloud 2013.07.03</vt:lpstr>
      <vt:lpstr>3 – Fall-streak 2013.07.03</vt:lpstr>
      <vt:lpstr>PowerPoint Presentation</vt:lpstr>
      <vt:lpstr>PowerPoint Presentation</vt:lpstr>
      <vt:lpstr>Coordination on Radar settings?</vt:lpstr>
      <vt:lpstr>Error estimation</vt:lpstr>
      <vt:lpstr>PowerPoint Presentation</vt:lpstr>
    </vt:vector>
  </TitlesOfParts>
  <Company>University of Cologne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emiliano orlandi</dc:creator>
  <cp:lastModifiedBy>emiliano orlandi</cp:lastModifiedBy>
  <cp:revision>53</cp:revision>
  <dcterms:created xsi:type="dcterms:W3CDTF">2012-09-27T11:57:18Z</dcterms:created>
  <dcterms:modified xsi:type="dcterms:W3CDTF">2014-05-15T13:57:22Z</dcterms:modified>
</cp:coreProperties>
</file>