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0"/>
  </p:notesMasterIdLst>
  <p:sldIdLst>
    <p:sldId id="256" r:id="rId2"/>
    <p:sldId id="257" r:id="rId3"/>
    <p:sldId id="258" r:id="rId4"/>
    <p:sldId id="259" r:id="rId5"/>
    <p:sldId id="260" r:id="rId6"/>
    <p:sldId id="262" r:id="rId7"/>
    <p:sldId id="263" r:id="rId8"/>
    <p:sldId id="261" r:id="rId9"/>
  </p:sldIdLst>
  <p:sldSz cx="9144000" cy="6858000" type="screen4x3"/>
  <p:notesSz cx="6858000" cy="91440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2590" autoAdjust="0"/>
  </p:normalViewPr>
  <p:slideViewPr>
    <p:cSldViewPr>
      <p:cViewPr>
        <p:scale>
          <a:sx n="77" d="100"/>
          <a:sy n="77" d="100"/>
        </p:scale>
        <p:origin x="-1764" y="-7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de-DE"/>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3C090F5-B501-47D8-B2DA-2196F6E07266}" type="datetimeFigureOut">
              <a:rPr lang="de-DE" smtClean="0"/>
              <a:t>28.09.2011</a:t>
            </a:fld>
            <a:endParaRPr lang="de-DE"/>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de-DE"/>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e-DE"/>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de-DE"/>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9766AEB-0C98-4768-AF27-E6578ED090A5}" type="slidenum">
              <a:rPr lang="de-DE" smtClean="0"/>
              <a:t>‹#›</a:t>
            </a:fld>
            <a:endParaRPr lang="de-DE"/>
          </a:p>
        </p:txBody>
      </p:sp>
    </p:spTree>
    <p:extLst>
      <p:ext uri="{BB962C8B-B14F-4D97-AF65-F5344CB8AC3E}">
        <p14:creationId xmlns:p14="http://schemas.microsoft.com/office/powerpoint/2010/main" val="41628179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de-DE" dirty="0" smtClean="0"/>
              <a:t>And the modifications</a:t>
            </a:r>
            <a:endParaRPr lang="de-DE" dirty="0"/>
          </a:p>
        </p:txBody>
      </p:sp>
      <p:sp>
        <p:nvSpPr>
          <p:cNvPr id="4" name="Slide Number Placeholder 3"/>
          <p:cNvSpPr>
            <a:spLocks noGrp="1"/>
          </p:cNvSpPr>
          <p:nvPr>
            <p:ph type="sldNum" sz="quarter" idx="10"/>
          </p:nvPr>
        </p:nvSpPr>
        <p:spPr/>
        <p:txBody>
          <a:bodyPr/>
          <a:lstStyle/>
          <a:p>
            <a:fld id="{E9766AEB-0C98-4768-AF27-E6578ED090A5}" type="slidenum">
              <a:rPr lang="de-DE" smtClean="0"/>
              <a:t>1</a:t>
            </a:fld>
            <a:endParaRPr lang="de-DE"/>
          </a:p>
        </p:txBody>
      </p:sp>
    </p:spTree>
    <p:extLst>
      <p:ext uri="{BB962C8B-B14F-4D97-AF65-F5344CB8AC3E}">
        <p14:creationId xmlns:p14="http://schemas.microsoft.com/office/powerpoint/2010/main" val="152306056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de-DE" dirty="0" smtClean="0"/>
              <a:t>Da in dem bisherigen einfachen</a:t>
            </a:r>
            <a:r>
              <a:rPr lang="de-DE" baseline="0" dirty="0" smtClean="0"/>
              <a:t> Modell effekte wie interaktion von verschiedenen Skalen fehlten, wollten wir Datenassimilationsexperimente in einem komplexeren Modell testen. Deshalb haben wir ein Flachwassermodell genommen.</a:t>
            </a:r>
            <a:endParaRPr lang="de-DE" dirty="0" smtClean="0"/>
          </a:p>
          <a:p>
            <a:r>
              <a:rPr lang="de-DE" dirty="0" smtClean="0"/>
              <a:t>Die Flachwassergleichungen</a:t>
            </a:r>
            <a:r>
              <a:rPr lang="de-DE" baseline="0" dirty="0" smtClean="0"/>
              <a:t> beschreiben die Entwicklung einer inkompressiblen Flüssigkeit, in der hier stehenden Form werden Reibung und Rotation ignoriert und ich verwende die dimensionslose Form. Die erste Gleichung ist die Impulsgleichung, im letzten Term würde die Gleichung stehen. Die zweite Gleichung ist die Kontinuitätsgleichung für ein Flachwassersystem. </a:t>
            </a:r>
          </a:p>
          <a:p>
            <a:r>
              <a:rPr lang="de-DE" baseline="0" dirty="0" smtClean="0"/>
              <a:t>Nondimensionalised with typical length L, H_0, gravity wave speed and time scale L/gws.</a:t>
            </a:r>
          </a:p>
          <a:p>
            <a:pPr marL="0" marR="0" indent="0" algn="l" defTabSz="914400" rtl="0" eaLnBrk="1" fontAlgn="auto" latinLnBrk="0" hangingPunct="1">
              <a:lnSpc>
                <a:spcPct val="100000"/>
              </a:lnSpc>
              <a:spcBef>
                <a:spcPts val="0"/>
              </a:spcBef>
              <a:spcAft>
                <a:spcPts val="0"/>
              </a:spcAft>
              <a:buClrTx/>
              <a:buSzTx/>
              <a:buFontTx/>
              <a:buNone/>
              <a:tabLst/>
              <a:defRPr/>
            </a:pPr>
            <a:r>
              <a:rPr lang="de-DE" dirty="0" smtClean="0"/>
              <a:t>Ich habe das ganze mit zentrierten differenzen auf einem versetzten Gitter diskretisiert und verwende</a:t>
            </a:r>
            <a:r>
              <a:rPr lang="de-DE" baseline="0" dirty="0" smtClean="0"/>
              <a:t> auch Diffusion und zeitliches Glätten zur numerischen Stabilität. </a:t>
            </a:r>
            <a:r>
              <a:rPr lang="de-DE" baseline="0" smtClean="0"/>
              <a:t>Ausserdem habe ich periodische Randbedingungen.</a:t>
            </a:r>
            <a:endParaRPr lang="de-DE" dirty="0" smtClean="0"/>
          </a:p>
        </p:txBody>
      </p:sp>
      <p:sp>
        <p:nvSpPr>
          <p:cNvPr id="4" name="Slide Number Placeholder 3"/>
          <p:cNvSpPr>
            <a:spLocks noGrp="1"/>
          </p:cNvSpPr>
          <p:nvPr>
            <p:ph type="sldNum" sz="quarter" idx="10"/>
          </p:nvPr>
        </p:nvSpPr>
        <p:spPr/>
        <p:txBody>
          <a:bodyPr/>
          <a:lstStyle/>
          <a:p>
            <a:fld id="{E9766AEB-0C98-4768-AF27-E6578ED090A5}" type="slidenum">
              <a:rPr lang="de-DE" smtClean="0"/>
              <a:t>2</a:t>
            </a:fld>
            <a:endParaRPr lang="de-DE"/>
          </a:p>
        </p:txBody>
      </p:sp>
    </p:spTree>
    <p:extLst>
      <p:ext uri="{BB962C8B-B14F-4D97-AF65-F5344CB8AC3E}">
        <p14:creationId xmlns:p14="http://schemas.microsoft.com/office/powerpoint/2010/main" val="43099033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de-DE" dirty="0" smtClean="0"/>
              <a:t>N=1000, dx=0.025, dt=0.0005, k=0.0001,</a:t>
            </a:r>
            <a:r>
              <a:rPr lang="de-DE" baseline="0" dirty="0" smtClean="0"/>
              <a:t> no mountain, Just a standard gravity wave initialisation. </a:t>
            </a:r>
          </a:p>
          <a:p>
            <a:r>
              <a:rPr lang="de-DE" baseline="0" dirty="0" smtClean="0"/>
              <a:t>Diffusion can be very small for this problem.</a:t>
            </a:r>
            <a:endParaRPr lang="de-DE" dirty="0"/>
          </a:p>
        </p:txBody>
      </p:sp>
      <p:sp>
        <p:nvSpPr>
          <p:cNvPr id="4" name="Slide Number Placeholder 3"/>
          <p:cNvSpPr>
            <a:spLocks noGrp="1"/>
          </p:cNvSpPr>
          <p:nvPr>
            <p:ph type="sldNum" sz="quarter" idx="10"/>
          </p:nvPr>
        </p:nvSpPr>
        <p:spPr/>
        <p:txBody>
          <a:bodyPr/>
          <a:lstStyle/>
          <a:p>
            <a:fld id="{E9766AEB-0C98-4768-AF27-E6578ED090A5}" type="slidenum">
              <a:rPr lang="de-DE" smtClean="0"/>
              <a:t>3</a:t>
            </a:fld>
            <a:endParaRPr lang="de-DE"/>
          </a:p>
        </p:txBody>
      </p:sp>
    </p:spTree>
    <p:extLst>
      <p:ext uri="{BB962C8B-B14F-4D97-AF65-F5344CB8AC3E}">
        <p14:creationId xmlns:p14="http://schemas.microsoft.com/office/powerpoint/2010/main" val="205573618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de-DE" baseline="0" dirty="0" smtClean="0"/>
              <a:t>Wenn die Wasserhöhe einen bestimmten Grenzwert überschreitet, ändert der Gradiententerm sein Vorzeichen, allerdings wie man am epsilon sieht, nicht 1:1, sondern im Moment ist der Wert so bei ca. 0.2. Aber dieser Term bedeutet dann, dass ab einer bestimmten Höhe Wasser entsteht und wir dadurch einen updraft haben, welcher die Gravitation umkehrt.</a:t>
            </a:r>
          </a:p>
          <a:p>
            <a:r>
              <a:rPr lang="de-DE" baseline="0" dirty="0" smtClean="0"/>
              <a:t>Zusätzlich gibt es dann eine Variable r, welche den Niederschlag darstellen soll. Wir haben hier advektion von r und ausserdem ensteht Regen wenn wie Konvergenz haben und die Wasserhöhe einen weiteren Grenzwert überschreitet, der natürlich grösser ist, als der andere. Es ist also im übertragenen Sinn Autokonversion von Wolkenwasser zu Regen</a:t>
            </a:r>
          </a:p>
          <a:p>
            <a:r>
              <a:rPr lang="de-DE" baseline="0" smtClean="0"/>
              <a:t>Der </a:t>
            </a:r>
            <a:r>
              <a:rPr lang="de-DE" baseline="0" dirty="0" smtClean="0"/>
              <a:t>Einfluss des Regens geht in die Impulsgleichung also zusätzlicher Term. </a:t>
            </a:r>
          </a:p>
          <a:p>
            <a:r>
              <a:rPr lang="de-DE" dirty="0" smtClean="0"/>
              <a:t>Alpha, beta and gamma sind konstanten, welche so gewählt werden müssen, dass man ein sinnvolles Gleichgewicht hat zwischen</a:t>
            </a:r>
            <a:r>
              <a:rPr lang="de-DE" baseline="0" dirty="0" smtClean="0"/>
              <a:t> dem entstehen von Regen und dem Abschwächen des updrafts. Im Vergleich mit der realen Welt sollte man dann ca. 15 Minuten nur Updraft haben, dann 30-60 Minuten Regen und dann sollte der Updraft vom Regen zerstört sein.</a:t>
            </a:r>
            <a:endParaRPr lang="de-DE" dirty="0"/>
          </a:p>
        </p:txBody>
      </p:sp>
      <p:sp>
        <p:nvSpPr>
          <p:cNvPr id="4" name="Slide Number Placeholder 3"/>
          <p:cNvSpPr>
            <a:spLocks noGrp="1"/>
          </p:cNvSpPr>
          <p:nvPr>
            <p:ph type="sldNum" sz="quarter" idx="10"/>
          </p:nvPr>
        </p:nvSpPr>
        <p:spPr/>
        <p:txBody>
          <a:bodyPr/>
          <a:lstStyle/>
          <a:p>
            <a:fld id="{E9766AEB-0C98-4768-AF27-E6578ED090A5}" type="slidenum">
              <a:rPr lang="de-DE" smtClean="0"/>
              <a:t>4</a:t>
            </a:fld>
            <a:endParaRPr lang="de-DE"/>
          </a:p>
        </p:txBody>
      </p:sp>
    </p:spTree>
    <p:extLst>
      <p:ext uri="{BB962C8B-B14F-4D97-AF65-F5344CB8AC3E}">
        <p14:creationId xmlns:p14="http://schemas.microsoft.com/office/powerpoint/2010/main" val="75970237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DE" dirty="0" smtClean="0"/>
              <a:t>N=2000, dx=0.025,dt=0.0008,</a:t>
            </a:r>
            <a:r>
              <a:rPr lang="de-DE" baseline="0" dirty="0" smtClean="0"/>
              <a:t> k=0.001 h_crit=1.007 (10 times more than before, because large perturbations). </a:t>
            </a:r>
          </a:p>
          <a:p>
            <a:pPr marL="0" marR="0" indent="0" algn="l" defTabSz="914400" rtl="0" eaLnBrk="1" fontAlgn="auto" latinLnBrk="0" hangingPunct="1">
              <a:lnSpc>
                <a:spcPct val="100000"/>
              </a:lnSpc>
              <a:spcBef>
                <a:spcPts val="0"/>
              </a:spcBef>
              <a:spcAft>
                <a:spcPts val="0"/>
              </a:spcAft>
              <a:buClrTx/>
              <a:buSzTx/>
              <a:buFontTx/>
              <a:buNone/>
              <a:tabLst/>
              <a:defRPr/>
            </a:pPr>
            <a:r>
              <a:rPr lang="de-DE" baseline="0" dirty="0" smtClean="0"/>
              <a:t>Hier ist einfach ein Beispiel der Entwicklung des Modells. Es wird mit zufälligen Störungen im Geschwindigkeitsfeld initialisiert, wobei die Höhe am Anfang konstant ist. Die Initialisierung erzeugt natürlich erstmal Grosse Werte im Divergenzfeld, da sie Störungen nicht zum konstanten Höhenfeld passen. Das kann man aber ignorieren, und interessant ist die weitere Entwicklung.</a:t>
            </a:r>
            <a:endParaRPr lang="de-DE" dirty="0" smtClean="0"/>
          </a:p>
        </p:txBody>
      </p:sp>
      <p:sp>
        <p:nvSpPr>
          <p:cNvPr id="4" name="Slide Number Placeholder 3"/>
          <p:cNvSpPr>
            <a:spLocks noGrp="1"/>
          </p:cNvSpPr>
          <p:nvPr>
            <p:ph type="sldNum" sz="quarter" idx="10"/>
          </p:nvPr>
        </p:nvSpPr>
        <p:spPr/>
        <p:txBody>
          <a:bodyPr/>
          <a:lstStyle/>
          <a:p>
            <a:fld id="{E9766AEB-0C98-4768-AF27-E6578ED090A5}" type="slidenum">
              <a:rPr lang="de-DE" smtClean="0"/>
              <a:t>5</a:t>
            </a:fld>
            <a:endParaRPr lang="de-DE"/>
          </a:p>
        </p:txBody>
      </p:sp>
    </p:spTree>
    <p:extLst>
      <p:ext uri="{BB962C8B-B14F-4D97-AF65-F5344CB8AC3E}">
        <p14:creationId xmlns:p14="http://schemas.microsoft.com/office/powerpoint/2010/main" val="327774782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DE" dirty="0" smtClean="0"/>
              <a:t>N=2000, dx=0.025,dt=0.0008,</a:t>
            </a:r>
            <a:r>
              <a:rPr lang="de-DE" baseline="0" dirty="0" smtClean="0"/>
              <a:t> k=0.001, h_crit=1.007 (10 times more than before, because large perturbations).</a:t>
            </a:r>
          </a:p>
          <a:p>
            <a:pPr marL="0" marR="0" indent="0" algn="l" defTabSz="914400" rtl="0" eaLnBrk="1" fontAlgn="auto" latinLnBrk="0" hangingPunct="1">
              <a:lnSpc>
                <a:spcPct val="100000"/>
              </a:lnSpc>
              <a:spcBef>
                <a:spcPts val="0"/>
              </a:spcBef>
              <a:spcAft>
                <a:spcPts val="0"/>
              </a:spcAft>
              <a:buClrTx/>
              <a:buSzTx/>
              <a:buFontTx/>
              <a:buNone/>
              <a:tabLst/>
              <a:defRPr/>
            </a:pPr>
            <a:r>
              <a:rPr lang="de-DE" baseline="0" dirty="0" smtClean="0"/>
              <a:t>Man sieht wie 2 Gebiete mit Niederschlag entstehen. Dann gibt es etwas wie ein sich wiederholendes Muster, und am Schluss ist die Störung sozusagen zerfallen.</a:t>
            </a:r>
          </a:p>
          <a:p>
            <a:pPr marL="0" marR="0" indent="0" algn="l" defTabSz="914400" rtl="0" eaLnBrk="1" fontAlgn="auto" latinLnBrk="0" hangingPunct="1">
              <a:lnSpc>
                <a:spcPct val="100000"/>
              </a:lnSpc>
              <a:spcBef>
                <a:spcPts val="0"/>
              </a:spcBef>
              <a:spcAft>
                <a:spcPts val="0"/>
              </a:spcAft>
              <a:buClrTx/>
              <a:buSzTx/>
              <a:buFontTx/>
              <a:buNone/>
              <a:tabLst/>
              <a:defRPr/>
            </a:pPr>
            <a:r>
              <a:rPr lang="de-DE" baseline="0" dirty="0" smtClean="0"/>
              <a:t>Was man dann am Ende sieht ist ein relativ stabiles Gleichgewicht . Dies ist aber auch nicht interessant, da natürlich die mittlere Phase die ist, welche für die Datenassimilation wichtig ist.</a:t>
            </a:r>
            <a:endParaRPr lang="de-DE" dirty="0" smtClean="0"/>
          </a:p>
          <a:p>
            <a:r>
              <a:rPr lang="de-DE" dirty="0" smtClean="0"/>
              <a:t>Man kann nun zB auch einen Berg</a:t>
            </a:r>
            <a:r>
              <a:rPr lang="de-DE" baseline="0" dirty="0" smtClean="0"/>
              <a:t> einbauen und so etwas wie orographisch ausgelösten Niederschlag erzeugen.</a:t>
            </a:r>
            <a:endParaRPr lang="de-DE" dirty="0"/>
          </a:p>
        </p:txBody>
      </p:sp>
      <p:sp>
        <p:nvSpPr>
          <p:cNvPr id="4" name="Slide Number Placeholder 3"/>
          <p:cNvSpPr>
            <a:spLocks noGrp="1"/>
          </p:cNvSpPr>
          <p:nvPr>
            <p:ph type="sldNum" sz="quarter" idx="10"/>
          </p:nvPr>
        </p:nvSpPr>
        <p:spPr/>
        <p:txBody>
          <a:bodyPr/>
          <a:lstStyle/>
          <a:p>
            <a:fld id="{E9766AEB-0C98-4768-AF27-E6578ED090A5}" type="slidenum">
              <a:rPr lang="de-DE" smtClean="0"/>
              <a:t>6</a:t>
            </a:fld>
            <a:endParaRPr lang="de-DE"/>
          </a:p>
        </p:txBody>
      </p:sp>
    </p:spTree>
    <p:extLst>
      <p:ext uri="{BB962C8B-B14F-4D97-AF65-F5344CB8AC3E}">
        <p14:creationId xmlns:p14="http://schemas.microsoft.com/office/powerpoint/2010/main" val="327774782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de-DE" dirty="0" smtClean="0"/>
              <a:t>Mit dem ETKF, 10</a:t>
            </a:r>
            <a:r>
              <a:rPr lang="de-DE" baseline="0" dirty="0" smtClean="0"/>
              <a:t> ensemble members. Das ist die Assimilation im normalen Flachwassermodell, also ohne Regen oder geänderte Vorzeichen.</a:t>
            </a:r>
          </a:p>
          <a:p>
            <a:r>
              <a:rPr lang="de-DE" baseline="0" dirty="0" smtClean="0"/>
              <a:t>Die Wahrheit ist eine konstante Strömung, initialisiert wird mit einer Strömung welche um 1 m/s die falsche Geschwindigkeit hat. Man sieht schön, wie auch im ensemble mean Wellen entstehen, und die Anpassung an die Wahrheit alles andere als gradlinig verläuft.</a:t>
            </a:r>
            <a:endParaRPr lang="de-DE" dirty="0"/>
          </a:p>
        </p:txBody>
      </p:sp>
      <p:sp>
        <p:nvSpPr>
          <p:cNvPr id="4" name="Slide Number Placeholder 3"/>
          <p:cNvSpPr>
            <a:spLocks noGrp="1"/>
          </p:cNvSpPr>
          <p:nvPr>
            <p:ph type="sldNum" sz="quarter" idx="10"/>
          </p:nvPr>
        </p:nvSpPr>
        <p:spPr/>
        <p:txBody>
          <a:bodyPr/>
          <a:lstStyle/>
          <a:p>
            <a:fld id="{E9766AEB-0C98-4768-AF27-E6578ED090A5}" type="slidenum">
              <a:rPr lang="de-DE" smtClean="0"/>
              <a:t>7</a:t>
            </a:fld>
            <a:endParaRPr lang="de-DE"/>
          </a:p>
        </p:txBody>
      </p:sp>
    </p:spTree>
    <p:extLst>
      <p:ext uri="{BB962C8B-B14F-4D97-AF65-F5344CB8AC3E}">
        <p14:creationId xmlns:p14="http://schemas.microsoft.com/office/powerpoint/2010/main" val="160653781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de-DE" dirty="0" smtClean="0"/>
              <a:t>Zum</a:t>
            </a:r>
            <a:r>
              <a:rPr lang="de-DE" baseline="0" dirty="0" smtClean="0"/>
              <a:t> Schluss hier noch die nächsten Schritte. Erst muss natürlich die Assimilation ganz funktionieren.</a:t>
            </a:r>
          </a:p>
          <a:p>
            <a:r>
              <a:rPr lang="de-DE" baseline="0" dirty="0" smtClean="0"/>
              <a:t>Das wichtigste sind aber die Experimente zB mit verschieden grossen Ensembles. Ausserdem möchten wir mit dem Gebirge auch einen Effekt der Auflösung testen, also einen Fall wo ein Berg aufgelöst ist, im Vergleich zu einem Fall wo er schlecht aufgelöst ist um zu sehen, wie gut dann die Assimilation ist.</a:t>
            </a:r>
          </a:p>
          <a:p>
            <a:r>
              <a:rPr lang="de-DE" baseline="0" dirty="0" smtClean="0"/>
              <a:t>Wenn es geht möchte ich auch noch idealisierte Experimente mit KENDA machen.</a:t>
            </a:r>
            <a:endParaRPr lang="de-DE" dirty="0" smtClean="0"/>
          </a:p>
        </p:txBody>
      </p:sp>
      <p:sp>
        <p:nvSpPr>
          <p:cNvPr id="4" name="Slide Number Placeholder 3"/>
          <p:cNvSpPr>
            <a:spLocks noGrp="1"/>
          </p:cNvSpPr>
          <p:nvPr>
            <p:ph type="sldNum" sz="quarter" idx="10"/>
          </p:nvPr>
        </p:nvSpPr>
        <p:spPr/>
        <p:txBody>
          <a:bodyPr/>
          <a:lstStyle/>
          <a:p>
            <a:fld id="{E9766AEB-0C98-4768-AF27-E6578ED090A5}" type="slidenum">
              <a:rPr lang="de-DE" smtClean="0"/>
              <a:t>8</a:t>
            </a:fld>
            <a:endParaRPr lang="de-DE"/>
          </a:p>
        </p:txBody>
      </p:sp>
    </p:spTree>
    <p:extLst>
      <p:ext uri="{BB962C8B-B14F-4D97-AF65-F5344CB8AC3E}">
        <p14:creationId xmlns:p14="http://schemas.microsoft.com/office/powerpoint/2010/main" val="80912034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de-DE"/>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de-DE"/>
          </a:p>
        </p:txBody>
      </p:sp>
      <p:sp>
        <p:nvSpPr>
          <p:cNvPr id="4" name="Date Placeholder 3"/>
          <p:cNvSpPr>
            <a:spLocks noGrp="1"/>
          </p:cNvSpPr>
          <p:nvPr>
            <p:ph type="dt" sz="half" idx="10"/>
          </p:nvPr>
        </p:nvSpPr>
        <p:spPr/>
        <p:txBody>
          <a:bodyPr/>
          <a:lstStyle/>
          <a:p>
            <a:fld id="{6A5632AD-38F4-43C5-B770-33D354C552D0}" type="datetimeFigureOut">
              <a:rPr lang="de-DE" smtClean="0"/>
              <a:t>28.09.2011</a:t>
            </a:fld>
            <a:endParaRPr lang="de-DE"/>
          </a:p>
        </p:txBody>
      </p:sp>
      <p:sp>
        <p:nvSpPr>
          <p:cNvPr id="5" name="Footer Placeholder 4"/>
          <p:cNvSpPr>
            <a:spLocks noGrp="1"/>
          </p:cNvSpPr>
          <p:nvPr>
            <p:ph type="ftr" sz="quarter" idx="11"/>
          </p:nvPr>
        </p:nvSpPr>
        <p:spPr/>
        <p:txBody>
          <a:bodyPr/>
          <a:lstStyle/>
          <a:p>
            <a:endParaRPr lang="de-DE"/>
          </a:p>
        </p:txBody>
      </p:sp>
      <p:sp>
        <p:nvSpPr>
          <p:cNvPr id="6" name="Slide Number Placeholder 5"/>
          <p:cNvSpPr>
            <a:spLocks noGrp="1"/>
          </p:cNvSpPr>
          <p:nvPr>
            <p:ph type="sldNum" sz="quarter" idx="12"/>
          </p:nvPr>
        </p:nvSpPr>
        <p:spPr/>
        <p:txBody>
          <a:bodyPr/>
          <a:lstStyle/>
          <a:p>
            <a:fld id="{60575712-1C08-47FF-A329-880D2F76CC13}" type="slidenum">
              <a:rPr lang="de-DE" smtClean="0"/>
              <a:t>‹#›</a:t>
            </a:fld>
            <a:endParaRPr lang="de-DE"/>
          </a:p>
        </p:txBody>
      </p:sp>
    </p:spTree>
    <p:extLst>
      <p:ext uri="{BB962C8B-B14F-4D97-AF65-F5344CB8AC3E}">
        <p14:creationId xmlns:p14="http://schemas.microsoft.com/office/powerpoint/2010/main" val="3041092663"/>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de-DE"/>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e-DE"/>
          </a:p>
        </p:txBody>
      </p:sp>
      <p:sp>
        <p:nvSpPr>
          <p:cNvPr id="4" name="Date Placeholder 3"/>
          <p:cNvSpPr>
            <a:spLocks noGrp="1"/>
          </p:cNvSpPr>
          <p:nvPr>
            <p:ph type="dt" sz="half" idx="10"/>
          </p:nvPr>
        </p:nvSpPr>
        <p:spPr/>
        <p:txBody>
          <a:bodyPr/>
          <a:lstStyle/>
          <a:p>
            <a:fld id="{6A5632AD-38F4-43C5-B770-33D354C552D0}" type="datetimeFigureOut">
              <a:rPr lang="de-DE" smtClean="0"/>
              <a:t>28.09.2011</a:t>
            </a:fld>
            <a:endParaRPr lang="de-DE"/>
          </a:p>
        </p:txBody>
      </p:sp>
      <p:sp>
        <p:nvSpPr>
          <p:cNvPr id="5" name="Footer Placeholder 4"/>
          <p:cNvSpPr>
            <a:spLocks noGrp="1"/>
          </p:cNvSpPr>
          <p:nvPr>
            <p:ph type="ftr" sz="quarter" idx="11"/>
          </p:nvPr>
        </p:nvSpPr>
        <p:spPr/>
        <p:txBody>
          <a:bodyPr/>
          <a:lstStyle/>
          <a:p>
            <a:endParaRPr lang="de-DE"/>
          </a:p>
        </p:txBody>
      </p:sp>
      <p:sp>
        <p:nvSpPr>
          <p:cNvPr id="6" name="Slide Number Placeholder 5"/>
          <p:cNvSpPr>
            <a:spLocks noGrp="1"/>
          </p:cNvSpPr>
          <p:nvPr>
            <p:ph type="sldNum" sz="quarter" idx="12"/>
          </p:nvPr>
        </p:nvSpPr>
        <p:spPr/>
        <p:txBody>
          <a:bodyPr/>
          <a:lstStyle/>
          <a:p>
            <a:fld id="{60575712-1C08-47FF-A329-880D2F76CC13}" type="slidenum">
              <a:rPr lang="de-DE" smtClean="0"/>
              <a:t>‹#›</a:t>
            </a:fld>
            <a:endParaRPr lang="de-DE"/>
          </a:p>
        </p:txBody>
      </p:sp>
    </p:spTree>
    <p:extLst>
      <p:ext uri="{BB962C8B-B14F-4D97-AF65-F5344CB8AC3E}">
        <p14:creationId xmlns:p14="http://schemas.microsoft.com/office/powerpoint/2010/main" val="397907494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de-DE"/>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e-DE"/>
          </a:p>
        </p:txBody>
      </p:sp>
      <p:sp>
        <p:nvSpPr>
          <p:cNvPr id="4" name="Date Placeholder 3"/>
          <p:cNvSpPr>
            <a:spLocks noGrp="1"/>
          </p:cNvSpPr>
          <p:nvPr>
            <p:ph type="dt" sz="half" idx="10"/>
          </p:nvPr>
        </p:nvSpPr>
        <p:spPr/>
        <p:txBody>
          <a:bodyPr/>
          <a:lstStyle/>
          <a:p>
            <a:fld id="{6A5632AD-38F4-43C5-B770-33D354C552D0}" type="datetimeFigureOut">
              <a:rPr lang="de-DE" smtClean="0"/>
              <a:t>28.09.2011</a:t>
            </a:fld>
            <a:endParaRPr lang="de-DE"/>
          </a:p>
        </p:txBody>
      </p:sp>
      <p:sp>
        <p:nvSpPr>
          <p:cNvPr id="5" name="Footer Placeholder 4"/>
          <p:cNvSpPr>
            <a:spLocks noGrp="1"/>
          </p:cNvSpPr>
          <p:nvPr>
            <p:ph type="ftr" sz="quarter" idx="11"/>
          </p:nvPr>
        </p:nvSpPr>
        <p:spPr/>
        <p:txBody>
          <a:bodyPr/>
          <a:lstStyle/>
          <a:p>
            <a:endParaRPr lang="de-DE"/>
          </a:p>
        </p:txBody>
      </p:sp>
      <p:sp>
        <p:nvSpPr>
          <p:cNvPr id="6" name="Slide Number Placeholder 5"/>
          <p:cNvSpPr>
            <a:spLocks noGrp="1"/>
          </p:cNvSpPr>
          <p:nvPr>
            <p:ph type="sldNum" sz="quarter" idx="12"/>
          </p:nvPr>
        </p:nvSpPr>
        <p:spPr/>
        <p:txBody>
          <a:bodyPr/>
          <a:lstStyle/>
          <a:p>
            <a:fld id="{60575712-1C08-47FF-A329-880D2F76CC13}" type="slidenum">
              <a:rPr lang="de-DE" smtClean="0"/>
              <a:t>‹#›</a:t>
            </a:fld>
            <a:endParaRPr lang="de-DE"/>
          </a:p>
        </p:txBody>
      </p:sp>
    </p:spTree>
    <p:extLst>
      <p:ext uri="{BB962C8B-B14F-4D97-AF65-F5344CB8AC3E}">
        <p14:creationId xmlns:p14="http://schemas.microsoft.com/office/powerpoint/2010/main" val="5092104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de-DE"/>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e-DE"/>
          </a:p>
        </p:txBody>
      </p:sp>
      <p:sp>
        <p:nvSpPr>
          <p:cNvPr id="4" name="Date Placeholder 3"/>
          <p:cNvSpPr>
            <a:spLocks noGrp="1"/>
          </p:cNvSpPr>
          <p:nvPr>
            <p:ph type="dt" sz="half" idx="10"/>
          </p:nvPr>
        </p:nvSpPr>
        <p:spPr/>
        <p:txBody>
          <a:bodyPr/>
          <a:lstStyle/>
          <a:p>
            <a:fld id="{6A5632AD-38F4-43C5-B770-33D354C552D0}" type="datetimeFigureOut">
              <a:rPr lang="de-DE" smtClean="0"/>
              <a:t>28.09.2011</a:t>
            </a:fld>
            <a:endParaRPr lang="de-DE"/>
          </a:p>
        </p:txBody>
      </p:sp>
      <p:sp>
        <p:nvSpPr>
          <p:cNvPr id="5" name="Footer Placeholder 4"/>
          <p:cNvSpPr>
            <a:spLocks noGrp="1"/>
          </p:cNvSpPr>
          <p:nvPr>
            <p:ph type="ftr" sz="quarter" idx="11"/>
          </p:nvPr>
        </p:nvSpPr>
        <p:spPr/>
        <p:txBody>
          <a:bodyPr/>
          <a:lstStyle/>
          <a:p>
            <a:endParaRPr lang="de-DE"/>
          </a:p>
        </p:txBody>
      </p:sp>
      <p:sp>
        <p:nvSpPr>
          <p:cNvPr id="6" name="Slide Number Placeholder 5"/>
          <p:cNvSpPr>
            <a:spLocks noGrp="1"/>
          </p:cNvSpPr>
          <p:nvPr>
            <p:ph type="sldNum" sz="quarter" idx="12"/>
          </p:nvPr>
        </p:nvSpPr>
        <p:spPr/>
        <p:txBody>
          <a:bodyPr/>
          <a:lstStyle/>
          <a:p>
            <a:fld id="{60575712-1C08-47FF-A329-880D2F76CC13}" type="slidenum">
              <a:rPr lang="de-DE" smtClean="0"/>
              <a:t>‹#›</a:t>
            </a:fld>
            <a:endParaRPr lang="de-DE"/>
          </a:p>
        </p:txBody>
      </p:sp>
    </p:spTree>
    <p:extLst>
      <p:ext uri="{BB962C8B-B14F-4D97-AF65-F5344CB8AC3E}">
        <p14:creationId xmlns:p14="http://schemas.microsoft.com/office/powerpoint/2010/main" val="1007491678"/>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de-DE"/>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A5632AD-38F4-43C5-B770-33D354C552D0}" type="datetimeFigureOut">
              <a:rPr lang="de-DE" smtClean="0"/>
              <a:t>28.09.2011</a:t>
            </a:fld>
            <a:endParaRPr lang="de-DE"/>
          </a:p>
        </p:txBody>
      </p:sp>
      <p:sp>
        <p:nvSpPr>
          <p:cNvPr id="5" name="Footer Placeholder 4"/>
          <p:cNvSpPr>
            <a:spLocks noGrp="1"/>
          </p:cNvSpPr>
          <p:nvPr>
            <p:ph type="ftr" sz="quarter" idx="11"/>
          </p:nvPr>
        </p:nvSpPr>
        <p:spPr/>
        <p:txBody>
          <a:bodyPr/>
          <a:lstStyle/>
          <a:p>
            <a:endParaRPr lang="de-DE"/>
          </a:p>
        </p:txBody>
      </p:sp>
      <p:sp>
        <p:nvSpPr>
          <p:cNvPr id="6" name="Slide Number Placeholder 5"/>
          <p:cNvSpPr>
            <a:spLocks noGrp="1"/>
          </p:cNvSpPr>
          <p:nvPr>
            <p:ph type="sldNum" sz="quarter" idx="12"/>
          </p:nvPr>
        </p:nvSpPr>
        <p:spPr/>
        <p:txBody>
          <a:bodyPr/>
          <a:lstStyle/>
          <a:p>
            <a:fld id="{60575712-1C08-47FF-A329-880D2F76CC13}" type="slidenum">
              <a:rPr lang="de-DE" smtClean="0"/>
              <a:t>‹#›</a:t>
            </a:fld>
            <a:endParaRPr lang="de-DE"/>
          </a:p>
        </p:txBody>
      </p:sp>
    </p:spTree>
    <p:extLst>
      <p:ext uri="{BB962C8B-B14F-4D97-AF65-F5344CB8AC3E}">
        <p14:creationId xmlns:p14="http://schemas.microsoft.com/office/powerpoint/2010/main" val="296933499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de-DE"/>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e-DE"/>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e-DE"/>
          </a:p>
        </p:txBody>
      </p:sp>
      <p:sp>
        <p:nvSpPr>
          <p:cNvPr id="5" name="Date Placeholder 4"/>
          <p:cNvSpPr>
            <a:spLocks noGrp="1"/>
          </p:cNvSpPr>
          <p:nvPr>
            <p:ph type="dt" sz="half" idx="10"/>
          </p:nvPr>
        </p:nvSpPr>
        <p:spPr/>
        <p:txBody>
          <a:bodyPr/>
          <a:lstStyle/>
          <a:p>
            <a:fld id="{6A5632AD-38F4-43C5-B770-33D354C552D0}" type="datetimeFigureOut">
              <a:rPr lang="de-DE" smtClean="0"/>
              <a:t>28.09.2011</a:t>
            </a:fld>
            <a:endParaRPr lang="de-DE"/>
          </a:p>
        </p:txBody>
      </p:sp>
      <p:sp>
        <p:nvSpPr>
          <p:cNvPr id="6" name="Footer Placeholder 5"/>
          <p:cNvSpPr>
            <a:spLocks noGrp="1"/>
          </p:cNvSpPr>
          <p:nvPr>
            <p:ph type="ftr" sz="quarter" idx="11"/>
          </p:nvPr>
        </p:nvSpPr>
        <p:spPr/>
        <p:txBody>
          <a:bodyPr/>
          <a:lstStyle/>
          <a:p>
            <a:endParaRPr lang="de-DE"/>
          </a:p>
        </p:txBody>
      </p:sp>
      <p:sp>
        <p:nvSpPr>
          <p:cNvPr id="7" name="Slide Number Placeholder 6"/>
          <p:cNvSpPr>
            <a:spLocks noGrp="1"/>
          </p:cNvSpPr>
          <p:nvPr>
            <p:ph type="sldNum" sz="quarter" idx="12"/>
          </p:nvPr>
        </p:nvSpPr>
        <p:spPr/>
        <p:txBody>
          <a:bodyPr/>
          <a:lstStyle/>
          <a:p>
            <a:fld id="{60575712-1C08-47FF-A329-880D2F76CC13}" type="slidenum">
              <a:rPr lang="de-DE" smtClean="0"/>
              <a:t>‹#›</a:t>
            </a:fld>
            <a:endParaRPr lang="de-DE"/>
          </a:p>
        </p:txBody>
      </p:sp>
    </p:spTree>
    <p:extLst>
      <p:ext uri="{BB962C8B-B14F-4D97-AF65-F5344CB8AC3E}">
        <p14:creationId xmlns:p14="http://schemas.microsoft.com/office/powerpoint/2010/main" val="237210515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de-DE"/>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e-DE"/>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e-DE"/>
          </a:p>
        </p:txBody>
      </p:sp>
      <p:sp>
        <p:nvSpPr>
          <p:cNvPr id="7" name="Date Placeholder 6"/>
          <p:cNvSpPr>
            <a:spLocks noGrp="1"/>
          </p:cNvSpPr>
          <p:nvPr>
            <p:ph type="dt" sz="half" idx="10"/>
          </p:nvPr>
        </p:nvSpPr>
        <p:spPr/>
        <p:txBody>
          <a:bodyPr/>
          <a:lstStyle/>
          <a:p>
            <a:fld id="{6A5632AD-38F4-43C5-B770-33D354C552D0}" type="datetimeFigureOut">
              <a:rPr lang="de-DE" smtClean="0"/>
              <a:t>28.09.2011</a:t>
            </a:fld>
            <a:endParaRPr lang="de-DE"/>
          </a:p>
        </p:txBody>
      </p:sp>
      <p:sp>
        <p:nvSpPr>
          <p:cNvPr id="8" name="Footer Placeholder 7"/>
          <p:cNvSpPr>
            <a:spLocks noGrp="1"/>
          </p:cNvSpPr>
          <p:nvPr>
            <p:ph type="ftr" sz="quarter" idx="11"/>
          </p:nvPr>
        </p:nvSpPr>
        <p:spPr/>
        <p:txBody>
          <a:bodyPr/>
          <a:lstStyle/>
          <a:p>
            <a:endParaRPr lang="de-DE"/>
          </a:p>
        </p:txBody>
      </p:sp>
      <p:sp>
        <p:nvSpPr>
          <p:cNvPr id="9" name="Slide Number Placeholder 8"/>
          <p:cNvSpPr>
            <a:spLocks noGrp="1"/>
          </p:cNvSpPr>
          <p:nvPr>
            <p:ph type="sldNum" sz="quarter" idx="12"/>
          </p:nvPr>
        </p:nvSpPr>
        <p:spPr/>
        <p:txBody>
          <a:bodyPr/>
          <a:lstStyle/>
          <a:p>
            <a:fld id="{60575712-1C08-47FF-A329-880D2F76CC13}" type="slidenum">
              <a:rPr lang="de-DE" smtClean="0"/>
              <a:t>‹#›</a:t>
            </a:fld>
            <a:endParaRPr lang="de-DE"/>
          </a:p>
        </p:txBody>
      </p:sp>
    </p:spTree>
    <p:extLst>
      <p:ext uri="{BB962C8B-B14F-4D97-AF65-F5344CB8AC3E}">
        <p14:creationId xmlns:p14="http://schemas.microsoft.com/office/powerpoint/2010/main" val="337196151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de-DE"/>
          </a:p>
        </p:txBody>
      </p:sp>
      <p:sp>
        <p:nvSpPr>
          <p:cNvPr id="3" name="Date Placeholder 2"/>
          <p:cNvSpPr>
            <a:spLocks noGrp="1"/>
          </p:cNvSpPr>
          <p:nvPr>
            <p:ph type="dt" sz="half" idx="10"/>
          </p:nvPr>
        </p:nvSpPr>
        <p:spPr/>
        <p:txBody>
          <a:bodyPr/>
          <a:lstStyle/>
          <a:p>
            <a:fld id="{6A5632AD-38F4-43C5-B770-33D354C552D0}" type="datetimeFigureOut">
              <a:rPr lang="de-DE" smtClean="0"/>
              <a:t>28.09.2011</a:t>
            </a:fld>
            <a:endParaRPr lang="de-DE"/>
          </a:p>
        </p:txBody>
      </p:sp>
      <p:sp>
        <p:nvSpPr>
          <p:cNvPr id="4" name="Footer Placeholder 3"/>
          <p:cNvSpPr>
            <a:spLocks noGrp="1"/>
          </p:cNvSpPr>
          <p:nvPr>
            <p:ph type="ftr" sz="quarter" idx="11"/>
          </p:nvPr>
        </p:nvSpPr>
        <p:spPr/>
        <p:txBody>
          <a:bodyPr/>
          <a:lstStyle/>
          <a:p>
            <a:endParaRPr lang="de-DE"/>
          </a:p>
        </p:txBody>
      </p:sp>
      <p:sp>
        <p:nvSpPr>
          <p:cNvPr id="5" name="Slide Number Placeholder 4"/>
          <p:cNvSpPr>
            <a:spLocks noGrp="1"/>
          </p:cNvSpPr>
          <p:nvPr>
            <p:ph type="sldNum" sz="quarter" idx="12"/>
          </p:nvPr>
        </p:nvSpPr>
        <p:spPr/>
        <p:txBody>
          <a:bodyPr/>
          <a:lstStyle/>
          <a:p>
            <a:fld id="{60575712-1C08-47FF-A329-880D2F76CC13}" type="slidenum">
              <a:rPr lang="de-DE" smtClean="0"/>
              <a:t>‹#›</a:t>
            </a:fld>
            <a:endParaRPr lang="de-DE"/>
          </a:p>
        </p:txBody>
      </p:sp>
    </p:spTree>
    <p:extLst>
      <p:ext uri="{BB962C8B-B14F-4D97-AF65-F5344CB8AC3E}">
        <p14:creationId xmlns:p14="http://schemas.microsoft.com/office/powerpoint/2010/main" val="227710027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A5632AD-38F4-43C5-B770-33D354C552D0}" type="datetimeFigureOut">
              <a:rPr lang="de-DE" smtClean="0"/>
              <a:t>28.09.2011</a:t>
            </a:fld>
            <a:endParaRPr lang="de-DE"/>
          </a:p>
        </p:txBody>
      </p:sp>
      <p:sp>
        <p:nvSpPr>
          <p:cNvPr id="3" name="Footer Placeholder 2"/>
          <p:cNvSpPr>
            <a:spLocks noGrp="1"/>
          </p:cNvSpPr>
          <p:nvPr>
            <p:ph type="ftr" sz="quarter" idx="11"/>
          </p:nvPr>
        </p:nvSpPr>
        <p:spPr/>
        <p:txBody>
          <a:bodyPr/>
          <a:lstStyle/>
          <a:p>
            <a:endParaRPr lang="de-DE"/>
          </a:p>
        </p:txBody>
      </p:sp>
      <p:sp>
        <p:nvSpPr>
          <p:cNvPr id="4" name="Slide Number Placeholder 3"/>
          <p:cNvSpPr>
            <a:spLocks noGrp="1"/>
          </p:cNvSpPr>
          <p:nvPr>
            <p:ph type="sldNum" sz="quarter" idx="12"/>
          </p:nvPr>
        </p:nvSpPr>
        <p:spPr/>
        <p:txBody>
          <a:bodyPr/>
          <a:lstStyle/>
          <a:p>
            <a:fld id="{60575712-1C08-47FF-A329-880D2F76CC13}" type="slidenum">
              <a:rPr lang="de-DE" smtClean="0"/>
              <a:t>‹#›</a:t>
            </a:fld>
            <a:endParaRPr lang="de-DE"/>
          </a:p>
        </p:txBody>
      </p:sp>
    </p:spTree>
    <p:extLst>
      <p:ext uri="{BB962C8B-B14F-4D97-AF65-F5344CB8AC3E}">
        <p14:creationId xmlns:p14="http://schemas.microsoft.com/office/powerpoint/2010/main" val="20709340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de-DE"/>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e-DE"/>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A5632AD-38F4-43C5-B770-33D354C552D0}" type="datetimeFigureOut">
              <a:rPr lang="de-DE" smtClean="0"/>
              <a:t>28.09.2011</a:t>
            </a:fld>
            <a:endParaRPr lang="de-DE"/>
          </a:p>
        </p:txBody>
      </p:sp>
      <p:sp>
        <p:nvSpPr>
          <p:cNvPr id="6" name="Footer Placeholder 5"/>
          <p:cNvSpPr>
            <a:spLocks noGrp="1"/>
          </p:cNvSpPr>
          <p:nvPr>
            <p:ph type="ftr" sz="quarter" idx="11"/>
          </p:nvPr>
        </p:nvSpPr>
        <p:spPr/>
        <p:txBody>
          <a:bodyPr/>
          <a:lstStyle/>
          <a:p>
            <a:endParaRPr lang="de-DE"/>
          </a:p>
        </p:txBody>
      </p:sp>
      <p:sp>
        <p:nvSpPr>
          <p:cNvPr id="7" name="Slide Number Placeholder 6"/>
          <p:cNvSpPr>
            <a:spLocks noGrp="1"/>
          </p:cNvSpPr>
          <p:nvPr>
            <p:ph type="sldNum" sz="quarter" idx="12"/>
          </p:nvPr>
        </p:nvSpPr>
        <p:spPr/>
        <p:txBody>
          <a:bodyPr/>
          <a:lstStyle/>
          <a:p>
            <a:fld id="{60575712-1C08-47FF-A329-880D2F76CC13}" type="slidenum">
              <a:rPr lang="de-DE" smtClean="0"/>
              <a:t>‹#›</a:t>
            </a:fld>
            <a:endParaRPr lang="de-DE"/>
          </a:p>
        </p:txBody>
      </p:sp>
    </p:spTree>
    <p:extLst>
      <p:ext uri="{BB962C8B-B14F-4D97-AF65-F5344CB8AC3E}">
        <p14:creationId xmlns:p14="http://schemas.microsoft.com/office/powerpoint/2010/main" val="134879685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de-DE"/>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DE"/>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A5632AD-38F4-43C5-B770-33D354C552D0}" type="datetimeFigureOut">
              <a:rPr lang="de-DE" smtClean="0"/>
              <a:t>28.09.2011</a:t>
            </a:fld>
            <a:endParaRPr lang="de-DE"/>
          </a:p>
        </p:txBody>
      </p:sp>
      <p:sp>
        <p:nvSpPr>
          <p:cNvPr id="6" name="Footer Placeholder 5"/>
          <p:cNvSpPr>
            <a:spLocks noGrp="1"/>
          </p:cNvSpPr>
          <p:nvPr>
            <p:ph type="ftr" sz="quarter" idx="11"/>
          </p:nvPr>
        </p:nvSpPr>
        <p:spPr/>
        <p:txBody>
          <a:bodyPr/>
          <a:lstStyle/>
          <a:p>
            <a:endParaRPr lang="de-DE"/>
          </a:p>
        </p:txBody>
      </p:sp>
      <p:sp>
        <p:nvSpPr>
          <p:cNvPr id="7" name="Slide Number Placeholder 6"/>
          <p:cNvSpPr>
            <a:spLocks noGrp="1"/>
          </p:cNvSpPr>
          <p:nvPr>
            <p:ph type="sldNum" sz="quarter" idx="12"/>
          </p:nvPr>
        </p:nvSpPr>
        <p:spPr/>
        <p:txBody>
          <a:bodyPr/>
          <a:lstStyle/>
          <a:p>
            <a:fld id="{60575712-1C08-47FF-A329-880D2F76CC13}" type="slidenum">
              <a:rPr lang="de-DE" smtClean="0"/>
              <a:t>‹#›</a:t>
            </a:fld>
            <a:endParaRPr lang="de-DE"/>
          </a:p>
        </p:txBody>
      </p:sp>
    </p:spTree>
    <p:extLst>
      <p:ext uri="{BB962C8B-B14F-4D97-AF65-F5344CB8AC3E}">
        <p14:creationId xmlns:p14="http://schemas.microsoft.com/office/powerpoint/2010/main" val="111875835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1196752"/>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de-DE" dirty="0"/>
          </a:p>
        </p:txBody>
      </p:sp>
      <p:sp>
        <p:nvSpPr>
          <p:cNvPr id="3" name="Text Placeholder 2"/>
          <p:cNvSpPr>
            <a:spLocks noGrp="1"/>
          </p:cNvSpPr>
          <p:nvPr>
            <p:ph type="body" idx="1"/>
          </p:nvPr>
        </p:nvSpPr>
        <p:spPr>
          <a:xfrm>
            <a:off x="457200" y="2420888"/>
            <a:ext cx="8229600" cy="3705275"/>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de-DE"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A5632AD-38F4-43C5-B770-33D354C552D0}" type="datetimeFigureOut">
              <a:rPr lang="de-DE" smtClean="0"/>
              <a:t>28.09.2011</a:t>
            </a:fld>
            <a:endParaRPr lang="de-DE"/>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e-DE"/>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0575712-1C08-47FF-A329-880D2F76CC13}" type="slidenum">
              <a:rPr lang="de-DE" smtClean="0"/>
              <a:t>‹#›</a:t>
            </a:fld>
            <a:endParaRPr lang="de-DE"/>
          </a:p>
        </p:txBody>
      </p:sp>
      <p:pic>
        <p:nvPicPr>
          <p:cNvPr id="8" name="Picture 33" descr="Sonderlogo HErZ_RGB-kleiner"/>
          <p:cNvPicPr>
            <a:picLocks noChangeAspect="1" noChangeArrowheads="1"/>
          </p:cNvPicPr>
          <p:nvPr userDrawn="1"/>
        </p:nvPicPr>
        <p:blipFill>
          <a:blip r:embed="rId13" cstate="print">
            <a:extLst>
              <a:ext uri="{28A0092B-C50C-407E-A947-70E740481C1C}">
                <a14:useLocalDpi xmlns:a14="http://schemas.microsoft.com/office/drawing/2010/main" val="0"/>
              </a:ext>
            </a:extLst>
          </a:blip>
          <a:srcRect/>
          <a:stretch>
            <a:fillRect/>
          </a:stretch>
        </p:blipFill>
        <p:spPr bwMode="auto">
          <a:xfrm>
            <a:off x="5795963" y="-27383"/>
            <a:ext cx="3348037" cy="9361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39"/>
          <p:cNvPicPr>
            <a:picLocks noChangeAspect="1" noChangeArrowheads="1"/>
          </p:cNvPicPr>
          <p:nvPr userDrawn="1"/>
        </p:nvPicPr>
        <p:blipFill>
          <a:blip r:embed="rId14">
            <a:extLst>
              <a:ext uri="{28A0092B-C50C-407E-A947-70E740481C1C}">
                <a14:useLocalDpi xmlns:a14="http://schemas.microsoft.com/office/drawing/2010/main" val="0"/>
              </a:ext>
            </a:extLst>
          </a:blip>
          <a:srcRect r="34247" b="30463"/>
          <a:stretch>
            <a:fillRect/>
          </a:stretch>
        </p:blipFill>
        <p:spPr bwMode="auto">
          <a:xfrm>
            <a:off x="84138" y="41275"/>
            <a:ext cx="5567362" cy="795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0276926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7.gif"/><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5.xml.rels><?xml version="1.0" encoding="UTF-8" standalone="yes"?>
<Relationships xmlns="http://schemas.openxmlformats.org/package/2006/relationships"><Relationship Id="rId3" Type="http://schemas.openxmlformats.org/officeDocument/2006/relationships/image" Target="../media/image11.gif"/><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3" Type="http://schemas.openxmlformats.org/officeDocument/2006/relationships/image" Target="../media/image12.gif"/><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11560" y="1628800"/>
            <a:ext cx="7772400" cy="1470025"/>
          </a:xfrm>
        </p:spPr>
        <p:txBody>
          <a:bodyPr/>
          <a:lstStyle/>
          <a:p>
            <a:r>
              <a:rPr lang="de-CH" b="1" dirty="0" smtClean="0">
                <a:solidFill>
                  <a:srgbClr val="C00000"/>
                </a:solidFill>
              </a:rPr>
              <a:t>Überblick Datenassimilation Flachwassermodell</a:t>
            </a:r>
            <a:endParaRPr lang="de-DE" dirty="0"/>
          </a:p>
        </p:txBody>
      </p:sp>
      <p:sp>
        <p:nvSpPr>
          <p:cNvPr id="3" name="Subtitle 2"/>
          <p:cNvSpPr>
            <a:spLocks noGrp="1"/>
          </p:cNvSpPr>
          <p:nvPr>
            <p:ph type="subTitle" idx="1"/>
          </p:nvPr>
        </p:nvSpPr>
        <p:spPr>
          <a:xfrm>
            <a:off x="1371600" y="4196680"/>
            <a:ext cx="6400800" cy="1752600"/>
          </a:xfrm>
        </p:spPr>
        <p:txBody>
          <a:bodyPr/>
          <a:lstStyle/>
          <a:p>
            <a:r>
              <a:rPr lang="de-DE" dirty="0" smtClean="0"/>
              <a:t>HErZ Meeting 30.9..2011</a:t>
            </a:r>
            <a:endParaRPr lang="de-DE" dirty="0"/>
          </a:p>
        </p:txBody>
      </p:sp>
    </p:spTree>
    <p:extLst>
      <p:ext uri="{BB962C8B-B14F-4D97-AF65-F5344CB8AC3E}">
        <p14:creationId xmlns:p14="http://schemas.microsoft.com/office/powerpoint/2010/main" val="386012976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836712"/>
            <a:ext cx="8229600" cy="1143000"/>
          </a:xfrm>
        </p:spPr>
        <p:txBody>
          <a:bodyPr>
            <a:normAutofit fontScale="90000"/>
          </a:bodyPr>
          <a:lstStyle/>
          <a:p>
            <a:r>
              <a:rPr lang="de-DE" sz="4000" dirty="0" smtClean="0"/>
              <a:t>Flachwassergleichungen (nondimensional)</a:t>
            </a:r>
            <a:endParaRPr lang="de-DE" sz="4000" dirty="0"/>
          </a:p>
        </p:txBody>
      </p:sp>
      <p:sp>
        <p:nvSpPr>
          <p:cNvPr id="8" name="TextBox 7"/>
          <p:cNvSpPr txBox="1"/>
          <p:nvPr/>
        </p:nvSpPr>
        <p:spPr>
          <a:xfrm>
            <a:off x="4784576" y="2060847"/>
            <a:ext cx="3027784" cy="1446550"/>
          </a:xfrm>
          <a:prstGeom prst="rect">
            <a:avLst/>
          </a:prstGeom>
          <a:noFill/>
        </p:spPr>
        <p:txBody>
          <a:bodyPr wrap="square" rtlCol="0">
            <a:spAutoFit/>
          </a:bodyPr>
          <a:lstStyle/>
          <a:p>
            <a:r>
              <a:rPr lang="de-DE" sz="2200" dirty="0" smtClean="0"/>
              <a:t>u:  Geschwindigkeit</a:t>
            </a:r>
          </a:p>
          <a:p>
            <a:r>
              <a:rPr lang="de-DE" sz="2200" dirty="0" smtClean="0"/>
              <a:t>h:  Topographie</a:t>
            </a:r>
          </a:p>
          <a:p>
            <a:r>
              <a:rPr lang="de-DE" sz="2200" dirty="0" smtClean="0"/>
              <a:t>H:  Flüssigkeitstiefe</a:t>
            </a:r>
          </a:p>
          <a:p>
            <a:r>
              <a:rPr lang="de-DE" sz="2200" dirty="0" smtClean="0"/>
              <a:t>H</a:t>
            </a:r>
            <a:r>
              <a:rPr lang="de-DE" sz="2200" baseline="-25000" dirty="0" smtClean="0"/>
              <a:t>0</a:t>
            </a:r>
            <a:r>
              <a:rPr lang="de-DE" sz="2200" dirty="0" smtClean="0"/>
              <a:t>: Anfangstiefe</a:t>
            </a:r>
            <a:endParaRPr lang="de-DE" sz="2200" dirty="0"/>
          </a:p>
        </p:txBody>
      </p:sp>
      <p:grpSp>
        <p:nvGrpSpPr>
          <p:cNvPr id="9" name="Group 8"/>
          <p:cNvGrpSpPr/>
          <p:nvPr/>
        </p:nvGrpSpPr>
        <p:grpSpPr>
          <a:xfrm>
            <a:off x="107504" y="3811852"/>
            <a:ext cx="7920880" cy="484107"/>
            <a:chOff x="3973573" y="3142333"/>
            <a:chExt cx="4719190" cy="484107"/>
          </a:xfrm>
        </p:grpSpPr>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41312" y="3142333"/>
              <a:ext cx="651451" cy="48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TextBox 10"/>
            <p:cNvSpPr txBox="1"/>
            <p:nvPr/>
          </p:nvSpPr>
          <p:spPr>
            <a:xfrm>
              <a:off x="3973573" y="3165145"/>
              <a:ext cx="4067739" cy="430887"/>
            </a:xfrm>
            <a:prstGeom prst="rect">
              <a:avLst/>
            </a:prstGeom>
            <a:noFill/>
          </p:spPr>
          <p:txBody>
            <a:bodyPr wrap="square" rtlCol="0">
              <a:spAutoFit/>
            </a:bodyPr>
            <a:lstStyle/>
            <a:p>
              <a:pPr algn="r"/>
              <a:r>
                <a:rPr lang="de-DE" sz="2200" dirty="0" smtClean="0"/>
                <a:t>Phasengeschwindigkeit linearer Schwerewellen:</a:t>
              </a:r>
              <a:endParaRPr lang="de-DE" sz="2200" dirty="0"/>
            </a:p>
          </p:txBody>
        </p:sp>
      </p:grpSp>
      <p:grpSp>
        <p:nvGrpSpPr>
          <p:cNvPr id="17" name="Group 16"/>
          <p:cNvGrpSpPr/>
          <p:nvPr/>
        </p:nvGrpSpPr>
        <p:grpSpPr>
          <a:xfrm>
            <a:off x="745246" y="4242739"/>
            <a:ext cx="7859202" cy="2570638"/>
            <a:chOff x="745246" y="4242739"/>
            <a:chExt cx="7859202" cy="2570638"/>
          </a:xfrm>
        </p:grpSpPr>
        <p:grpSp>
          <p:nvGrpSpPr>
            <p:cNvPr id="16" name="Group 15"/>
            <p:cNvGrpSpPr/>
            <p:nvPr/>
          </p:nvGrpSpPr>
          <p:grpSpPr>
            <a:xfrm>
              <a:off x="745246" y="4365104"/>
              <a:ext cx="7859202" cy="2448273"/>
              <a:chOff x="97174" y="4365104"/>
              <a:chExt cx="7859202" cy="2448273"/>
            </a:xfrm>
          </p:grpSpPr>
          <p:sp>
            <p:nvSpPr>
              <p:cNvPr id="3" name="TextBox 2"/>
              <p:cNvSpPr txBox="1"/>
              <p:nvPr/>
            </p:nvSpPr>
            <p:spPr>
              <a:xfrm>
                <a:off x="6177833" y="5281925"/>
                <a:ext cx="1656184" cy="430887"/>
              </a:xfrm>
              <a:prstGeom prst="rect">
                <a:avLst/>
              </a:prstGeom>
              <a:noFill/>
            </p:spPr>
            <p:txBody>
              <a:bodyPr wrap="square" rtlCol="0">
                <a:spAutoFit/>
              </a:bodyPr>
              <a:lstStyle/>
              <a:p>
                <a:r>
                  <a:rPr lang="de-DE" sz="2200" dirty="0" smtClean="0"/>
                  <a:t>H(x,t)</a:t>
                </a:r>
                <a:endParaRPr lang="de-DE" sz="2200" dirty="0"/>
              </a:p>
            </p:txBody>
          </p:sp>
          <p:sp>
            <p:nvSpPr>
              <p:cNvPr id="12" name="TextBox 11"/>
              <p:cNvSpPr txBox="1"/>
              <p:nvPr/>
            </p:nvSpPr>
            <p:spPr>
              <a:xfrm>
                <a:off x="6300192" y="6237312"/>
                <a:ext cx="1656184" cy="430887"/>
              </a:xfrm>
              <a:prstGeom prst="rect">
                <a:avLst/>
              </a:prstGeom>
              <a:noFill/>
            </p:spPr>
            <p:txBody>
              <a:bodyPr wrap="square" rtlCol="0">
                <a:spAutoFit/>
              </a:bodyPr>
              <a:lstStyle/>
              <a:p>
                <a:r>
                  <a:rPr lang="de-DE" sz="2200" dirty="0" smtClean="0"/>
                  <a:t>h(x)</a:t>
                </a:r>
                <a:endParaRPr lang="de-DE" sz="2200" dirty="0"/>
              </a:p>
            </p:txBody>
          </p:sp>
          <p:pic>
            <p:nvPicPr>
              <p:cNvPr id="102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7174" y="4365104"/>
                <a:ext cx="5743652" cy="24482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5" name="Right Brace 14"/>
              <p:cNvSpPr/>
              <p:nvPr/>
            </p:nvSpPr>
            <p:spPr>
              <a:xfrm>
                <a:off x="5724128" y="4757427"/>
                <a:ext cx="360040" cy="1479884"/>
              </a:xfrm>
              <a:prstGeom prst="rightBrace">
                <a:avLst/>
              </a:prstGeom>
              <a:ln w="3810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de-DE"/>
              </a:p>
            </p:txBody>
          </p:sp>
          <p:sp>
            <p:nvSpPr>
              <p:cNvPr id="22" name="Right Brace 21"/>
              <p:cNvSpPr/>
              <p:nvPr/>
            </p:nvSpPr>
            <p:spPr>
              <a:xfrm>
                <a:off x="5724128" y="6237311"/>
                <a:ext cx="360040" cy="484524"/>
              </a:xfrm>
              <a:prstGeom prst="rightBrace">
                <a:avLst/>
              </a:prstGeom>
              <a:ln w="3810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de-DE"/>
              </a:p>
            </p:txBody>
          </p:sp>
        </p:grpSp>
        <p:pic>
          <p:nvPicPr>
            <p:cNvPr id="1029"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915816" y="4242739"/>
              <a:ext cx="457200" cy="466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pic>
        <p:nvPicPr>
          <p:cNvPr id="1030" name="Picture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15615" y="1988840"/>
            <a:ext cx="3496345" cy="1638912"/>
          </a:xfrm>
          <a:prstGeom prst="rect">
            <a:avLst/>
          </a:prstGeom>
          <a:solidFill>
            <a:schemeClr val="tx1"/>
          </a:solidFill>
          <a:ln w="15875">
            <a:solidFill>
              <a:schemeClr val="tx1"/>
            </a:solidFill>
            <a:miter lim="800000"/>
            <a:headEnd/>
            <a:tailEnd/>
          </a:ln>
          <a:effectLst/>
        </p:spPr>
      </p:pic>
    </p:spTree>
    <p:extLst>
      <p:ext uri="{BB962C8B-B14F-4D97-AF65-F5344CB8AC3E}">
        <p14:creationId xmlns:p14="http://schemas.microsoft.com/office/powerpoint/2010/main" val="395533519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1547664" y="2068810"/>
            <a:ext cx="6102771" cy="4600550"/>
            <a:chOff x="899592" y="2233151"/>
            <a:chExt cx="6102771" cy="460055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99592" y="2233151"/>
              <a:ext cx="6102771" cy="4600550"/>
            </a:xfrm>
            <a:prstGeom prst="rect">
              <a:avLst/>
            </a:prstGeom>
          </p:spPr>
        </p:pic>
        <p:pic>
          <p:nvPicPr>
            <p:cNvPr id="205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24694" y="2924944"/>
              <a:ext cx="428625" cy="21122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25984" y="5745402"/>
              <a:ext cx="428625" cy="6932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6" name="Title 1"/>
          <p:cNvSpPr>
            <a:spLocks noGrp="1"/>
          </p:cNvSpPr>
          <p:nvPr>
            <p:ph type="title"/>
          </p:nvPr>
        </p:nvSpPr>
        <p:spPr>
          <a:xfrm>
            <a:off x="467544" y="836712"/>
            <a:ext cx="8229600" cy="1143000"/>
          </a:xfrm>
        </p:spPr>
        <p:txBody>
          <a:bodyPr>
            <a:normAutofit/>
          </a:bodyPr>
          <a:lstStyle/>
          <a:p>
            <a:r>
              <a:rPr lang="de-DE" sz="4000" dirty="0" smtClean="0"/>
              <a:t>Beispiel einer Schwerewelle</a:t>
            </a:r>
            <a:endParaRPr lang="de-DE" sz="4000" dirty="0"/>
          </a:p>
        </p:txBody>
      </p:sp>
    </p:spTree>
    <p:extLst>
      <p:ext uri="{BB962C8B-B14F-4D97-AF65-F5344CB8AC3E}">
        <p14:creationId xmlns:p14="http://schemas.microsoft.com/office/powerpoint/2010/main" val="185883144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4704"/>
            <a:ext cx="8229600" cy="1143000"/>
          </a:xfrm>
        </p:spPr>
        <p:txBody>
          <a:bodyPr>
            <a:normAutofit/>
          </a:bodyPr>
          <a:lstStyle/>
          <a:p>
            <a:r>
              <a:rPr lang="de-DE" sz="3600" dirty="0" smtClean="0"/>
              <a:t>Modifizierung</a:t>
            </a:r>
            <a:endParaRPr lang="de-DE" sz="3600" dirty="0"/>
          </a:p>
        </p:txBody>
      </p:sp>
      <p:sp>
        <p:nvSpPr>
          <p:cNvPr id="3" name="Content Placeholder 2"/>
          <p:cNvSpPr>
            <a:spLocks noGrp="1"/>
          </p:cNvSpPr>
          <p:nvPr>
            <p:ph idx="1"/>
          </p:nvPr>
        </p:nvSpPr>
        <p:spPr>
          <a:xfrm>
            <a:off x="1" y="3573016"/>
            <a:ext cx="9131084" cy="3201435"/>
          </a:xfrm>
        </p:spPr>
        <p:txBody>
          <a:bodyPr>
            <a:normAutofit/>
          </a:bodyPr>
          <a:lstStyle/>
          <a:p>
            <a:r>
              <a:rPr lang="de-DE" sz="2200" dirty="0" smtClean="0"/>
              <a:t>Wenn die Wasserhöhe einen Grenzwert überschreitet, ändert der Gradiententerm sein Vorzeichen</a:t>
            </a:r>
          </a:p>
          <a:p>
            <a:r>
              <a:rPr lang="de-DE" sz="2200" dirty="0" smtClean="0"/>
              <a:t>Entwicklung des Niederschlags:</a:t>
            </a:r>
          </a:p>
          <a:p>
            <a:endParaRPr lang="de-DE" sz="2200" dirty="0"/>
          </a:p>
          <a:p>
            <a:endParaRPr lang="de-DE" sz="2200" dirty="0" smtClean="0"/>
          </a:p>
          <a:p>
            <a:r>
              <a:rPr lang="de-DE" sz="2200" dirty="0" smtClean="0"/>
              <a:t>Regen entsteht auch ab einer bestimmten Wasserhöhe und bei Kovergenz</a:t>
            </a:r>
          </a:p>
          <a:p>
            <a:r>
              <a:rPr lang="de-DE" sz="2200" dirty="0" smtClean="0"/>
              <a:t>Regen wird auch advehiert</a:t>
            </a: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915" y="2048490"/>
            <a:ext cx="9144000" cy="14332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22930" y="4725144"/>
            <a:ext cx="7272310" cy="7403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062562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836712"/>
            <a:ext cx="8229600" cy="1143000"/>
          </a:xfrm>
        </p:spPr>
        <p:txBody>
          <a:bodyPr>
            <a:normAutofit/>
          </a:bodyPr>
          <a:lstStyle/>
          <a:p>
            <a:r>
              <a:rPr lang="de-DE" sz="3600" dirty="0" smtClean="0"/>
              <a:t>Beispielkonfiguration</a:t>
            </a:r>
            <a:endParaRPr lang="de-DE" sz="3600" dirty="0"/>
          </a:p>
        </p:txBody>
      </p:sp>
      <p:pic>
        <p:nvPicPr>
          <p:cNvPr id="3076" name="Picture 4" descr="E:\Bilder\2\image001.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26513" y="2276872"/>
            <a:ext cx="6017895" cy="4536567"/>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p:cNvPicPr>
            <a:picLocks noGrp="1" noChangeAspect="1" noChangeArrowheads="1"/>
          </p:cNvPicPr>
          <p:nvPr>
            <p:ph idx="1"/>
          </p:nvPr>
        </p:nvPicPr>
        <p:blipFill>
          <a:blip r:embed="rId4">
            <a:extLst>
              <a:ext uri="{28A0092B-C50C-407E-A947-70E740481C1C}">
                <a14:useLocalDpi xmlns:a14="http://schemas.microsoft.com/office/drawing/2010/main" val="0"/>
              </a:ext>
            </a:extLst>
          </a:blip>
          <a:srcRect/>
          <a:stretch>
            <a:fillRect/>
          </a:stretch>
        </p:blipFill>
        <p:spPr bwMode="auto">
          <a:xfrm>
            <a:off x="1889660" y="3044247"/>
            <a:ext cx="378084" cy="20130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17013" y="5589240"/>
            <a:ext cx="378084" cy="8084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8184788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836712"/>
            <a:ext cx="8229600" cy="1143000"/>
          </a:xfrm>
        </p:spPr>
        <p:txBody>
          <a:bodyPr>
            <a:normAutofit/>
          </a:bodyPr>
          <a:lstStyle/>
          <a:p>
            <a:r>
              <a:rPr lang="de-DE" sz="3600" dirty="0"/>
              <a:t>Beispielkonfiguration</a:t>
            </a:r>
          </a:p>
        </p:txBody>
      </p:sp>
      <p:grpSp>
        <p:nvGrpSpPr>
          <p:cNvPr id="4" name="Group 3"/>
          <p:cNvGrpSpPr/>
          <p:nvPr/>
        </p:nvGrpSpPr>
        <p:grpSpPr>
          <a:xfrm>
            <a:off x="2225208" y="2278800"/>
            <a:ext cx="6019200" cy="4537550"/>
            <a:chOff x="1548000" y="2278800"/>
            <a:chExt cx="6019200" cy="4537550"/>
          </a:xfrm>
        </p:grpSpPr>
        <p:pic>
          <p:nvPicPr>
            <p:cNvPr id="3074" name="Picture 2" descr="E:\Bilder\2\anim2.gif"/>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1548000" y="2278800"/>
              <a:ext cx="6019200" cy="453755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89660" y="3044247"/>
              <a:ext cx="378084" cy="20130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17013" y="5613954"/>
              <a:ext cx="378084" cy="8084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Tree>
    <p:extLst>
      <p:ext uri="{BB962C8B-B14F-4D97-AF65-F5344CB8AC3E}">
        <p14:creationId xmlns:p14="http://schemas.microsoft.com/office/powerpoint/2010/main" val="178002813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908720"/>
            <a:ext cx="8229600" cy="1143000"/>
          </a:xfrm>
        </p:spPr>
        <p:txBody>
          <a:bodyPr/>
          <a:lstStyle/>
          <a:p>
            <a:r>
              <a:rPr lang="de-DE" dirty="0" smtClean="0"/>
              <a:t>Testassimilation</a:t>
            </a:r>
            <a:endParaRPr lang="de-DE" dirty="0"/>
          </a:p>
        </p:txBody>
      </p:sp>
      <p:pic>
        <p:nvPicPr>
          <p:cNvPr id="1026" name="Picture 2" descr="C:\Users\Michael_Würsch\Dropbox\Work\DWD\etkf.jpg"/>
          <p:cNvPicPr>
            <a:picLocks noChangeAspect="1" noChangeArrowheads="1"/>
          </p:cNvPicPr>
          <p:nvPr/>
        </p:nvPicPr>
        <p:blipFill rotWithShape="1">
          <a:blip r:embed="rId3">
            <a:extLst>
              <a:ext uri="{28A0092B-C50C-407E-A947-70E740481C1C}">
                <a14:useLocalDpi xmlns:a14="http://schemas.microsoft.com/office/drawing/2010/main" val="0"/>
              </a:ext>
            </a:extLst>
          </a:blip>
          <a:srcRect l="7157" t="5289" r="8538" b="6353"/>
          <a:stretch/>
        </p:blipFill>
        <p:spPr bwMode="auto">
          <a:xfrm>
            <a:off x="1907704" y="2492896"/>
            <a:ext cx="5239265" cy="413951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1322226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33872"/>
            <a:ext cx="8229600" cy="1143000"/>
          </a:xfrm>
        </p:spPr>
        <p:txBody>
          <a:bodyPr>
            <a:normAutofit/>
          </a:bodyPr>
          <a:lstStyle/>
          <a:p>
            <a:r>
              <a:rPr lang="de-DE" sz="3600" dirty="0" smtClean="0"/>
              <a:t>Outlook</a:t>
            </a:r>
            <a:endParaRPr lang="de-DE" sz="3600" dirty="0"/>
          </a:p>
        </p:txBody>
      </p:sp>
      <p:sp>
        <p:nvSpPr>
          <p:cNvPr id="3" name="Content Placeholder 2"/>
          <p:cNvSpPr>
            <a:spLocks noGrp="1"/>
          </p:cNvSpPr>
          <p:nvPr>
            <p:ph idx="1"/>
          </p:nvPr>
        </p:nvSpPr>
        <p:spPr>
          <a:xfrm>
            <a:off x="467544" y="2892077"/>
            <a:ext cx="8229600" cy="3705275"/>
          </a:xfrm>
        </p:spPr>
        <p:txBody>
          <a:bodyPr>
            <a:normAutofit/>
          </a:bodyPr>
          <a:lstStyle/>
          <a:p>
            <a:r>
              <a:rPr lang="de-DE" sz="2400" dirty="0" smtClean="0"/>
              <a:t>Datenassimilation vervollständigen</a:t>
            </a:r>
          </a:p>
          <a:p>
            <a:r>
              <a:rPr lang="de-DE" sz="2400" dirty="0" smtClean="0"/>
              <a:t>Sensitivitätstests</a:t>
            </a:r>
          </a:p>
          <a:p>
            <a:r>
              <a:rPr lang="de-DE" sz="2400" dirty="0"/>
              <a:t>S</a:t>
            </a:r>
            <a:r>
              <a:rPr lang="de-DE" sz="2400" dirty="0" smtClean="0"/>
              <a:t>innvolle Parameterwerte für Datenassimilations-Experimente bestimmen</a:t>
            </a:r>
            <a:endParaRPr lang="de-DE" sz="2400" dirty="0"/>
          </a:p>
          <a:p>
            <a:r>
              <a:rPr lang="de-DE" sz="2400" dirty="0" smtClean="0"/>
              <a:t>Experimente durchführen</a:t>
            </a:r>
          </a:p>
          <a:p>
            <a:endParaRPr lang="de-DE" sz="2400" dirty="0"/>
          </a:p>
          <a:p>
            <a:r>
              <a:rPr lang="de-DE" sz="2400" dirty="0" smtClean="0"/>
              <a:t>Danach: Experimente mit KENDA</a:t>
            </a:r>
          </a:p>
        </p:txBody>
      </p:sp>
    </p:spTree>
    <p:extLst>
      <p:ext uri="{BB962C8B-B14F-4D97-AF65-F5344CB8AC3E}">
        <p14:creationId xmlns:p14="http://schemas.microsoft.com/office/powerpoint/2010/main" val="521369885"/>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765</Words>
  <Application>Microsoft Office PowerPoint</Application>
  <PresentationFormat>On-screen Show (4:3)</PresentationFormat>
  <Paragraphs>58</Paragraphs>
  <Slides>8</Slides>
  <Notes>8</Notes>
  <HiddenSlides>0</HiddenSlides>
  <MMClips>0</MMClips>
  <ScaleCrop>false</ScaleCrop>
  <HeadingPairs>
    <vt:vector size="4" baseType="variant">
      <vt:variant>
        <vt:lpstr>Theme</vt:lpstr>
      </vt:variant>
      <vt:variant>
        <vt:i4>1</vt:i4>
      </vt:variant>
      <vt:variant>
        <vt:lpstr>Slide Titles</vt:lpstr>
      </vt:variant>
      <vt:variant>
        <vt:i4>8</vt:i4>
      </vt:variant>
    </vt:vector>
  </HeadingPairs>
  <TitlesOfParts>
    <vt:vector size="9" baseType="lpstr">
      <vt:lpstr>Office Theme</vt:lpstr>
      <vt:lpstr>Überblick Datenassimilation Flachwassermodell</vt:lpstr>
      <vt:lpstr>Flachwassergleichungen (nondimensional)</vt:lpstr>
      <vt:lpstr>Beispiel einer Schwerewelle</vt:lpstr>
      <vt:lpstr>Modifizierung</vt:lpstr>
      <vt:lpstr>Beispielkonfiguration</vt:lpstr>
      <vt:lpstr>Beispielkonfiguration</vt:lpstr>
      <vt:lpstr>Testassimilation</vt:lpstr>
      <vt:lpstr>Outlook</vt:lpstr>
    </vt:vector>
  </TitlesOfParts>
  <Company>HP</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Overview on the shallow water model</dc:title>
  <dc:creator>Michael_Würsch</dc:creator>
  <cp:lastModifiedBy>Michael_Würsch</cp:lastModifiedBy>
  <cp:revision>72</cp:revision>
  <dcterms:created xsi:type="dcterms:W3CDTF">2011-06-06T09:40:38Z</dcterms:created>
  <dcterms:modified xsi:type="dcterms:W3CDTF">2011-09-28T06:37:22Z</dcterms:modified>
</cp:coreProperties>
</file>