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7" r:id="rId2"/>
    <p:sldId id="262" r:id="rId3"/>
    <p:sldId id="261" r:id="rId4"/>
    <p:sldId id="307" r:id="rId5"/>
    <p:sldId id="268" r:id="rId6"/>
    <p:sldId id="310" r:id="rId7"/>
    <p:sldId id="311" r:id="rId8"/>
    <p:sldId id="266" r:id="rId9"/>
    <p:sldId id="267" r:id="rId10"/>
    <p:sldId id="297" r:id="rId11"/>
    <p:sldId id="269" r:id="rId12"/>
    <p:sldId id="313" r:id="rId13"/>
    <p:sldId id="314" r:id="rId14"/>
    <p:sldId id="315" r:id="rId15"/>
    <p:sldId id="316" r:id="rId16"/>
    <p:sldId id="312" r:id="rId17"/>
    <p:sldId id="271" r:id="rId18"/>
    <p:sldId id="317" r:id="rId19"/>
    <p:sldId id="295" r:id="rId20"/>
    <p:sldId id="318" r:id="rId21"/>
    <p:sldId id="272" r:id="rId22"/>
    <p:sldId id="319" r:id="rId23"/>
    <p:sldId id="273" r:id="rId24"/>
    <p:sldId id="320" r:id="rId25"/>
    <p:sldId id="274" r:id="rId26"/>
    <p:sldId id="303" r:id="rId27"/>
    <p:sldId id="275" r:id="rId28"/>
    <p:sldId id="321" r:id="rId29"/>
    <p:sldId id="298" r:id="rId30"/>
    <p:sldId id="276" r:id="rId31"/>
    <p:sldId id="299" r:id="rId32"/>
    <p:sldId id="277" r:id="rId33"/>
    <p:sldId id="322" r:id="rId34"/>
    <p:sldId id="279" r:id="rId35"/>
    <p:sldId id="280" r:id="rId36"/>
    <p:sldId id="281" r:id="rId37"/>
    <p:sldId id="282" r:id="rId38"/>
    <p:sldId id="323" r:id="rId39"/>
    <p:sldId id="284" r:id="rId40"/>
    <p:sldId id="287" r:id="rId41"/>
    <p:sldId id="327" r:id="rId42"/>
    <p:sldId id="325" r:id="rId43"/>
    <p:sldId id="324" r:id="rId44"/>
    <p:sldId id="326" r:id="rId45"/>
    <p:sldId id="293" r:id="rId46"/>
    <p:sldId id="300" r:id="rId47"/>
    <p:sldId id="306" r:id="rId48"/>
    <p:sldId id="294" r:id="rId49"/>
    <p:sldId id="302" r:id="rId50"/>
    <p:sldId id="304" r:id="rId51"/>
    <p:sldId id="305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315" autoAdjust="0"/>
    <p:restoredTop sz="96259" autoAdjust="0"/>
  </p:normalViewPr>
  <p:slideViewPr>
    <p:cSldViewPr>
      <p:cViewPr varScale="1">
        <p:scale>
          <a:sx n="109" d="100"/>
          <a:sy n="109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6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577A8-E73C-4E50-9550-F06BCB7FBF1F}" type="datetimeFigureOut">
              <a:rPr lang="de-DE" smtClean="0"/>
              <a:pPr/>
              <a:t>13.05.2014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29DF-8AEA-4ED0-8A68-3BCFEDCF6B5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5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25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3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30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2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Arg</a:t>
            </a:r>
            <a:r>
              <a:rPr lang="en-US" smtClean="0"/>
              <a:t>(P) - &gt; delta phi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9DF-8AEA-4ED0-8A68-3BCFEDCF6B5A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70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Arg</a:t>
            </a:r>
            <a:r>
              <a:rPr lang="en-US" smtClean="0"/>
              <a:t>(P) - &gt; delta phi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9DF-8AEA-4ED0-8A68-3BCFEDCF6B5A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70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9DF-8AEA-4ED0-8A68-3BCFEDCF6B5A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58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2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25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D089-0E0C-4C55-99A1-1C45EE206D2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2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C9E0-5C18-482A-A549-38292205D5DD}" type="datetime1">
              <a:rPr lang="de-DE" smtClean="0"/>
              <a:t>13.05.2014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35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CEC8-699D-4A4C-BD23-0C9C2A5194FD}" type="datetime1">
              <a:rPr lang="de-DE" smtClean="0"/>
              <a:t>13.05.2014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68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C646-BBF7-431F-B1B8-42AE9F73FBC7}" type="datetime1">
              <a:rPr lang="de-DE" smtClean="0"/>
              <a:t>13.05.2014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28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528231" y="585692"/>
            <a:ext cx="8087538" cy="286402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3600" b="1" baseline="0">
                <a:latin typeface="Helvetica"/>
                <a:cs typeface="Helvetica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der </a:t>
            </a:r>
            <a:r>
              <a:rPr lang="en-US" dirty="0" err="1" smtClean="0"/>
              <a:t>Präsentation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28231" y="3871513"/>
            <a:ext cx="8087538" cy="12158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1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Name des </a:t>
            </a:r>
            <a:r>
              <a:rPr lang="en-US" dirty="0" err="1" smtClean="0"/>
              <a:t>Vortragenden</a:t>
            </a:r>
            <a:endParaRPr lang="en-US" dirty="0" smtClean="0"/>
          </a:p>
          <a:p>
            <a:pPr lvl="0"/>
            <a:r>
              <a:rPr lang="de-DE" dirty="0" smtClean="0"/>
              <a:t>G</a:t>
            </a:r>
            <a:r>
              <a:rPr lang="en-US" dirty="0" err="1" smtClean="0"/>
              <a:t>gf</a:t>
            </a:r>
            <a:r>
              <a:rPr lang="en-US" dirty="0" smtClean="0"/>
              <a:t>. </a:t>
            </a:r>
            <a:r>
              <a:rPr lang="de-DE" dirty="0" err="1" smtClean="0"/>
              <a:t>w</a:t>
            </a:r>
            <a:r>
              <a:rPr lang="en-US" dirty="0" err="1" smtClean="0"/>
              <a:t>eiter</a:t>
            </a:r>
            <a:r>
              <a:rPr lang="en-US" dirty="0" smtClean="0"/>
              <a:t> </a:t>
            </a:r>
            <a:r>
              <a:rPr lang="en-US" dirty="0" err="1" smtClean="0"/>
              <a:t>Namen</a:t>
            </a: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2" name="Bild 1" descr="leibniz_logoEN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" y="5742000"/>
            <a:ext cx="1046113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FB0F-2A0A-475A-B1D6-4B7222041A3D}" type="datetime1">
              <a:rPr lang="de-DE" smtClean="0"/>
              <a:t>13.05.2014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07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D0C1-7C40-49A1-A071-C9FA6E493299}" type="datetime1">
              <a:rPr lang="de-DE" smtClean="0"/>
              <a:t>13.05.2014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40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6967-02D9-4C3A-981A-E90E85CF2332}" type="datetime1">
              <a:rPr lang="de-DE" smtClean="0"/>
              <a:t>13.05.2014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80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F43E-E793-4F0F-876D-D969F0B7B03C}" type="datetime1">
              <a:rPr lang="de-DE" smtClean="0"/>
              <a:t>13.05.2014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82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DD04-3243-421C-A339-30096792BAEB}" type="datetime1">
              <a:rPr lang="de-DE" smtClean="0"/>
              <a:t>13.05.2014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22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ED44-1395-4391-9119-81256964A3B9}" type="datetime1">
              <a:rPr lang="de-DE" smtClean="0"/>
              <a:t>13.05.2014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83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D390-F747-458D-9D13-E662A5952398}" type="datetime1">
              <a:rPr lang="de-DE" smtClean="0"/>
              <a:t>13.05.2014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2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2E4E-263B-49EF-A1EE-C32A68C74B22}" type="datetime1">
              <a:rPr lang="de-DE" smtClean="0"/>
              <a:t>13.05.2014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31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3B89-327D-42FC-99F9-BC377D57B399}" type="datetime1">
              <a:rPr lang="de-DE" smtClean="0"/>
              <a:t>13.05.2014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2A7-97CA-4D98-A284-0C74105FE2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8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emf"/><Relationship Id="rId11" Type="http://schemas.openxmlformats.org/officeDocument/2006/relationships/image" Target="../media/image34.png"/><Relationship Id="rId5" Type="http://schemas.openxmlformats.org/officeDocument/2006/relationships/image" Target="../media/image28.wmf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emf"/><Relationship Id="rId11" Type="http://schemas.openxmlformats.org/officeDocument/2006/relationships/image" Target="../media/image41.png"/><Relationship Id="rId5" Type="http://schemas.openxmlformats.org/officeDocument/2006/relationships/image" Target="../media/image35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image" Target="../media/image8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6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0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0.wmf"/><Relationship Id="rId4" Type="http://schemas.openxmlformats.org/officeDocument/2006/relationships/image" Target="../media/image140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10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231" y="1268760"/>
            <a:ext cx="8087538" cy="1187124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Utilization of the covariance matrix in cloud radars</a:t>
            </a:r>
            <a:endParaRPr lang="de-DE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28230" y="3284984"/>
            <a:ext cx="8292241" cy="19600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Alexander </a:t>
            </a:r>
            <a:r>
              <a:rPr lang="en-US" dirty="0" err="1"/>
              <a:t>Myagkov</a:t>
            </a:r>
            <a:r>
              <a:rPr lang="en-US" dirty="0"/>
              <a:t>, </a:t>
            </a:r>
            <a:r>
              <a:rPr lang="en-US" dirty="0" smtClean="0"/>
              <a:t>PhD </a:t>
            </a:r>
            <a:r>
              <a:rPr lang="en-US" dirty="0" err="1" smtClean="0"/>
              <a:t>student,TROPOS</a:t>
            </a:r>
            <a:r>
              <a:rPr lang="en-US" dirty="0"/>
              <a:t>, </a:t>
            </a:r>
            <a:r>
              <a:rPr lang="en-US" dirty="0" smtClean="0"/>
              <a:t>Leipzig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Patric</a:t>
            </a:r>
            <a:r>
              <a:rPr lang="en-US" dirty="0" smtClean="0"/>
              <a:t> Seifert, TROPOS, Leipzig</a:t>
            </a:r>
          </a:p>
          <a:p>
            <a:r>
              <a:rPr lang="en-US" dirty="0" smtClean="0"/>
              <a:t>Dr. Matthias Bauer-</a:t>
            </a:r>
            <a:r>
              <a:rPr lang="en-US" dirty="0" err="1" smtClean="0"/>
              <a:t>Pfundstein</a:t>
            </a:r>
            <a:r>
              <a:rPr lang="en-US" dirty="0" smtClean="0"/>
              <a:t>, METEK, </a:t>
            </a:r>
            <a:r>
              <a:rPr lang="en-US" dirty="0" err="1" smtClean="0"/>
              <a:t>Elmshorn</a:t>
            </a:r>
            <a:r>
              <a:rPr lang="en-US" dirty="0" smtClean="0"/>
              <a:t>, Germany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MIRA-workshop, 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of May 2014, Munich, Germany</a:t>
            </a:r>
            <a:endParaRPr lang="de-DE" sz="1600" dirty="0"/>
          </a:p>
        </p:txBody>
      </p:sp>
      <p:pic>
        <p:nvPicPr>
          <p:cNvPr id="4098" name="Picture 2" descr="C:\Users\MYAGKOV\Desktop\met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45002"/>
            <a:ext cx="936104" cy="11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YAGKOV\Desktop\Marie-Curie-Logo-with-f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613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YAGKOV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1438"/>
            <a:ext cx="1737596" cy="1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pitchFamily="50" charset="0"/>
              </a:rPr>
              <a:t>Formation of the received </a:t>
            </a:r>
            <a:r>
              <a:rPr lang="en-US" dirty="0" smtClean="0">
                <a:latin typeface="Helvetica" pitchFamily="50" charset="0"/>
              </a:rPr>
              <a:t>vector signal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Formation of the received vector signal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41" y="3357562"/>
            <a:ext cx="418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Scattering </a:t>
            </a:r>
            <a:r>
              <a:rPr lang="en-US" b="1" dirty="0" smtClean="0">
                <a:latin typeface="Helvetica" pitchFamily="50" charset="0"/>
              </a:rPr>
              <a:t>matrix containing bulk information:</a:t>
            </a:r>
            <a:endParaRPr lang="en-US" dirty="0" smtClean="0">
              <a:latin typeface="Helvetica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Concentration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Dielectric 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Shape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Orientation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Correlation between parameters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271123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</a:rPr>
              <a:t>The main goal of </a:t>
            </a:r>
            <a:r>
              <a:rPr lang="en-US" b="1" dirty="0" err="1" smtClean="0">
                <a:solidFill>
                  <a:srgbClr val="FF0000"/>
                </a:solidFill>
                <a:latin typeface="Helvetica"/>
              </a:rPr>
              <a:t>polarimetric</a:t>
            </a:r>
            <a:r>
              <a:rPr lang="en-US" b="1" dirty="0" smtClean="0">
                <a:solidFill>
                  <a:srgbClr val="FF0000"/>
                </a:solidFill>
                <a:latin typeface="Helvetica"/>
              </a:rPr>
              <a:t> radar measurements is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98977"/>
              </p:ext>
            </p:extLst>
          </p:nvPr>
        </p:nvGraphicFramePr>
        <p:xfrm>
          <a:off x="4328886" y="1709873"/>
          <a:ext cx="4000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"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886" y="1709873"/>
                        <a:ext cx="4000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1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Formation of the received vector signal</a:t>
            </a:r>
            <a:endParaRPr lang="de-DE" dirty="0">
              <a:latin typeface="Helvetica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208275"/>
              </p:ext>
            </p:extLst>
          </p:nvPr>
        </p:nvGraphicFramePr>
        <p:xfrm>
          <a:off x="2078164" y="1628800"/>
          <a:ext cx="45212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3" imgW="1434960" imgH="241200" progId="Equation.DSMT4">
                  <p:embed/>
                </p:oleObj>
              </mc:Choice>
              <mc:Fallback>
                <p:oleObj name="Equation" r:id="rId3" imgW="1434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64" y="1628800"/>
                        <a:ext cx="45212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941" y="3357562"/>
            <a:ext cx="418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Scattering </a:t>
            </a:r>
            <a:r>
              <a:rPr lang="en-US" b="1" dirty="0" smtClean="0">
                <a:latin typeface="Helvetica" pitchFamily="50" charset="0"/>
              </a:rPr>
              <a:t>matrix containing bulk information:</a:t>
            </a:r>
            <a:endParaRPr lang="en-US" dirty="0" smtClean="0">
              <a:latin typeface="Helvetica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Concentration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Dielectric 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Shape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Orientation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Correlation between parameters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271123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</a:rPr>
              <a:t>The main goal of </a:t>
            </a:r>
            <a:r>
              <a:rPr lang="en-US" b="1" dirty="0" err="1" smtClean="0">
                <a:solidFill>
                  <a:srgbClr val="FF0000"/>
                </a:solidFill>
                <a:latin typeface="Helvetica"/>
              </a:rPr>
              <a:t>polarimetric</a:t>
            </a:r>
            <a:r>
              <a:rPr lang="en-US" b="1" dirty="0" smtClean="0">
                <a:solidFill>
                  <a:srgbClr val="FF0000"/>
                </a:solidFill>
                <a:latin typeface="Helvetica"/>
              </a:rPr>
              <a:t> radar measurements 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6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Formation of the received vector signal</a:t>
            </a:r>
            <a:endParaRPr lang="de-DE" dirty="0">
              <a:latin typeface="Helvetica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479234"/>
              </p:ext>
            </p:extLst>
          </p:nvPr>
        </p:nvGraphicFramePr>
        <p:xfrm>
          <a:off x="2078164" y="1628800"/>
          <a:ext cx="45212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3" imgW="1434960" imgH="241200" progId="Equation.DSMT4">
                  <p:embed/>
                </p:oleObj>
              </mc:Choice>
              <mc:Fallback>
                <p:oleObj name="Equation" r:id="rId3" imgW="1434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64" y="1628800"/>
                        <a:ext cx="45212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941" y="3357562"/>
            <a:ext cx="418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Scattering </a:t>
            </a:r>
            <a:r>
              <a:rPr lang="en-US" b="1" dirty="0" smtClean="0">
                <a:latin typeface="Helvetica" pitchFamily="50" charset="0"/>
              </a:rPr>
              <a:t>matrix containing bulk information:</a:t>
            </a:r>
            <a:endParaRPr lang="en-US" dirty="0" smtClean="0">
              <a:latin typeface="Helvetica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Concentration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Dielectric 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Shape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Orientation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Correlation between parameters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77088" y="1647998"/>
            <a:ext cx="423863" cy="78169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4612574" y="2711231"/>
            <a:ext cx="402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Formed signal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Carrier frequency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Modulation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Polarimetric </a:t>
            </a:r>
            <a:r>
              <a:rPr lang="en-US" dirty="0" smtClean="0">
                <a:latin typeface="Helvetica" pitchFamily="50" charset="0"/>
              </a:rPr>
              <a:t>configuration</a:t>
            </a:r>
            <a:endParaRPr lang="en-US" dirty="0">
              <a:latin typeface="Helvetica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71123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</a:rPr>
              <a:t>The main goal of </a:t>
            </a:r>
            <a:r>
              <a:rPr lang="en-US" b="1" dirty="0" err="1" smtClean="0">
                <a:solidFill>
                  <a:srgbClr val="FF0000"/>
                </a:solidFill>
                <a:latin typeface="Helvetica"/>
              </a:rPr>
              <a:t>polarimetric</a:t>
            </a:r>
            <a:r>
              <a:rPr lang="en-US" b="1" dirty="0" smtClean="0">
                <a:solidFill>
                  <a:srgbClr val="FF0000"/>
                </a:solidFill>
                <a:latin typeface="Helvetica"/>
              </a:rPr>
              <a:t> radar measurements 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3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Formation of the received vector signal</a:t>
            </a:r>
            <a:endParaRPr lang="de-DE" dirty="0">
              <a:latin typeface="Helvetica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576255"/>
              </p:ext>
            </p:extLst>
          </p:nvPr>
        </p:nvGraphicFramePr>
        <p:xfrm>
          <a:off x="2078164" y="1628800"/>
          <a:ext cx="45212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3" imgW="1434960" imgH="241200" progId="Equation.DSMT4">
                  <p:embed/>
                </p:oleObj>
              </mc:Choice>
              <mc:Fallback>
                <p:oleObj name="Equation" r:id="rId3" imgW="1434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64" y="1628800"/>
                        <a:ext cx="45212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941" y="3357562"/>
            <a:ext cx="418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Scattering </a:t>
            </a:r>
            <a:r>
              <a:rPr lang="en-US" b="1" dirty="0" smtClean="0">
                <a:latin typeface="Helvetica" pitchFamily="50" charset="0"/>
              </a:rPr>
              <a:t>matrix containing bulk information:</a:t>
            </a:r>
            <a:endParaRPr lang="en-US" dirty="0" smtClean="0">
              <a:latin typeface="Helvetica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Concentration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Dielectric 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Shape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Orientation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Correlation between parameters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48353" y="1647999"/>
            <a:ext cx="538161" cy="78169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3655917" y="1647999"/>
            <a:ext cx="538161" cy="78169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4612574" y="4005064"/>
            <a:ext cx="379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Influence of propagation medium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Attenuation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Differential attenuation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Differential phase </a:t>
            </a:r>
            <a:r>
              <a:rPr lang="en-US" dirty="0" smtClean="0">
                <a:latin typeface="Helvetica" pitchFamily="50" charset="0"/>
              </a:rPr>
              <a:t>shift</a:t>
            </a:r>
            <a:endParaRPr lang="en-US" dirty="0">
              <a:latin typeface="Helvetica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71123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</a:rPr>
              <a:t>The main goal of </a:t>
            </a:r>
            <a:r>
              <a:rPr lang="en-US" b="1" dirty="0" err="1" smtClean="0">
                <a:solidFill>
                  <a:srgbClr val="FF0000"/>
                </a:solidFill>
                <a:latin typeface="Helvetica"/>
              </a:rPr>
              <a:t>polarimetric</a:t>
            </a:r>
            <a:r>
              <a:rPr lang="en-US" b="1" dirty="0" smtClean="0">
                <a:solidFill>
                  <a:srgbClr val="FF0000"/>
                </a:solidFill>
                <a:latin typeface="Helvetica"/>
              </a:rPr>
              <a:t> radar measurements 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2574" y="2711231"/>
            <a:ext cx="402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Formed signal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Carrier frequency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Modulation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Polarimetric </a:t>
            </a:r>
            <a:r>
              <a:rPr lang="en-US" dirty="0" smtClean="0">
                <a:latin typeface="Helvetica" pitchFamily="50" charset="0"/>
              </a:rPr>
              <a:t>configuration</a:t>
            </a:r>
            <a:endParaRPr lang="en-US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0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Formation of the received vector signal</a:t>
            </a:r>
            <a:endParaRPr lang="de-DE" dirty="0">
              <a:latin typeface="Helvetica" pitchFamily="50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716855"/>
              </p:ext>
            </p:extLst>
          </p:nvPr>
        </p:nvGraphicFramePr>
        <p:xfrm>
          <a:off x="2078164" y="1628800"/>
          <a:ext cx="45212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3" imgW="1434960" imgH="241200" progId="Equation.DSMT4">
                  <p:embed/>
                </p:oleObj>
              </mc:Choice>
              <mc:Fallback>
                <p:oleObj name="Equation" r:id="rId3" imgW="1434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64" y="1628800"/>
                        <a:ext cx="45212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941" y="3357562"/>
            <a:ext cx="4185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Scattering </a:t>
            </a:r>
            <a:r>
              <a:rPr lang="en-US" b="1" dirty="0" smtClean="0">
                <a:latin typeface="Helvetica" pitchFamily="50" charset="0"/>
              </a:rPr>
              <a:t>matrix containing bulk information:</a:t>
            </a:r>
            <a:endParaRPr lang="en-US" dirty="0" smtClean="0">
              <a:latin typeface="Helvetica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Concentration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Dielectric 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Shape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Orientation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Correlation between parameters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6533" y="1647999"/>
            <a:ext cx="453281" cy="78169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2973663" y="1647999"/>
            <a:ext cx="500707" cy="78169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4612574" y="5377721"/>
            <a:ext cx="390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Influence of wave-guide system and antenna on amplitude and phase </a:t>
            </a:r>
            <a:r>
              <a:rPr lang="en-US" b="1" dirty="0" smtClean="0">
                <a:latin typeface="Helvetica" pitchFamily="50" charset="0"/>
              </a:rPr>
              <a:t>relations</a:t>
            </a:r>
            <a:endParaRPr lang="en-US" b="1" dirty="0">
              <a:latin typeface="Helvetica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71123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</a:rPr>
              <a:t>The main goal of </a:t>
            </a:r>
            <a:r>
              <a:rPr lang="en-US" b="1" dirty="0" err="1" smtClean="0">
                <a:solidFill>
                  <a:srgbClr val="FF0000"/>
                </a:solidFill>
                <a:latin typeface="Helvetica"/>
              </a:rPr>
              <a:t>polarimetric</a:t>
            </a:r>
            <a:r>
              <a:rPr lang="en-US" b="1" dirty="0" smtClean="0">
                <a:solidFill>
                  <a:srgbClr val="FF0000"/>
                </a:solidFill>
                <a:latin typeface="Helvetica"/>
              </a:rPr>
              <a:t> radar measurements is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2574" y="4005064"/>
            <a:ext cx="379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Influence of propagation medium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Attenuation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Differential attenuation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Differential phase </a:t>
            </a:r>
            <a:r>
              <a:rPr lang="en-US" dirty="0" smtClean="0">
                <a:latin typeface="Helvetica" pitchFamily="50" charset="0"/>
              </a:rPr>
              <a:t>shift</a:t>
            </a:r>
            <a:endParaRPr lang="en-US" dirty="0">
              <a:latin typeface="Helvetica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574" y="2711231"/>
            <a:ext cx="4029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50" charset="0"/>
              </a:rPr>
              <a:t>Formed signal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Carrier frequency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Modulation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Polarimetric </a:t>
            </a:r>
            <a:r>
              <a:rPr lang="en-US" dirty="0" smtClean="0">
                <a:latin typeface="Helvetica" pitchFamily="50" charset="0"/>
              </a:rPr>
              <a:t>configuration</a:t>
            </a:r>
            <a:endParaRPr lang="en-US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0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First application:</a:t>
            </a:r>
            <a:br>
              <a:rPr lang="en-US" dirty="0" smtClean="0">
                <a:latin typeface="Helvetica" pitchFamily="50" charset="0"/>
              </a:rPr>
            </a:br>
            <a:r>
              <a:rPr lang="en-US" dirty="0">
                <a:latin typeface="Helvetica" pitchFamily="50" charset="0"/>
              </a:rPr>
              <a:t>Determination of reasons of the polarization leakage and </a:t>
            </a:r>
            <a:r>
              <a:rPr lang="en-US" dirty="0" smtClean="0">
                <a:latin typeface="Helvetica" pitchFamily="50" charset="0"/>
              </a:rPr>
              <a:t>correction of </a:t>
            </a:r>
            <a:r>
              <a:rPr lang="en-US" dirty="0" err="1" smtClean="0">
                <a:latin typeface="Helvetica" pitchFamily="50" charset="0"/>
              </a:rPr>
              <a:t>polarimetric</a:t>
            </a:r>
            <a:r>
              <a:rPr lang="en-US" dirty="0" smtClean="0">
                <a:latin typeface="Helvetica" pitchFamily="50" charset="0"/>
              </a:rPr>
              <a:t> measurements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Antenna influence on MIRA </a:t>
            </a:r>
            <a:r>
              <a:rPr lang="en-US" dirty="0" err="1" smtClean="0">
                <a:latin typeface="Helvetica" pitchFamily="50" charset="0"/>
              </a:rPr>
              <a:t>polarimetric</a:t>
            </a:r>
            <a:r>
              <a:rPr lang="en-US" dirty="0" smtClean="0">
                <a:latin typeface="Helvetica" pitchFamily="50" charset="0"/>
              </a:rPr>
              <a:t> measurements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11268" name="Picture 4" descr="C:\Work\matlab\pictures_for_papers\last_versions\Fig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9" y="1484785"/>
            <a:ext cx="4082940" cy="52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361674"/>
            <a:ext cx="10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itchFamily="50" charset="0"/>
              </a:rPr>
              <a:t>8 Nov 2013</a:t>
            </a:r>
            <a:endParaRPr lang="de-DE" sz="1000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Antenna influence on MIRA </a:t>
            </a:r>
            <a:r>
              <a:rPr lang="en-US" dirty="0" err="1" smtClean="0">
                <a:latin typeface="Helvetica" pitchFamily="50" charset="0"/>
              </a:rPr>
              <a:t>polarimetric</a:t>
            </a:r>
            <a:r>
              <a:rPr lang="en-US" dirty="0" smtClean="0">
                <a:latin typeface="Helvetica" pitchFamily="50" charset="0"/>
              </a:rPr>
              <a:t> measurements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11268" name="Picture 4" descr="C:\Work\matlab\pictures_for_papers\last_versions\Fig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9" y="1484785"/>
            <a:ext cx="4082940" cy="52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Work\matlab\pictures_for_papers\last_versions\Fi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29" y="1285920"/>
            <a:ext cx="3970859" cy="32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486916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LDR values in areas with high SNR in both channels (melting layer) are the same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LDR values in ice and liquid areas are different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 flipH="1" flipV="1">
            <a:off x="8109018" y="3097836"/>
            <a:ext cx="639446" cy="23658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flipV="1">
            <a:off x="4067944" y="3606750"/>
            <a:ext cx="648072" cy="23658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61674"/>
            <a:ext cx="104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itchFamily="50" charset="0"/>
              </a:rPr>
              <a:t>8 Nov 2013</a:t>
            </a:r>
            <a:endParaRPr lang="de-DE" sz="1000" dirty="0">
              <a:latin typeface="Helvetica" pitchFamily="50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35696" y="3675831"/>
            <a:ext cx="0" cy="111385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35696" y="5415693"/>
            <a:ext cx="0" cy="111385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7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40" y="-171400"/>
            <a:ext cx="8229600" cy="1143000"/>
          </a:xfrm>
        </p:spPr>
        <p:txBody>
          <a:bodyPr/>
          <a:lstStyle/>
          <a:p>
            <a:r>
              <a:rPr lang="en-US" dirty="0" smtClean="0"/>
              <a:t>Co-cross-correlation coefficient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77085" y="2034483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Transmitted signal is supposed to be fully-polarized (</a:t>
            </a:r>
            <a:r>
              <a:rPr lang="el-GR" i="1" dirty="0">
                <a:latin typeface="Helvetica" pitchFamily="50" charset="0"/>
              </a:rPr>
              <a:t>ρ</a:t>
            </a:r>
            <a:r>
              <a:rPr lang="en-US" dirty="0">
                <a:latin typeface="Helvetica" pitchFamily="50" charset="0"/>
              </a:rPr>
              <a:t>=1)</a:t>
            </a:r>
            <a:endParaRPr lang="de-DE" dirty="0">
              <a:latin typeface="Helvetica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Isotropic (in polarization sense) particles do not change the polarization state of the scattered wave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Received wave should be also fully-polarized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758" y="1587591"/>
            <a:ext cx="79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50" charset="0"/>
              </a:rPr>
              <a:t>Ryzhkov, A. </a:t>
            </a:r>
            <a:r>
              <a:rPr lang="de-DE" dirty="0" smtClean="0">
                <a:latin typeface="Helvetica" pitchFamily="50" charset="0"/>
              </a:rPr>
              <a:t>V., </a:t>
            </a:r>
            <a:r>
              <a:rPr lang="en-US" i="1" dirty="0">
                <a:latin typeface="Helvetica" pitchFamily="50" charset="0"/>
              </a:rPr>
              <a:t>Journal of Atmospheric and Oceanic Technology, </a:t>
            </a:r>
            <a:r>
              <a:rPr lang="en-US" dirty="0" smtClean="0">
                <a:latin typeface="Helvetica" pitchFamily="50" charset="0"/>
              </a:rPr>
              <a:t>2001</a:t>
            </a:r>
            <a:r>
              <a:rPr lang="de-DE" dirty="0" smtClean="0">
                <a:latin typeface="Helvetica" pitchFamily="50" charset="0"/>
              </a:rPr>
              <a:t> 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758" y="692696"/>
            <a:ext cx="738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50" charset="0"/>
              </a:rPr>
              <a:t>Co-cross-correlation coefficient and co-cross differential phase give additional possibilities for retrievals of microphysical properties of hydrometeors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50" charset="0"/>
              </a:rPr>
              <a:t>Outline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Helvetica" pitchFamily="50" charset="0"/>
              </a:rPr>
              <a:t>Statistical description of the polarization of electromagnetic waves</a:t>
            </a:r>
          </a:p>
          <a:p>
            <a:r>
              <a:rPr lang="en-US" dirty="0" smtClean="0">
                <a:latin typeface="Helvetica" pitchFamily="50" charset="0"/>
              </a:rPr>
              <a:t>Formation of the </a:t>
            </a:r>
            <a:r>
              <a:rPr lang="en-US" dirty="0">
                <a:latin typeface="Helvetica" pitchFamily="50" charset="0"/>
              </a:rPr>
              <a:t>received vector </a:t>
            </a:r>
            <a:r>
              <a:rPr lang="en-US" dirty="0" smtClean="0">
                <a:latin typeface="Helvetica" pitchFamily="50" charset="0"/>
              </a:rPr>
              <a:t>signal</a:t>
            </a:r>
          </a:p>
          <a:p>
            <a:r>
              <a:rPr lang="en-US" dirty="0" smtClean="0">
                <a:latin typeface="Helvetica" pitchFamily="50" charset="0"/>
              </a:rPr>
              <a:t>Main </a:t>
            </a:r>
            <a:r>
              <a:rPr lang="en-US" dirty="0">
                <a:latin typeface="Helvetica" pitchFamily="50" charset="0"/>
              </a:rPr>
              <a:t>applications of statistical analysis of polarization in cloud </a:t>
            </a:r>
            <a:r>
              <a:rPr lang="en-US" dirty="0" smtClean="0">
                <a:latin typeface="Helvetica" pitchFamily="50" charset="0"/>
              </a:rPr>
              <a:t>radars</a:t>
            </a:r>
          </a:p>
          <a:p>
            <a:pPr lvl="1"/>
            <a:r>
              <a:rPr lang="en-US" dirty="0" smtClean="0">
                <a:latin typeface="Helvetica" pitchFamily="50" charset="0"/>
              </a:rPr>
              <a:t>Determination of reasons of the polarization leakage and correction of </a:t>
            </a:r>
            <a:r>
              <a:rPr lang="en-US" dirty="0" err="1" smtClean="0">
                <a:latin typeface="Helvetica" pitchFamily="50" charset="0"/>
              </a:rPr>
              <a:t>polarimetric</a:t>
            </a:r>
            <a:r>
              <a:rPr lang="en-US" dirty="0" smtClean="0">
                <a:latin typeface="Helvetica" pitchFamily="50" charset="0"/>
              </a:rPr>
              <a:t> measurements (ink. LDR)</a:t>
            </a:r>
          </a:p>
          <a:p>
            <a:pPr lvl="1"/>
            <a:r>
              <a:rPr lang="en-US" dirty="0" smtClean="0">
                <a:latin typeface="Helvetica" pitchFamily="50" charset="0"/>
              </a:rPr>
              <a:t>Separation of point and distributed targets</a:t>
            </a:r>
          </a:p>
          <a:p>
            <a:pPr lvl="1"/>
            <a:r>
              <a:rPr lang="en-US" dirty="0" smtClean="0">
                <a:latin typeface="Helvetica" pitchFamily="50" charset="0"/>
              </a:rPr>
              <a:t>Possibility of shape estimation</a:t>
            </a:r>
          </a:p>
          <a:p>
            <a:pPr lvl="1"/>
            <a:r>
              <a:rPr lang="en-US" dirty="0" smtClean="0">
                <a:latin typeface="Helvetica" pitchFamily="50" charset="0"/>
              </a:rPr>
              <a:t>Possibility of orientation estimation</a:t>
            </a:r>
          </a:p>
          <a:p>
            <a:r>
              <a:rPr lang="en-US" dirty="0" smtClean="0">
                <a:latin typeface="Helvetica" pitchFamily="50" charset="0"/>
              </a:rPr>
              <a:t>Summary</a:t>
            </a:r>
          </a:p>
          <a:p>
            <a:r>
              <a:rPr lang="en-US" dirty="0" smtClean="0">
                <a:latin typeface="Helvetica" pitchFamily="50" charset="0"/>
              </a:rPr>
              <a:t>Further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4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40" y="-171400"/>
            <a:ext cx="8229600" cy="1143000"/>
          </a:xfrm>
        </p:spPr>
        <p:txBody>
          <a:bodyPr/>
          <a:lstStyle/>
          <a:p>
            <a:r>
              <a:rPr lang="en-US" dirty="0" smtClean="0"/>
              <a:t>Co-cross-correlation coefficient</a:t>
            </a:r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459490" y="3435548"/>
            <a:ext cx="4281031" cy="2311853"/>
            <a:chOff x="504528" y="1700808"/>
            <a:chExt cx="3900971" cy="2106612"/>
          </a:xfrm>
        </p:grpSpPr>
        <p:pic>
          <p:nvPicPr>
            <p:cNvPr id="3" name="Picture 6" descr="C:\Work\matlab\pictures_for_papers\last_versions\Fig_9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363"/>
            <a:stretch/>
          </p:blipFill>
          <p:spPr bwMode="auto">
            <a:xfrm>
              <a:off x="504528" y="1700808"/>
              <a:ext cx="3900971" cy="210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622507" y="271311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ice</a:t>
              </a:r>
              <a:endParaRPr lang="de-DE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50498" y="312171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liquid</a:t>
              </a:r>
              <a:endParaRPr lang="de-DE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11995" y="289778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ML</a:t>
              </a:r>
              <a:endParaRPr lang="de-DE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7085" y="2034483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Helvetica" pitchFamily="50" charset="0"/>
              </a:rPr>
              <a:t>Transmitted signal is supposed to be fully-polarized (</a:t>
            </a:r>
            <a:r>
              <a:rPr lang="el-GR" i="1" dirty="0">
                <a:latin typeface="Helvetica" pitchFamily="50" charset="0"/>
              </a:rPr>
              <a:t>ρ</a:t>
            </a:r>
            <a:r>
              <a:rPr lang="en-US" dirty="0">
                <a:latin typeface="Helvetica" pitchFamily="50" charset="0"/>
              </a:rPr>
              <a:t>=1)</a:t>
            </a:r>
            <a:endParaRPr lang="de-DE" dirty="0">
              <a:latin typeface="Helvetica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Isotropic (in polarization sense) particles do not change the polarization state of the scattered wave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Received wave should be also fully-polarized</a:t>
            </a:r>
          </a:p>
        </p:txBody>
      </p:sp>
      <p:pic>
        <p:nvPicPr>
          <p:cNvPr id="10" name="Picture 3" descr="C:\Work\matlab\pictures_for_papers\last_versions\Fig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20" y="3114603"/>
            <a:ext cx="3601269" cy="29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6758" y="1587591"/>
            <a:ext cx="79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50" charset="0"/>
              </a:rPr>
              <a:t>Ryzhkov, A. </a:t>
            </a:r>
            <a:r>
              <a:rPr lang="de-DE" dirty="0" smtClean="0">
                <a:latin typeface="Helvetica" pitchFamily="50" charset="0"/>
              </a:rPr>
              <a:t>V., </a:t>
            </a:r>
            <a:r>
              <a:rPr lang="en-US" i="1" dirty="0">
                <a:latin typeface="Helvetica" pitchFamily="50" charset="0"/>
              </a:rPr>
              <a:t>Journal of Atmospheric and Oceanic Technology, </a:t>
            </a:r>
            <a:r>
              <a:rPr lang="en-US" dirty="0" smtClean="0">
                <a:latin typeface="Helvetica" pitchFamily="50" charset="0"/>
              </a:rPr>
              <a:t>2001</a:t>
            </a:r>
            <a:r>
              <a:rPr lang="de-DE" dirty="0" smtClean="0">
                <a:latin typeface="Helvetica" pitchFamily="50" charset="0"/>
              </a:rPr>
              <a:t> 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758" y="692696"/>
            <a:ext cx="738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50" charset="0"/>
              </a:rPr>
              <a:t>Co-cross-correlation coefficient and co-cross differential phase give additional possibilities for retrievals of microphysical properties of hydrometeors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291" y="6068348"/>
            <a:ext cx="800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50" charset="0"/>
              </a:rPr>
              <a:t>The strong influence of the radar antenna system should be taken into account when co-cross-correlation coefficient is used.</a:t>
            </a:r>
            <a:endParaRPr lang="de-DE" dirty="0">
              <a:solidFill>
                <a:srgbClr val="FF0000"/>
              </a:solidFill>
              <a:latin typeface="Helvetica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8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 pitchFamily="50" charset="0"/>
              </a:rPr>
              <a:t>Amplitude antenna patterns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12290" name="Picture 2" descr="C:\Work\matlab\pictures_for_papers\last_versions\Fig_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3"/>
          <a:stretch/>
        </p:blipFill>
        <p:spPr bwMode="auto">
          <a:xfrm>
            <a:off x="-1" y="764704"/>
            <a:ext cx="441407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Work\matlab\pictures_for_papers\last_versions\Fig_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6"/>
          <a:stretch/>
        </p:blipFill>
        <p:spPr bwMode="auto">
          <a:xfrm>
            <a:off x="4195027" y="851631"/>
            <a:ext cx="4464496" cy="51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4048" y="764704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7039343" y="794863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835695" y="5914764"/>
            <a:ext cx="103662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 pitchFamily="50" charset="0"/>
              </a:rPr>
              <a:t>Amplitude antenna patterns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12290" name="Picture 2" descr="C:\Work\matlab\pictures_for_papers\last_versions\Fig_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3"/>
          <a:stretch/>
        </p:blipFill>
        <p:spPr bwMode="auto">
          <a:xfrm>
            <a:off x="-1" y="764704"/>
            <a:ext cx="441407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Work\matlab\pictures_for_papers\last_versions\Fig_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6"/>
          <a:stretch/>
        </p:blipFill>
        <p:spPr bwMode="auto">
          <a:xfrm>
            <a:off x="4195027" y="851631"/>
            <a:ext cx="4464496" cy="51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4048" y="764704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7039343" y="794863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835695" y="5914764"/>
            <a:ext cx="103662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827584" y="2636912"/>
            <a:ext cx="28803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 pitchFamily="50" charset="0"/>
              </a:rPr>
              <a:t>HH patterns are identical</a:t>
            </a:r>
            <a:endParaRPr lang="de-DE" dirty="0">
              <a:solidFill>
                <a:schemeClr val="tx1"/>
              </a:solidFill>
              <a:latin typeface="Helvetica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064" y="5301208"/>
            <a:ext cx="28803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VV patterns are identical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3849" y="5157192"/>
            <a:ext cx="28803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" pitchFamily="50" charset="0"/>
              </a:rPr>
              <a:t>Bad antenna produces more polarization leakage</a:t>
            </a:r>
            <a:endParaRPr lang="de-DE" sz="1400" dirty="0">
              <a:solidFill>
                <a:schemeClr val="tx1"/>
              </a:solidFill>
              <a:latin typeface="Helvetica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0534" y="2636912"/>
            <a:ext cx="28803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" pitchFamily="50" charset="0"/>
              </a:rPr>
              <a:t>Bad antenna produces more polarization leakage</a:t>
            </a:r>
            <a:endParaRPr lang="de-DE" sz="1400" dirty="0">
              <a:solidFill>
                <a:schemeClr val="tx1"/>
              </a:solidFill>
              <a:latin typeface="Helvetica" pitchFamily="50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4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8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 pitchFamily="50" charset="0"/>
              </a:rPr>
              <a:t>Phase antenna patterns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13314" name="Picture 2" descr="C:\Work\matlab\pictures_for_papers\last_versions\Fig_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1"/>
          <a:stretch/>
        </p:blipFill>
        <p:spPr bwMode="auto">
          <a:xfrm>
            <a:off x="251520" y="1049309"/>
            <a:ext cx="42326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Work\matlab\pictures_for_papers\last_versions\Fig_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3"/>
          <a:stretch/>
        </p:blipFill>
        <p:spPr bwMode="auto">
          <a:xfrm>
            <a:off x="4378836" y="1268760"/>
            <a:ext cx="4121200" cy="23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5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8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 pitchFamily="50" charset="0"/>
              </a:rPr>
              <a:t>Phase antenna patterns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13314" name="Picture 2" descr="C:\Work\matlab\pictures_for_papers\last_versions\Fig_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1"/>
          <a:stretch/>
        </p:blipFill>
        <p:spPr bwMode="auto">
          <a:xfrm>
            <a:off x="251520" y="1049309"/>
            <a:ext cx="42326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Work\matlab\pictures_for_papers\last_versions\Fig_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3"/>
          <a:stretch/>
        </p:blipFill>
        <p:spPr bwMode="auto">
          <a:xfrm>
            <a:off x="4378836" y="1268760"/>
            <a:ext cx="4121200" cy="23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76490" y="2852936"/>
            <a:ext cx="28803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" pitchFamily="50" charset="0"/>
              </a:rPr>
              <a:t>High SNR in both channels</a:t>
            </a:r>
            <a:endParaRPr lang="de-DE" sz="1400" dirty="0">
              <a:solidFill>
                <a:schemeClr val="tx1"/>
              </a:solidFill>
              <a:latin typeface="Helvetica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2853928"/>
            <a:ext cx="28803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" pitchFamily="50" charset="0"/>
              </a:rPr>
              <a:t>High SNR in H channel,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" pitchFamily="50" charset="0"/>
              </a:rPr>
              <a:t>Low SNR in V channel </a:t>
            </a:r>
            <a:endParaRPr lang="de-DE" sz="1400" dirty="0">
              <a:solidFill>
                <a:schemeClr val="tx1"/>
              </a:solidFill>
              <a:latin typeface="Helvetica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5229200"/>
            <a:ext cx="288032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" pitchFamily="50" charset="0"/>
              </a:rPr>
              <a:t>High SNR in V channel,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Helvetica" pitchFamily="50" charset="0"/>
              </a:rPr>
              <a:t>Low SNR in H channel </a:t>
            </a:r>
            <a:endParaRPr lang="de-DE" sz="1400" dirty="0">
              <a:solidFill>
                <a:schemeClr val="tx1"/>
              </a:solidFill>
              <a:latin typeface="Helvetica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407707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the isotropic particles the co-cross phase difference is defined by antenna patterns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depolarizing particles additional phase shift due to the antenna system of the radar is constant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4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Correction results for linear depolarization ratio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332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" pitchFamily="50" charset="0"/>
              </a:rPr>
              <a:t>Corrected values of LDR for isotropic particles are much lower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" pitchFamily="50" charset="0"/>
              </a:rPr>
              <a:t>Corrected values for both radars are much closer and can be </a:t>
            </a:r>
            <a:r>
              <a:rPr lang="en-US" sz="2000" dirty="0" err="1" smtClean="0">
                <a:latin typeface="Helvetica" pitchFamily="50" charset="0"/>
              </a:rPr>
              <a:t>intercompared</a:t>
            </a:r>
            <a:r>
              <a:rPr lang="en-US" sz="2000" dirty="0" smtClean="0">
                <a:latin typeface="Helvetica" pitchFamily="50" charset="0"/>
              </a:rPr>
              <a:t>. </a:t>
            </a:r>
            <a:endParaRPr lang="de-DE" sz="2000" dirty="0">
              <a:latin typeface="Helvetica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26627" name="Picture 3" descr="C:\Work\presentations\my\munich\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94478" y="1556792"/>
            <a:ext cx="4395297" cy="40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Work\presentations\my\munich\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2"/>
          <a:stretch/>
        </p:blipFill>
        <p:spPr bwMode="auto">
          <a:xfrm>
            <a:off x="4499992" y="1666920"/>
            <a:ext cx="4392488" cy="402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Correction results for linear depolarization ratio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25603" name="Picture 3" descr="C:\Work\presentations\my\munich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51762"/>
            <a:ext cx="57596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3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" pitchFamily="50" charset="0"/>
              </a:rPr>
              <a:t>Correction results for co-cross-channel correlation</a:t>
            </a:r>
            <a:endParaRPr lang="de-DE" sz="2800" dirty="0">
              <a:latin typeface="Helvetica" pitchFamily="50" charset="0"/>
            </a:endParaRPr>
          </a:p>
        </p:txBody>
      </p:sp>
      <p:pic>
        <p:nvPicPr>
          <p:cNvPr id="15362" name="Picture 2" descr="C:\Work\matlab\pictures_for_papers\last_versions\Fig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5332"/>
            <a:ext cx="52925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3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" pitchFamily="50" charset="0"/>
              </a:rPr>
              <a:t>Correction results for co-cross-channel correlation</a:t>
            </a:r>
            <a:endParaRPr lang="de-DE" sz="2800" dirty="0">
              <a:latin typeface="Helvetica" pitchFamily="50" charset="0"/>
            </a:endParaRPr>
          </a:p>
        </p:txBody>
      </p:sp>
      <p:pic>
        <p:nvPicPr>
          <p:cNvPr id="15362" name="Picture 2" descr="C:\Work\matlab\pictures_for_papers\last_versions\Fig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5332"/>
            <a:ext cx="52925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695" y="6079742"/>
            <a:ext cx="2566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ρ</a:t>
            </a:r>
            <a:r>
              <a:rPr lang="en-US" sz="2000" b="1" dirty="0" smtClean="0">
                <a:latin typeface="Helvetica" pitchFamily="50" charset="0"/>
              </a:rPr>
              <a:t>=1 for </a:t>
            </a:r>
            <a:r>
              <a:rPr lang="en-US" sz="2000" b="1" dirty="0" err="1" smtClean="0">
                <a:latin typeface="Helvetica" pitchFamily="50" charset="0"/>
              </a:rPr>
              <a:t>raindroplets</a:t>
            </a:r>
            <a:endParaRPr lang="de-DE" sz="2000" b="1" dirty="0">
              <a:latin typeface="Helvetica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997" y="3766737"/>
            <a:ext cx="3253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itchFamily="50" charset="0"/>
              </a:rPr>
              <a:t>Lower </a:t>
            </a:r>
            <a:r>
              <a:rPr lang="el-GR" sz="2000" b="1" dirty="0" smtClean="0"/>
              <a:t>ρ</a:t>
            </a:r>
            <a:r>
              <a:rPr lang="en-US" sz="2000" b="1" dirty="0" smtClean="0">
                <a:latin typeface="Helvetica" pitchFamily="50" charset="0"/>
              </a:rPr>
              <a:t> for non-isotropic</a:t>
            </a:r>
          </a:p>
          <a:p>
            <a:r>
              <a:rPr lang="en-US" sz="2000" b="1" dirty="0" err="1" smtClean="0">
                <a:latin typeface="Helvetica" pitchFamily="50" charset="0"/>
              </a:rPr>
              <a:t>scatterers</a:t>
            </a:r>
            <a:r>
              <a:rPr lang="en-US" sz="2000" b="1" dirty="0" smtClean="0">
                <a:latin typeface="Helvetica" pitchFamily="50" charset="0"/>
              </a:rPr>
              <a:t> with random </a:t>
            </a:r>
          </a:p>
          <a:p>
            <a:r>
              <a:rPr lang="en-US" sz="2000" b="1" dirty="0" smtClean="0">
                <a:latin typeface="Helvetica" pitchFamily="50" charset="0"/>
              </a:rPr>
              <a:t>orientation</a:t>
            </a:r>
            <a:endParaRPr lang="de-DE" sz="2000" b="1" dirty="0">
              <a:latin typeface="Helvetica" pitchFamily="50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3923929" y="4274569"/>
            <a:ext cx="1942068" cy="666599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932040" y="5875657"/>
            <a:ext cx="933956" cy="404140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78695" y="4681299"/>
            <a:ext cx="2875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ρ</a:t>
            </a:r>
            <a:r>
              <a:rPr lang="en-US" sz="2000" b="1" dirty="0" smtClean="0"/>
              <a:t> is about 0</a:t>
            </a:r>
            <a:r>
              <a:rPr lang="en-US" sz="2000" b="1" dirty="0" smtClean="0">
                <a:latin typeface="Helvetica" pitchFamily="50" charset="0"/>
              </a:rPr>
              <a:t> for melting </a:t>
            </a:r>
          </a:p>
          <a:p>
            <a:r>
              <a:rPr lang="en-US" sz="2000" b="1" dirty="0" smtClean="0">
                <a:latin typeface="Helvetica" pitchFamily="50" charset="0"/>
              </a:rPr>
              <a:t>layer</a:t>
            </a:r>
            <a:endParaRPr lang="de-DE" sz="2000" b="1" dirty="0">
              <a:latin typeface="Helvetica" pitchFamily="50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059832" y="5035242"/>
            <a:ext cx="2818863" cy="553998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96001" y="5389185"/>
            <a:ext cx="2223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High </a:t>
            </a:r>
            <a:r>
              <a:rPr lang="el-GR" sz="2000" b="1" dirty="0" smtClean="0"/>
              <a:t>ρ</a:t>
            </a:r>
            <a:r>
              <a:rPr lang="en-US" sz="2000" b="1" dirty="0" smtClean="0">
                <a:latin typeface="Helvetica" pitchFamily="50" charset="0"/>
              </a:rPr>
              <a:t> for insects</a:t>
            </a:r>
            <a:endParaRPr lang="de-DE" sz="2000" b="1" dirty="0">
              <a:latin typeface="Helvetica" pitchFamily="50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779912" y="5591255"/>
            <a:ext cx="2116089" cy="430033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0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Second application:</a:t>
            </a:r>
            <a:br>
              <a:rPr lang="en-US" dirty="0" smtClean="0">
                <a:latin typeface="Helvetica" pitchFamily="50" charset="0"/>
              </a:rPr>
            </a:br>
            <a:r>
              <a:rPr lang="en-US" dirty="0" smtClean="0">
                <a:latin typeface="Helvetica" pitchFamily="50" charset="0"/>
              </a:rPr>
              <a:t>separation of point and distributed targets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31" y="1926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pitchFamily="50" charset="0"/>
              </a:rPr>
              <a:t>Statistical description of electromagnetic waves</a:t>
            </a:r>
            <a:endParaRPr lang="de-DE" sz="3600" dirty="0">
              <a:latin typeface="Helvetica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552574"/>
              </p:ext>
            </p:extLst>
          </p:nvPr>
        </p:nvGraphicFramePr>
        <p:xfrm>
          <a:off x="1146162" y="1716162"/>
          <a:ext cx="19615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" name="Equation" r:id="rId4" imgW="1117440" imgH="533160" progId="Equation.DSMT4">
                  <p:embed/>
                </p:oleObj>
              </mc:Choice>
              <mc:Fallback>
                <p:oleObj name="Equation" r:id="rId4" imgW="1117440" imgH="533160" progId="Equation.DSMT4">
                  <p:embed/>
                  <p:pic>
                    <p:nvPicPr>
                      <p:cNvPr id="0" name="Picture 7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62" y="1716162"/>
                        <a:ext cx="196150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7747" y="1346830"/>
            <a:ext cx="245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Polarization </a:t>
            </a:r>
            <a:r>
              <a:rPr lang="en-US" b="1" dirty="0" err="1" smtClean="0">
                <a:latin typeface="Helvetica" pitchFamily="50" charset="0"/>
              </a:rPr>
              <a:t>phasor</a:t>
            </a:r>
            <a:r>
              <a:rPr lang="en-US" b="1" dirty="0" smtClean="0">
                <a:latin typeface="Helvetica" pitchFamily="50" charset="0"/>
              </a:rPr>
              <a:t>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5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Point and distributed targets separation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3" name="Picture 2" descr="C:\Work\matlab\pictures_for_papers\last_versions\Fig_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39"/>
          <a:stretch/>
        </p:blipFill>
        <p:spPr bwMode="auto">
          <a:xfrm>
            <a:off x="395536" y="1484784"/>
            <a:ext cx="47000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Work\matlab\pictures_for_papers\last_versions\Fig_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03"/>
          <a:stretch/>
        </p:blipFill>
        <p:spPr bwMode="auto">
          <a:xfrm>
            <a:off x="539552" y="4027187"/>
            <a:ext cx="4597906" cy="26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6723" y="2924944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Insects produce high depolarization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High SNR in the cross-channel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Constant phase difference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Signal is almost fully-polarized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High co-cross-correlation coefficient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60314" y="4725144"/>
            <a:ext cx="216024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own Arrow 6"/>
          <p:cNvSpPr/>
          <p:nvPr/>
        </p:nvSpPr>
        <p:spPr>
          <a:xfrm>
            <a:off x="6859157" y="3246098"/>
            <a:ext cx="216024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own Arrow 7"/>
          <p:cNvSpPr/>
          <p:nvPr/>
        </p:nvSpPr>
        <p:spPr>
          <a:xfrm>
            <a:off x="6859157" y="3745632"/>
            <a:ext cx="216024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own Arrow 8"/>
          <p:cNvSpPr/>
          <p:nvPr/>
        </p:nvSpPr>
        <p:spPr>
          <a:xfrm>
            <a:off x="6860314" y="4221088"/>
            <a:ext cx="216024" cy="21602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3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Third application:</a:t>
            </a:r>
            <a:br>
              <a:rPr lang="en-US" dirty="0" smtClean="0">
                <a:latin typeface="Helvetica" pitchFamily="50" charset="0"/>
              </a:rPr>
            </a:br>
            <a:r>
              <a:rPr lang="en-US" dirty="0" smtClean="0">
                <a:latin typeface="Helvetica" pitchFamily="50" charset="0"/>
              </a:rPr>
              <a:t>shape estimation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Helvetica" pitchFamily="50" charset="0"/>
              </a:rPr>
              <a:t>Linear depolarization ratio (dB), </a:t>
            </a:r>
            <a:r>
              <a:rPr lang="en-US" sz="3200" dirty="0" smtClean="0">
                <a:latin typeface="Helvetica" pitchFamily="50" charset="0"/>
              </a:rPr>
              <a:t/>
            </a:r>
            <a:br>
              <a:rPr lang="en-US" sz="3200" dirty="0" smtClean="0">
                <a:latin typeface="Helvetica" pitchFamily="50" charset="0"/>
              </a:rPr>
            </a:br>
            <a:r>
              <a:rPr lang="en-US" sz="3200" dirty="0" smtClean="0">
                <a:latin typeface="Helvetica" pitchFamily="50" charset="0"/>
              </a:rPr>
              <a:t>06:00 </a:t>
            </a:r>
            <a:r>
              <a:rPr lang="en-US" sz="3200" dirty="0">
                <a:latin typeface="Helvetica" pitchFamily="50" charset="0"/>
              </a:rPr>
              <a:t>– 08:00 10.11.2013, TROPOS, Leipzig </a:t>
            </a:r>
            <a:endParaRPr lang="de-DE" sz="3200" dirty="0">
              <a:latin typeface="Helvetica" pitchFamily="50" charset="0"/>
            </a:endParaRPr>
          </a:p>
        </p:txBody>
      </p:sp>
      <p:pic>
        <p:nvPicPr>
          <p:cNvPr id="18434" name="Picture 2" descr="C:\Work\presentations\my\munich\LDR_trop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922" y="1484784"/>
            <a:ext cx="9793088" cy="44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0874" y="47706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Helvetica" pitchFamily="50" charset="0"/>
              </a:rPr>
              <a:t>Liquid water</a:t>
            </a:r>
            <a:endParaRPr lang="de-DE" b="1" dirty="0">
              <a:solidFill>
                <a:srgbClr val="FFFF00"/>
              </a:solidFill>
              <a:latin typeface="Helvetica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0636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Helvetica" pitchFamily="50" charset="0"/>
              </a:rPr>
              <a:t>Ice</a:t>
            </a:r>
            <a:endParaRPr lang="de-DE" b="1" dirty="0">
              <a:solidFill>
                <a:srgbClr val="FFFF00"/>
              </a:solidFill>
              <a:latin typeface="Helvetica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449559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pitchFamily="50" charset="0"/>
              </a:rPr>
              <a:t>Melting layer</a:t>
            </a:r>
            <a:endParaRPr lang="de-DE" b="1" dirty="0">
              <a:solidFill>
                <a:srgbClr val="FF0000"/>
              </a:solidFill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4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Helvetica" pitchFamily="50" charset="0"/>
              </a:rPr>
              <a:t>Linear depolarization ratio (dB), </a:t>
            </a:r>
            <a:r>
              <a:rPr lang="en-US" sz="3200" dirty="0" smtClean="0">
                <a:latin typeface="Helvetica" pitchFamily="50" charset="0"/>
              </a:rPr>
              <a:t/>
            </a:r>
            <a:br>
              <a:rPr lang="en-US" sz="3200" dirty="0" smtClean="0">
                <a:latin typeface="Helvetica" pitchFamily="50" charset="0"/>
              </a:rPr>
            </a:br>
            <a:r>
              <a:rPr lang="en-US" sz="3200" dirty="0" smtClean="0">
                <a:latin typeface="Helvetica" pitchFamily="50" charset="0"/>
              </a:rPr>
              <a:t>06:00 </a:t>
            </a:r>
            <a:r>
              <a:rPr lang="en-US" sz="3200" dirty="0">
                <a:latin typeface="Helvetica" pitchFamily="50" charset="0"/>
              </a:rPr>
              <a:t>– 08:00 10.11.2013, TROPOS, Leipzig </a:t>
            </a:r>
            <a:endParaRPr lang="de-DE" sz="3200" dirty="0">
              <a:latin typeface="Helvetica" pitchFamily="50" charset="0"/>
            </a:endParaRPr>
          </a:p>
        </p:txBody>
      </p:sp>
      <p:pic>
        <p:nvPicPr>
          <p:cNvPr id="18434" name="Picture 2" descr="C:\Work\presentations\my\munich\LDR_trop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922" y="1484784"/>
            <a:ext cx="9793088" cy="44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0874" y="477062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Helvetica" pitchFamily="50" charset="0"/>
              </a:rPr>
              <a:t>Liquid water</a:t>
            </a:r>
            <a:endParaRPr lang="de-DE" b="1" dirty="0">
              <a:solidFill>
                <a:srgbClr val="FFFF00"/>
              </a:solidFill>
              <a:latin typeface="Helvetica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0636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Helvetica" pitchFamily="50" charset="0"/>
              </a:rPr>
              <a:t>Ice</a:t>
            </a:r>
            <a:endParaRPr lang="de-DE" b="1" dirty="0">
              <a:solidFill>
                <a:srgbClr val="FFFF00"/>
              </a:solidFill>
              <a:latin typeface="Helvetica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449559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 pitchFamily="50" charset="0"/>
              </a:rPr>
              <a:t>Melting layer</a:t>
            </a:r>
            <a:endParaRPr lang="de-DE" b="1" dirty="0">
              <a:solidFill>
                <a:srgbClr val="FF0000"/>
              </a:solidFill>
              <a:latin typeface="Helvetica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549530"/>
            <a:ext cx="54726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50" charset="0"/>
              </a:rPr>
              <a:t>In the case of the vertical sensing there is not enough information to estimate particle’s shape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50" charset="0"/>
                <a:cs typeface="Arial" pitchFamily="34" charset="0"/>
              </a:rPr>
              <a:t>Basics of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Matrosov’s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approach of particle shape estimation with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polarimetric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cloud radar</a:t>
            </a:r>
            <a:endParaRPr lang="de-DE" sz="2800" dirty="0">
              <a:latin typeface="Helvetica" pitchFamily="50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22714" y="2785150"/>
            <a:ext cx="1039504" cy="1039504"/>
          </a:xfrm>
          <a:prstGeom prst="ellipse">
            <a:avLst/>
          </a:prstGeom>
          <a:noFill/>
          <a:ln w="666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750388"/>
              </p:ext>
            </p:extLst>
          </p:nvPr>
        </p:nvGraphicFramePr>
        <p:xfrm>
          <a:off x="6370638" y="1812925"/>
          <a:ext cx="25447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4" name="Equation" r:id="rId4" imgW="1434960" imgH="431640" progId="Equation.DSMT4">
                  <p:embed/>
                </p:oleObj>
              </mc:Choice>
              <mc:Fallback>
                <p:oleObj name="Equation" r:id="rId4" imgW="1434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38" y="1812925"/>
                        <a:ext cx="2544762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>
            <a:stCxn id="5" idx="2"/>
            <a:endCxn id="5" idx="6"/>
          </p:cNvCxnSpPr>
          <p:nvPr/>
        </p:nvCxnSpPr>
        <p:spPr>
          <a:xfrm>
            <a:off x="7122714" y="3304902"/>
            <a:ext cx="1039504" cy="0"/>
          </a:xfrm>
          <a:prstGeom prst="line">
            <a:avLst/>
          </a:prstGeom>
          <a:ln w="444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0"/>
            <a:endCxn id="5" idx="4"/>
          </p:cNvCxnSpPr>
          <p:nvPr/>
        </p:nvCxnSpPr>
        <p:spPr>
          <a:xfrm>
            <a:off x="7642466" y="2785150"/>
            <a:ext cx="0" cy="1039504"/>
          </a:xfrm>
          <a:prstGeom prst="line">
            <a:avLst/>
          </a:prstGeom>
          <a:ln w="444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26809" y="1922180"/>
            <a:ext cx="5661064" cy="4472667"/>
            <a:chOff x="-255340" y="1486609"/>
            <a:chExt cx="6564842" cy="5186720"/>
          </a:xfrm>
        </p:grpSpPr>
        <p:pic>
          <p:nvPicPr>
            <p:cNvPr id="7938" name="Picture 7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" y="2924944"/>
              <a:ext cx="5785214" cy="374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-255340" y="2405192"/>
              <a:ext cx="519752" cy="519752"/>
            </a:xfrm>
            <a:prstGeom prst="ellipse">
              <a:avLst/>
            </a:prstGeom>
            <a:noFill/>
            <a:ln w="666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itchFamily="50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43608" y="1680910"/>
              <a:ext cx="519752" cy="519752"/>
            </a:xfrm>
            <a:prstGeom prst="ellipse">
              <a:avLst/>
            </a:prstGeom>
            <a:noFill/>
            <a:ln w="666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itchFamily="50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711394" y="1486609"/>
              <a:ext cx="519752" cy="519752"/>
            </a:xfrm>
            <a:prstGeom prst="ellipse">
              <a:avLst/>
            </a:prstGeom>
            <a:noFill/>
            <a:ln w="666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itchFamily="50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502519" y="1746485"/>
              <a:ext cx="519752" cy="519752"/>
            </a:xfrm>
            <a:prstGeom prst="ellipse">
              <a:avLst/>
            </a:prstGeom>
            <a:noFill/>
            <a:ln w="666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itchFamily="50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789750" y="2321918"/>
              <a:ext cx="519752" cy="519752"/>
            </a:xfrm>
            <a:prstGeom prst="ellipse">
              <a:avLst/>
            </a:prstGeom>
            <a:noFill/>
            <a:ln w="666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Helvetica" pitchFamily="50" charset="0"/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072" y="2223015"/>
              <a:ext cx="618451" cy="82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658" y="2200662"/>
              <a:ext cx="649563" cy="84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939" y="2110776"/>
              <a:ext cx="660662" cy="94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23" y="2320183"/>
              <a:ext cx="653517" cy="74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387" y="2286535"/>
              <a:ext cx="627062" cy="75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1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50" charset="0"/>
                <a:cs typeface="Arial" pitchFamily="34" charset="0"/>
              </a:rPr>
              <a:t>Basics of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Matrosov’s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approach of particle shape estimation with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polarimetric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cloud radar</a:t>
            </a:r>
            <a:endParaRPr lang="de-DE" sz="2800" dirty="0">
              <a:latin typeface="Helvetica" pitchFamily="50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84802" y="4424619"/>
            <a:ext cx="2059941" cy="936104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Straight Connector 12"/>
          <p:cNvCxnSpPr>
            <a:stCxn id="6" idx="0"/>
            <a:endCxn id="6" idx="4"/>
          </p:cNvCxnSpPr>
          <p:nvPr/>
        </p:nvCxnSpPr>
        <p:spPr>
          <a:xfrm>
            <a:off x="7614773" y="4424619"/>
            <a:ext cx="0" cy="936104"/>
          </a:xfrm>
          <a:prstGeom prst="line">
            <a:avLst/>
          </a:prstGeom>
          <a:ln w="444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  <a:endCxn id="6" idx="6"/>
          </p:cNvCxnSpPr>
          <p:nvPr/>
        </p:nvCxnSpPr>
        <p:spPr>
          <a:xfrm>
            <a:off x="6584802" y="4892671"/>
            <a:ext cx="2059941" cy="0"/>
          </a:xfrm>
          <a:prstGeom prst="line">
            <a:avLst/>
          </a:prstGeom>
          <a:ln w="444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32698"/>
              </p:ext>
            </p:extLst>
          </p:nvPr>
        </p:nvGraphicFramePr>
        <p:xfrm>
          <a:off x="6188957" y="3454900"/>
          <a:ext cx="28162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Equation" r:id="rId4" imgW="1587240" imgH="431640" progId="Equation.DSMT4">
                  <p:embed/>
                </p:oleObj>
              </mc:Choice>
              <mc:Fallback>
                <p:oleObj name="Equation" r:id="rId4" imgW="1587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957" y="3454900"/>
                        <a:ext cx="28162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9512" y="1939094"/>
            <a:ext cx="6042138" cy="4500937"/>
            <a:chOff x="226192" y="1853523"/>
            <a:chExt cx="6178670" cy="4602643"/>
          </a:xfrm>
        </p:grpSpPr>
        <p:pic>
          <p:nvPicPr>
            <p:cNvPr id="30767" name="Picture 4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66" y="3027213"/>
              <a:ext cx="5139610" cy="3428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725" y="2355148"/>
              <a:ext cx="533309" cy="715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367" y="2335873"/>
              <a:ext cx="560138" cy="73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544" y="2258361"/>
              <a:ext cx="569709" cy="81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563" y="2438939"/>
              <a:ext cx="563548" cy="63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466" y="2409924"/>
              <a:ext cx="540735" cy="650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3025164" y="1853523"/>
              <a:ext cx="593089" cy="269519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Oval 26"/>
            <p:cNvSpPr/>
            <p:nvPr/>
          </p:nvSpPr>
          <p:spPr>
            <a:xfrm>
              <a:off x="226192" y="2529774"/>
              <a:ext cx="593089" cy="269519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Oval 27"/>
            <p:cNvSpPr/>
            <p:nvPr/>
          </p:nvSpPr>
          <p:spPr>
            <a:xfrm>
              <a:off x="1475656" y="2001478"/>
              <a:ext cx="593089" cy="269519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Oval 28"/>
            <p:cNvSpPr/>
            <p:nvPr/>
          </p:nvSpPr>
          <p:spPr>
            <a:xfrm>
              <a:off x="4412489" y="2001478"/>
              <a:ext cx="593089" cy="269519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Oval 29"/>
            <p:cNvSpPr/>
            <p:nvPr/>
          </p:nvSpPr>
          <p:spPr>
            <a:xfrm>
              <a:off x="5811773" y="2527133"/>
              <a:ext cx="593089" cy="269519"/>
            </a:xfrm>
            <a:prstGeom prst="ellipse">
              <a:avLst/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3" name="Oval 32"/>
          <p:cNvSpPr/>
          <p:nvPr/>
        </p:nvSpPr>
        <p:spPr>
          <a:xfrm>
            <a:off x="1401366" y="4763440"/>
            <a:ext cx="579983" cy="263563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/>
        </p:nvSpPr>
        <p:spPr>
          <a:xfrm>
            <a:off x="4479213" y="4760890"/>
            <a:ext cx="579983" cy="263563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/>
          <p:cNvSpPr/>
          <p:nvPr/>
        </p:nvSpPr>
        <p:spPr>
          <a:xfrm>
            <a:off x="2946256" y="4005064"/>
            <a:ext cx="579983" cy="517202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7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50" charset="0"/>
                <a:cs typeface="Arial" pitchFamily="34" charset="0"/>
              </a:rPr>
              <a:t>Basics of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Matrosov’s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approach of particle shape </a:t>
            </a:r>
            <a:r>
              <a:rPr lang="en-US" sz="2800" dirty="0" smtClean="0">
                <a:latin typeface="Helvetica" pitchFamily="50" charset="0"/>
                <a:cs typeface="Arial" pitchFamily="34" charset="0"/>
              </a:rPr>
              <a:t>estimation with </a:t>
            </a:r>
            <a:r>
              <a:rPr lang="en-US" sz="2800" dirty="0" err="1" smtClean="0">
                <a:latin typeface="Helvetica" pitchFamily="50" charset="0"/>
                <a:cs typeface="Arial" pitchFamily="34" charset="0"/>
              </a:rPr>
              <a:t>polarimetric</a:t>
            </a:r>
            <a:r>
              <a:rPr lang="en-US" sz="2800" dirty="0" smtClean="0">
                <a:latin typeface="Helvetica" pitchFamily="50" charset="0"/>
                <a:cs typeface="Arial" pitchFamily="34" charset="0"/>
              </a:rPr>
              <a:t> cloud radar</a:t>
            </a:r>
            <a:endParaRPr lang="de-DE" sz="2800" dirty="0">
              <a:latin typeface="Helvetica" pitchFamily="50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79712" y="1772816"/>
            <a:ext cx="0" cy="2952328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79712" y="4725144"/>
            <a:ext cx="3240360" cy="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38576" y="4942035"/>
            <a:ext cx="1073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 pitchFamily="50" charset="0"/>
              </a:rPr>
              <a:t>H (CO)</a:t>
            </a:r>
            <a:endParaRPr lang="de-DE" sz="2000" b="1" dirty="0">
              <a:latin typeface="Helvetica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173868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 pitchFamily="50" charset="0"/>
              </a:rPr>
              <a:t>V (CROSS)</a:t>
            </a:r>
            <a:endParaRPr lang="de-DE" sz="2000" b="1" dirty="0">
              <a:latin typeface="Helvetica" pitchFamily="50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79712" y="4544690"/>
            <a:ext cx="2520280" cy="36090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2123728" y="495991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50" charset="0"/>
              </a:rPr>
              <a:t>Electric field vector of the transmitted signal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3068960"/>
            <a:ext cx="26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" pitchFamily="50" charset="0"/>
              </a:rPr>
              <a:t>LDR-mode</a:t>
            </a:r>
            <a:endParaRPr lang="de-DE" sz="3600" b="1" dirty="0">
              <a:latin typeface="Helvetica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48478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Helvetica" pitchFamily="50" charset="0"/>
              </a:rPr>
              <a:t>Usual LDR-mode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Transmission of the horizontally polarized wave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Receiving both horizontal and vertical components of received wave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2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50" charset="0"/>
                <a:cs typeface="Arial" pitchFamily="34" charset="0"/>
              </a:rPr>
              <a:t>Basics of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Matrosov’s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approach of particle shape </a:t>
            </a:r>
            <a:r>
              <a:rPr lang="en-US" sz="2800" dirty="0" smtClean="0">
                <a:latin typeface="Helvetica" pitchFamily="50" charset="0"/>
                <a:cs typeface="Arial" pitchFamily="34" charset="0"/>
              </a:rPr>
              <a:t>estimation with </a:t>
            </a:r>
            <a:r>
              <a:rPr lang="en-US" sz="2800" dirty="0" err="1" smtClean="0">
                <a:latin typeface="Helvetica" pitchFamily="50" charset="0"/>
                <a:cs typeface="Arial" pitchFamily="34" charset="0"/>
              </a:rPr>
              <a:t>polarimetric</a:t>
            </a:r>
            <a:r>
              <a:rPr lang="en-US" sz="2800" dirty="0" smtClean="0">
                <a:latin typeface="Helvetica" pitchFamily="50" charset="0"/>
                <a:cs typeface="Arial" pitchFamily="34" charset="0"/>
              </a:rPr>
              <a:t> cloud radar</a:t>
            </a:r>
            <a:endParaRPr lang="de-DE" sz="2800" dirty="0">
              <a:latin typeface="Helvetica" pitchFamily="50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148478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Helvetica" pitchFamily="50" charset="0"/>
              </a:rPr>
              <a:t>Usual LDR-mode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Transmission of the horizontally polarized wave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Receiving both horizontal and vertical components of received wave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4073" y="323911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Helvetica" pitchFamily="50" charset="0"/>
              </a:rPr>
              <a:t>Slanted LDR-mode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Transmission of the +45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 polarized wave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Receiving both +45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 and 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-45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 components of received wave</a:t>
            </a:r>
            <a:endParaRPr lang="de-DE" sz="1600" dirty="0">
              <a:latin typeface="Helvetica" pitchFamily="50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5037" y="2941474"/>
            <a:ext cx="2257601" cy="2343457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62638" y="2941474"/>
            <a:ext cx="2088232" cy="2363197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14057" y="4626567"/>
            <a:ext cx="143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50" charset="0"/>
              </a:rPr>
              <a:t>+45 (</a:t>
            </a:r>
            <a:r>
              <a:rPr lang="en-US" sz="2000" b="1" dirty="0" smtClean="0">
                <a:latin typeface="Helvetica" pitchFamily="50" charset="0"/>
              </a:rPr>
              <a:t>CO</a:t>
            </a:r>
            <a:r>
              <a:rPr lang="en-US" sz="2400" b="1" dirty="0" smtClean="0">
                <a:latin typeface="Helvetica" pitchFamily="50" charset="0"/>
              </a:rPr>
              <a:t>)</a:t>
            </a:r>
            <a:endParaRPr lang="de-DE" sz="2400" b="1" dirty="0">
              <a:latin typeface="Helvetica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0" y="46294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pitchFamily="50" charset="0"/>
              </a:rPr>
              <a:t>-45 (</a:t>
            </a:r>
            <a:r>
              <a:rPr lang="en-US" sz="2000" b="1" dirty="0" smtClean="0">
                <a:latin typeface="Helvetica" pitchFamily="50" charset="0"/>
              </a:rPr>
              <a:t>CROSS</a:t>
            </a:r>
            <a:r>
              <a:rPr lang="en-US" sz="2400" b="1" dirty="0" smtClean="0">
                <a:latin typeface="Helvetica" pitchFamily="50" charset="0"/>
              </a:rPr>
              <a:t>)</a:t>
            </a:r>
            <a:endParaRPr lang="de-DE" sz="2400" b="1" dirty="0">
              <a:latin typeface="Helvetica" pitchFamily="50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8763416">
            <a:off x="2453917" y="4141775"/>
            <a:ext cx="2520280" cy="360907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1716664" y="327405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50" charset="0"/>
              </a:rPr>
              <a:t>Electric field vector of the transmitted signal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256" y="1972273"/>
            <a:ext cx="290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elvetica" pitchFamily="50" charset="0"/>
              </a:rPr>
              <a:t>SLDR-mode</a:t>
            </a:r>
            <a:endParaRPr lang="de-DE" sz="3600" b="1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50" charset="0"/>
                <a:cs typeface="Arial" pitchFamily="34" charset="0"/>
              </a:rPr>
              <a:t>Basics of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Matrosov’s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approach of particle shape </a:t>
            </a:r>
            <a:r>
              <a:rPr lang="en-US" sz="2800" dirty="0" smtClean="0">
                <a:latin typeface="Helvetica" pitchFamily="50" charset="0"/>
                <a:cs typeface="Arial" pitchFamily="34" charset="0"/>
              </a:rPr>
              <a:t>estimation with </a:t>
            </a:r>
            <a:r>
              <a:rPr lang="en-US" sz="2800" dirty="0" err="1" smtClean="0">
                <a:latin typeface="Helvetica" pitchFamily="50" charset="0"/>
                <a:cs typeface="Arial" pitchFamily="34" charset="0"/>
              </a:rPr>
              <a:t>polarimetric</a:t>
            </a:r>
            <a:r>
              <a:rPr lang="en-US" sz="2800" dirty="0" smtClean="0">
                <a:latin typeface="Helvetica" pitchFamily="50" charset="0"/>
                <a:cs typeface="Arial" pitchFamily="34" charset="0"/>
              </a:rPr>
              <a:t> cloud radar</a:t>
            </a:r>
            <a:endParaRPr lang="de-DE" sz="2800" dirty="0">
              <a:latin typeface="Helvetica" pitchFamily="50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148478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Helvetica" pitchFamily="50" charset="0"/>
              </a:rPr>
              <a:t>Usual LDR-mode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Transmission of the horizontally polarized wave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Receiving both horizontal and vertical components of received wave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4073" y="323911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Helvetica" pitchFamily="50" charset="0"/>
              </a:rPr>
              <a:t>Slanted LDR-mode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Transmission of the +45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 polarized wave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Receiving both +45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 and 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-45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 components of received wave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47781" y="1689487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 rot="18900000">
            <a:off x="3945769" y="1689488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 rot="16200000">
            <a:off x="5031172" y="1689488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0"/>
          <p:cNvSpPr/>
          <p:nvPr/>
        </p:nvSpPr>
        <p:spPr>
          <a:xfrm rot="16200000">
            <a:off x="575557" y="1667647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31"/>
          <p:cNvSpPr/>
          <p:nvPr/>
        </p:nvSpPr>
        <p:spPr>
          <a:xfrm rot="13500000">
            <a:off x="1741094" y="1689487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9" y="2326376"/>
            <a:ext cx="5159843" cy="36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4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50" charset="0"/>
                <a:cs typeface="Arial" pitchFamily="34" charset="0"/>
              </a:rPr>
              <a:t>Basics of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Matrosov’s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approach of particle shape </a:t>
            </a:r>
            <a:r>
              <a:rPr lang="en-US" sz="2800" dirty="0" smtClean="0">
                <a:latin typeface="Helvetica" pitchFamily="50" charset="0"/>
                <a:cs typeface="Arial" pitchFamily="34" charset="0"/>
              </a:rPr>
              <a:t>estimation with </a:t>
            </a:r>
            <a:r>
              <a:rPr lang="en-US" sz="2800" dirty="0" err="1" smtClean="0">
                <a:latin typeface="Helvetica" pitchFamily="50" charset="0"/>
                <a:cs typeface="Arial" pitchFamily="34" charset="0"/>
              </a:rPr>
              <a:t>polarimetric</a:t>
            </a:r>
            <a:r>
              <a:rPr lang="en-US" sz="2800" dirty="0" smtClean="0">
                <a:latin typeface="Helvetica" pitchFamily="50" charset="0"/>
                <a:cs typeface="Arial" pitchFamily="34" charset="0"/>
              </a:rPr>
              <a:t> cloud radar</a:t>
            </a:r>
            <a:endParaRPr lang="de-DE" sz="2800" dirty="0">
              <a:latin typeface="Helvetica" pitchFamily="50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148478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Helvetica" pitchFamily="50" charset="0"/>
              </a:rPr>
              <a:t>Usual LDR-mode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Transmission of the horizontally polarized wave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Receiving both horizontal and vertical components of received wave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04073" y="323911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Helvetica" pitchFamily="50" charset="0"/>
              </a:rPr>
              <a:t>Slanted LDR-mode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Transmission of the +45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 polarized wave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 Receiving both +45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 and </a:t>
            </a:r>
          </a:p>
          <a:p>
            <a:pPr algn="just"/>
            <a:r>
              <a:rPr lang="en-US" sz="1600" dirty="0" smtClean="0">
                <a:latin typeface="Helvetica" pitchFamily="50" charset="0"/>
              </a:rPr>
              <a:t>-45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 components of received wave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47781" y="1689487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 rot="18900000">
            <a:off x="3945769" y="1689488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 rot="16200000">
            <a:off x="5031172" y="1689488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0"/>
          <p:cNvSpPr/>
          <p:nvPr/>
        </p:nvSpPr>
        <p:spPr>
          <a:xfrm rot="16200000">
            <a:off x="575557" y="1667647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31"/>
          <p:cNvSpPr/>
          <p:nvPr/>
        </p:nvSpPr>
        <p:spPr>
          <a:xfrm rot="13500000">
            <a:off x="1741094" y="1689487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9" y="2326376"/>
            <a:ext cx="5159843" cy="36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4" y="3141117"/>
            <a:ext cx="5904656" cy="1950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Helvetica" pitchFamily="50" charset="0"/>
              </a:rPr>
              <a:t>Slanted LDR mode is more suitable in comparison to usual LDR mode for cloud particle shape estimation due to less sensitivity to particles orientation angle</a:t>
            </a:r>
            <a:endParaRPr lang="de-DE" sz="2000" b="1" dirty="0">
              <a:solidFill>
                <a:srgbClr val="FF0000"/>
              </a:solidFill>
              <a:latin typeface="Helvetica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5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31" y="1926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pitchFamily="50" charset="0"/>
              </a:rPr>
              <a:t>Statistical description of electromagnetic waves</a:t>
            </a:r>
            <a:endParaRPr lang="de-DE" sz="3600" dirty="0">
              <a:latin typeface="Helvetica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56465"/>
              </p:ext>
            </p:extLst>
          </p:nvPr>
        </p:nvGraphicFramePr>
        <p:xfrm>
          <a:off x="1146162" y="1716162"/>
          <a:ext cx="19615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4" imgW="1117440" imgH="533160" progId="Equation.DSMT4">
                  <p:embed/>
                </p:oleObj>
              </mc:Choice>
              <mc:Fallback>
                <p:oleObj name="Equation" r:id="rId4" imgW="111744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62" y="1716162"/>
                        <a:ext cx="196150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7747" y="1346830"/>
            <a:ext cx="245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Polarization </a:t>
            </a:r>
            <a:r>
              <a:rPr lang="en-US" b="1" dirty="0" err="1" smtClean="0">
                <a:latin typeface="Helvetica" pitchFamily="50" charset="0"/>
              </a:rPr>
              <a:t>phasor</a:t>
            </a:r>
            <a:r>
              <a:rPr lang="en-US" b="1" dirty="0" smtClean="0">
                <a:latin typeface="Helvetica" pitchFamily="50" charset="0"/>
              </a:rPr>
              <a:t>:</a:t>
            </a:r>
            <a:endParaRPr lang="de-DE" b="1" dirty="0">
              <a:latin typeface="Helvetica" pitchFamily="50" charset="0"/>
            </a:endParaRPr>
          </a:p>
        </p:txBody>
      </p:sp>
      <p:pic>
        <p:nvPicPr>
          <p:cNvPr id="17" name="Picture 475" descr="C:\Work\presentations\my\munich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07" y="1755141"/>
            <a:ext cx="4313224" cy="4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0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50" charset="0"/>
                <a:cs typeface="Arial" pitchFamily="34" charset="0"/>
              </a:rPr>
              <a:t>Basics of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Matrosov’s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approach of particle shape estimation with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polarimetric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cloud radar</a:t>
            </a:r>
            <a:endParaRPr lang="de-DE" sz="2800" dirty="0">
              <a:latin typeface="Helvetica" pitchFamily="50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6131"/>
            <a:ext cx="2376264" cy="215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418677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50" charset="0"/>
              </a:rPr>
              <a:t>Matrosov, S. </a:t>
            </a:r>
            <a:r>
              <a:rPr lang="de-DE" dirty="0" smtClean="0">
                <a:latin typeface="Helvetica" pitchFamily="50" charset="0"/>
              </a:rPr>
              <a:t>Y. Et al. </a:t>
            </a:r>
            <a:r>
              <a:rPr lang="de-DE" i="1" dirty="0" smtClean="0">
                <a:latin typeface="Helvetica" pitchFamily="50" charset="0"/>
              </a:rPr>
              <a:t>Journal </a:t>
            </a:r>
            <a:r>
              <a:rPr lang="de-DE" i="1" dirty="0">
                <a:latin typeface="Helvetica" pitchFamily="50" charset="0"/>
              </a:rPr>
              <a:t>of Atmospheric and Oceanic Technology, </a:t>
            </a:r>
            <a:r>
              <a:rPr lang="de-DE" dirty="0" smtClean="0">
                <a:latin typeface="Helvetica" pitchFamily="50" charset="0"/>
              </a:rPr>
              <a:t>2012</a:t>
            </a:r>
            <a:r>
              <a:rPr lang="de-DE" i="1" dirty="0">
                <a:latin typeface="Helvetica" pitchFamily="50" charset="0"/>
              </a:rPr>
              <a:t>.</a:t>
            </a:r>
            <a:r>
              <a:rPr lang="de-DE" dirty="0" smtClean="0">
                <a:latin typeface="Helvetica" pitchFamily="50" charset="0"/>
              </a:rPr>
              <a:t> 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0" y="3524352"/>
            <a:ext cx="5304938" cy="2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7493" y="1311506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Helvetica" pitchFamily="50" charset="0"/>
              </a:rPr>
              <a:t>Matrosov only looked </a:t>
            </a:r>
            <a:r>
              <a:rPr lang="de-DE" sz="1600" b="1" dirty="0" smtClean="0">
                <a:latin typeface="Helvetica" pitchFamily="50" charset="0"/>
              </a:rPr>
              <a:t>at precipitating </a:t>
            </a:r>
            <a:r>
              <a:rPr lang="de-DE" sz="1600" b="1" dirty="0">
                <a:latin typeface="Helvetica" pitchFamily="50" charset="0"/>
              </a:rPr>
              <a:t>clouds</a:t>
            </a:r>
            <a:r>
              <a:rPr lang="en-US" sz="1600" b="1" dirty="0" smtClean="0">
                <a:latin typeface="Helvetica" pitchFamily="50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50" charset="0"/>
                <a:cs typeface="Arial" pitchFamily="34" charset="0"/>
              </a:rPr>
              <a:t>Basics of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Matrosov’s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approach of particle shape estimation with </a:t>
            </a:r>
            <a:r>
              <a:rPr lang="en-US" sz="2800" dirty="0" err="1">
                <a:latin typeface="Helvetica" pitchFamily="50" charset="0"/>
                <a:cs typeface="Arial" pitchFamily="34" charset="0"/>
              </a:rPr>
              <a:t>polarimetric</a:t>
            </a:r>
            <a:r>
              <a:rPr lang="en-US" sz="2800" dirty="0">
                <a:latin typeface="Helvetica" pitchFamily="50" charset="0"/>
                <a:cs typeface="Arial" pitchFamily="34" charset="0"/>
              </a:rPr>
              <a:t> cloud radar</a:t>
            </a:r>
            <a:endParaRPr lang="de-DE" sz="2800" dirty="0">
              <a:latin typeface="Helvetica" pitchFamily="50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6131"/>
            <a:ext cx="2376264" cy="215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28" y="3524352"/>
            <a:ext cx="3443525" cy="269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6418677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Helvetica" pitchFamily="50" charset="0"/>
              </a:rPr>
              <a:t>Matrosov, S. </a:t>
            </a:r>
            <a:r>
              <a:rPr lang="de-DE" dirty="0" smtClean="0">
                <a:latin typeface="Helvetica" pitchFamily="50" charset="0"/>
              </a:rPr>
              <a:t>Y. Et al. </a:t>
            </a:r>
            <a:r>
              <a:rPr lang="de-DE" i="1" dirty="0" smtClean="0">
                <a:latin typeface="Helvetica" pitchFamily="50" charset="0"/>
              </a:rPr>
              <a:t>Journal </a:t>
            </a:r>
            <a:r>
              <a:rPr lang="de-DE" i="1" dirty="0">
                <a:latin typeface="Helvetica" pitchFamily="50" charset="0"/>
              </a:rPr>
              <a:t>of Atmospheric and Oceanic Technology, </a:t>
            </a:r>
            <a:r>
              <a:rPr lang="de-DE" dirty="0" smtClean="0">
                <a:latin typeface="Helvetica" pitchFamily="50" charset="0"/>
              </a:rPr>
              <a:t>2012</a:t>
            </a:r>
            <a:r>
              <a:rPr lang="de-DE" i="1" dirty="0">
                <a:latin typeface="Helvetica" pitchFamily="50" charset="0"/>
              </a:rPr>
              <a:t>.</a:t>
            </a:r>
            <a:r>
              <a:rPr lang="de-DE" dirty="0" smtClean="0">
                <a:latin typeface="Helvetica" pitchFamily="50" charset="0"/>
              </a:rPr>
              <a:t> </a:t>
            </a:r>
            <a:endParaRPr lang="de-DE" dirty="0">
              <a:latin typeface="Helvetica" pitchFamily="50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0" y="3524352"/>
            <a:ext cx="5304938" cy="2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7493" y="1311506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Helvetica" pitchFamily="50" charset="0"/>
              </a:rPr>
              <a:t>Matrosov only looked </a:t>
            </a:r>
            <a:r>
              <a:rPr lang="de-DE" sz="1600" b="1" dirty="0" smtClean="0">
                <a:latin typeface="Helvetica" pitchFamily="50" charset="0"/>
              </a:rPr>
              <a:t>at precipitating </a:t>
            </a:r>
            <a:r>
              <a:rPr lang="de-DE" sz="1600" b="1" dirty="0">
                <a:latin typeface="Helvetica" pitchFamily="50" charset="0"/>
              </a:rPr>
              <a:t>clouds</a:t>
            </a:r>
            <a:r>
              <a:rPr lang="en-US" sz="1600" b="1" dirty="0" smtClean="0">
                <a:latin typeface="Helvetica" pitchFamily="50" charset="0"/>
              </a:rPr>
              <a:t>.</a:t>
            </a:r>
          </a:p>
          <a:p>
            <a:endParaRPr lang="en-US" sz="1600" b="1" dirty="0">
              <a:latin typeface="Helvetica" pitchFamily="50" charset="0"/>
            </a:endParaRPr>
          </a:p>
          <a:p>
            <a:r>
              <a:rPr lang="en-US" sz="1600" dirty="0" smtClean="0">
                <a:latin typeface="Helvetica" pitchFamily="50" charset="0"/>
              </a:rPr>
              <a:t>Model parameters:</a:t>
            </a:r>
          </a:p>
          <a:p>
            <a:r>
              <a:rPr lang="en-US" sz="1600" dirty="0" smtClean="0">
                <a:latin typeface="Helvetica" pitchFamily="50" charset="0"/>
              </a:rPr>
              <a:t>D – median volume size of particles;</a:t>
            </a:r>
          </a:p>
          <a:p>
            <a:r>
              <a:rPr lang="el-GR" sz="1600" dirty="0" smtClean="0"/>
              <a:t>ρ</a:t>
            </a:r>
            <a:r>
              <a:rPr lang="en-US" sz="1600" dirty="0" smtClean="0">
                <a:latin typeface="Helvetica" pitchFamily="50" charset="0"/>
              </a:rPr>
              <a:t> – bulk density;</a:t>
            </a:r>
          </a:p>
          <a:p>
            <a:r>
              <a:rPr lang="en-US" sz="1600" dirty="0" smtClean="0">
                <a:latin typeface="Helvetica" pitchFamily="50" charset="0"/>
              </a:rPr>
              <a:t>r – axis ratio;</a:t>
            </a:r>
          </a:p>
          <a:p>
            <a:r>
              <a:rPr lang="en-US" sz="1600" dirty="0" smtClean="0">
                <a:latin typeface="Helvetica" pitchFamily="50" charset="0"/>
              </a:rPr>
              <a:t>Mean orientation angle is 0 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, standard deviation of orientation angles is 9 deg.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3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 pitchFamily="50" charset="0"/>
              </a:rPr>
              <a:t>Slanted LDR-mode in MIRA-35 system</a:t>
            </a:r>
            <a:endParaRPr lang="de-DE" sz="3600" dirty="0">
              <a:latin typeface="Helvetica" pitchFamily="50" charset="0"/>
            </a:endParaRPr>
          </a:p>
        </p:txBody>
      </p:sp>
      <p:pic>
        <p:nvPicPr>
          <p:cNvPr id="19458" name="Picture 2" descr="C:\Work\presentations\my\munich\LDR_el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764704"/>
            <a:ext cx="106767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764" y="257177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 pitchFamily="50" charset="0"/>
              </a:rPr>
              <a:t>Scanning from 35 to 145 degrees</a:t>
            </a:r>
            <a:endParaRPr lang="de-DE" sz="2000" b="1" dirty="0">
              <a:latin typeface="Helvetica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120" y="2886591"/>
            <a:ext cx="41764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Strong dependence of the SLDR value on the radar elevation angle </a:t>
            </a:r>
          </a:p>
          <a:p>
            <a:r>
              <a:rPr lang="en-US" b="1" dirty="0" smtClean="0">
                <a:latin typeface="Helvetica" pitchFamily="50" charset="0"/>
              </a:rPr>
              <a:t>-&gt; particle non-</a:t>
            </a:r>
            <a:r>
              <a:rPr lang="en-US" b="1" dirty="0" err="1" smtClean="0">
                <a:latin typeface="Helvetica" pitchFamily="50" charset="0"/>
              </a:rPr>
              <a:t>sphericity</a:t>
            </a:r>
            <a:endParaRPr lang="de-DE" b="1" dirty="0">
              <a:latin typeface="Helvetica" pitchFamily="50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808448" y="1988841"/>
            <a:ext cx="67904" cy="9368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08448" y="1988841"/>
            <a:ext cx="995800" cy="9368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97874" y="1916833"/>
            <a:ext cx="1310574" cy="10088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59632" y="7647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SLDR (dB) 14:44-14:51 20.10.2013 </a:t>
            </a:r>
            <a:r>
              <a:rPr lang="en-US" b="1" dirty="0" err="1" smtClean="0">
                <a:latin typeface="Helvetica" pitchFamily="50" charset="0"/>
              </a:rPr>
              <a:t>Elmshorn</a:t>
            </a:r>
            <a:r>
              <a:rPr lang="en-US" b="1" dirty="0" smtClean="0">
                <a:latin typeface="Helvetica" pitchFamily="50" charset="0"/>
              </a:rPr>
              <a:t>, Germany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 pitchFamily="50" charset="0"/>
              </a:rPr>
              <a:t>Slanted LDR-mode in MIRA-35 system</a:t>
            </a:r>
            <a:endParaRPr lang="de-DE" sz="3600" dirty="0">
              <a:latin typeface="Helvetica" pitchFamily="50" charset="0"/>
            </a:endParaRPr>
          </a:p>
        </p:txBody>
      </p:sp>
      <p:pic>
        <p:nvPicPr>
          <p:cNvPr id="19458" name="Picture 2" descr="C:\Work\presentations\my\munich\LDR_el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764704"/>
            <a:ext cx="106767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764" y="257177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" pitchFamily="50" charset="0"/>
              </a:rPr>
              <a:t>Scanning from 35 to 145 degrees</a:t>
            </a:r>
            <a:endParaRPr lang="de-DE" sz="2000" b="1" dirty="0">
              <a:latin typeface="Helvetica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120" y="2886591"/>
            <a:ext cx="417646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Strong dependence of the SLDR value on the radar elevation angle </a:t>
            </a:r>
          </a:p>
          <a:p>
            <a:r>
              <a:rPr lang="en-US" b="1" dirty="0" smtClean="0">
                <a:latin typeface="Helvetica" pitchFamily="50" charset="0"/>
              </a:rPr>
              <a:t>-&gt; particle non-</a:t>
            </a:r>
            <a:r>
              <a:rPr lang="en-US" b="1" dirty="0" err="1" smtClean="0">
                <a:latin typeface="Helvetica" pitchFamily="50" charset="0"/>
              </a:rPr>
              <a:t>sphericity</a:t>
            </a:r>
            <a:endParaRPr lang="de-DE" b="1" dirty="0">
              <a:latin typeface="Helvetica" pitchFamily="50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808448" y="1988841"/>
            <a:ext cx="67904" cy="9368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08448" y="1988841"/>
            <a:ext cx="995800" cy="9368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97874" y="1916833"/>
            <a:ext cx="1310574" cy="10088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48" y="4509120"/>
            <a:ext cx="27051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9632" y="7647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SLDR (dB) 14:44-14:51 20.10.2013 </a:t>
            </a:r>
            <a:r>
              <a:rPr lang="en-US" b="1" dirty="0" err="1" smtClean="0">
                <a:latin typeface="Helvetica" pitchFamily="50" charset="0"/>
              </a:rPr>
              <a:t>Elmshorn</a:t>
            </a:r>
            <a:r>
              <a:rPr lang="en-US" b="1" dirty="0" smtClean="0">
                <a:latin typeface="Helvetica" pitchFamily="50" charset="0"/>
              </a:rPr>
              <a:t>, Germany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708920"/>
            <a:ext cx="4572000" cy="4149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459" name="Picture 3" descr="C:\Work\presentations\my\munich\SLDR_el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" y="2558216"/>
            <a:ext cx="4564926" cy="42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8" y="5373216"/>
            <a:ext cx="545064" cy="72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59" y="5373216"/>
            <a:ext cx="572484" cy="74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97" y="4877809"/>
            <a:ext cx="582266" cy="82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4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Helvetica" pitchFamily="50" charset="0"/>
              </a:rPr>
              <a:t>Measurements from 08.09.2013 19:37-19:44, </a:t>
            </a:r>
            <a:r>
              <a:rPr lang="en-US" sz="2800" dirty="0" err="1" smtClean="0">
                <a:latin typeface="Helvetica" pitchFamily="50" charset="0"/>
              </a:rPr>
              <a:t>Elmshorn</a:t>
            </a:r>
            <a:r>
              <a:rPr lang="en-US" sz="2800" dirty="0" smtClean="0">
                <a:latin typeface="Helvetica" pitchFamily="50" charset="0"/>
              </a:rPr>
              <a:t>, Germany</a:t>
            </a:r>
            <a:endParaRPr lang="de-DE" sz="2800" dirty="0">
              <a:latin typeface="Helvetica" pitchFamily="50" charset="0"/>
            </a:endParaRPr>
          </a:p>
        </p:txBody>
      </p:sp>
      <p:pic>
        <p:nvPicPr>
          <p:cNvPr id="3" name="Picture 2" descr="C:\Work\matlab\pictures_for_papers\SLDR_elv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4152" r="9034"/>
          <a:stretch/>
        </p:blipFill>
        <p:spPr bwMode="auto">
          <a:xfrm>
            <a:off x="-104885" y="1490608"/>
            <a:ext cx="4697730" cy="253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Work\matlab\pictures_for_papers\DPS_elv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3" r="7683" b="9166"/>
          <a:stretch/>
        </p:blipFill>
        <p:spPr bwMode="auto">
          <a:xfrm>
            <a:off x="1930468" y="4251960"/>
            <a:ext cx="4930359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Work\matlab\pictures_for_papers\RHO_elv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10346" r="8571" b="3814"/>
          <a:stretch/>
        </p:blipFill>
        <p:spPr bwMode="auto">
          <a:xfrm>
            <a:off x="4595157" y="1502039"/>
            <a:ext cx="4549140" cy="25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21817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50" charset="0"/>
              </a:rPr>
              <a:t>Co-cross-correlation coefficient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213241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50" charset="0"/>
              </a:rPr>
              <a:t>Slanted LDR [dB]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550" y="4034791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50" charset="0"/>
              </a:rPr>
              <a:t>Differential phase [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]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027578"/>
            <a:ext cx="30963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Helvetica" pitchFamily="50" charset="0"/>
              </a:rPr>
              <a:t>No angular dependence</a:t>
            </a:r>
            <a:endParaRPr lang="de-DE" sz="2000" b="1" dirty="0">
              <a:solidFill>
                <a:srgbClr val="FF0000"/>
              </a:solidFill>
              <a:latin typeface="Helvetica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6670" y="2979923"/>
            <a:ext cx="30963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Helvetica" pitchFamily="50" charset="0"/>
              </a:rPr>
              <a:t>Angular dependence</a:t>
            </a:r>
            <a:endParaRPr lang="de-DE" sz="2000" b="1" dirty="0">
              <a:solidFill>
                <a:srgbClr val="FF0000"/>
              </a:solidFill>
              <a:latin typeface="Helvetica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661248"/>
            <a:ext cx="30963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" pitchFamily="50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Helvetica" pitchFamily="50" charset="0"/>
              </a:rPr>
              <a:t>ngular dependence</a:t>
            </a:r>
            <a:endParaRPr lang="de-DE" sz="2000" b="1" dirty="0">
              <a:solidFill>
                <a:srgbClr val="FF0000"/>
              </a:solidFill>
              <a:latin typeface="Helvetica" pitchFamily="5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Work\matlab\pictures_for_papers\SLDR_elv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" y="1742616"/>
            <a:ext cx="3114525" cy="29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Work\matlab\pictures_for_papers\RHO_el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24" y="1709174"/>
            <a:ext cx="3185855" cy="29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" pitchFamily="50" charset="0"/>
              </a:rPr>
              <a:t>Measurements from 08.09.2013 19:37-19:44, </a:t>
            </a:r>
            <a:r>
              <a:rPr lang="en-US" sz="2800" dirty="0" err="1" smtClean="0">
                <a:latin typeface="Helvetica" pitchFamily="50" charset="0"/>
              </a:rPr>
              <a:t>Elmshorn</a:t>
            </a:r>
            <a:r>
              <a:rPr lang="en-US" sz="2800" dirty="0" smtClean="0">
                <a:latin typeface="Helvetica" pitchFamily="50" charset="0"/>
              </a:rPr>
              <a:t>, Germany</a:t>
            </a:r>
            <a:endParaRPr lang="de-DE" sz="2800" dirty="0">
              <a:latin typeface="Helvetica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532" y="157333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50" charset="0"/>
              </a:rPr>
              <a:t>Slanted LDR [dB]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774" y="154732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50" charset="0"/>
              </a:rPr>
              <a:t>Co-cross-correlation coefficient</a:t>
            </a:r>
            <a:endParaRPr lang="de-DE" sz="1600" dirty="0">
              <a:latin typeface="Helvetica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585003"/>
            <a:ext cx="2437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 pitchFamily="50" charset="0"/>
              </a:rPr>
              <a:t>Differential phase [</a:t>
            </a:r>
            <a:r>
              <a:rPr lang="en-US" sz="1600" dirty="0" err="1" smtClean="0">
                <a:latin typeface="Helvetica" pitchFamily="50" charset="0"/>
              </a:rPr>
              <a:t>deg</a:t>
            </a:r>
            <a:r>
              <a:rPr lang="en-US" sz="1600" dirty="0" smtClean="0">
                <a:latin typeface="Helvetica" pitchFamily="50" charset="0"/>
              </a:rPr>
              <a:t>]</a:t>
            </a:r>
            <a:endParaRPr lang="de-DE" sz="1600" dirty="0">
              <a:latin typeface="Helvetica" pitchFamily="50" charset="0"/>
            </a:endParaRPr>
          </a:p>
        </p:txBody>
      </p:sp>
      <p:pic>
        <p:nvPicPr>
          <p:cNvPr id="18435" name="Picture 3" descr="C:\Work\presentations\my\munich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9174"/>
            <a:ext cx="3201936" cy="30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94116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Angular dependence of co-cross-correlation coefficient, co-cross differential phase as well as slanted linear depolarization ratio indicates the non-</a:t>
            </a:r>
            <a:r>
              <a:rPr lang="en-US" dirty="0" err="1" smtClean="0">
                <a:latin typeface="Helvetica" pitchFamily="50" charset="0"/>
              </a:rPr>
              <a:t>sphericity</a:t>
            </a:r>
            <a:r>
              <a:rPr lang="en-US" dirty="0" smtClean="0">
                <a:latin typeface="Helvetica" pitchFamily="50" charset="0"/>
              </a:rPr>
              <a:t> of cloud particles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Helvetica" pitchFamily="50" charset="0"/>
              </a:rPr>
              <a:t>For the interpretation of the measurement results the model taking into account all hardware effects is necessary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6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50" charset="0"/>
              </a:rPr>
              <a:t>Fourth application:</a:t>
            </a:r>
            <a:br>
              <a:rPr lang="en-US" dirty="0" smtClean="0">
                <a:latin typeface="Helvetica" pitchFamily="50" charset="0"/>
              </a:rPr>
            </a:br>
            <a:r>
              <a:rPr lang="en-US" dirty="0" smtClean="0">
                <a:latin typeface="Helvetica" pitchFamily="50" charset="0"/>
              </a:rPr>
              <a:t>orientation estimation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Helvetica" pitchFamily="50" charset="0"/>
              </a:rPr>
              <a:t>Sensing of a point target from different sides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44" y="3073020"/>
            <a:ext cx="545064" cy="72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60" y="3057226"/>
            <a:ext cx="572484" cy="74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://www.graphicsfactory.com/clip-art/image_files/tn_image/9/597519-tn_fly4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5312">
            <a:off x="5319637" y="1912351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 rot="19428758">
            <a:off x="2369130" y="4473580"/>
            <a:ext cx="1512168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 rot="12967379">
            <a:off x="5188647" y="4464964"/>
            <a:ext cx="1512168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2" descr="http://www.graphicsfactory.com/clip-art/image_files/tn_image/9/597519-tn_fly4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5637">
            <a:off x="2500425" y="1954953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29728" y="5622399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Helvetica" pitchFamily="50" charset="0"/>
              </a:rPr>
              <a:t>The difference in orientation leads to the additional 180 degrees difference in the phase shift between the co and cross channel.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5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07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vetica" pitchFamily="50" charset="0"/>
              </a:rPr>
              <a:t>Measurements from 08.09.2013 19:37-19:44, </a:t>
            </a:r>
            <a:r>
              <a:rPr lang="en-US" sz="2800" dirty="0" err="1">
                <a:latin typeface="Helvetica" pitchFamily="50" charset="0"/>
              </a:rPr>
              <a:t>Elmshorn</a:t>
            </a:r>
            <a:r>
              <a:rPr lang="en-US" sz="2800" dirty="0">
                <a:latin typeface="Helvetica" pitchFamily="50" charset="0"/>
              </a:rPr>
              <a:t>, Germany</a:t>
            </a:r>
            <a:endParaRPr lang="de-DE" sz="2800" dirty="0"/>
          </a:p>
        </p:txBody>
      </p:sp>
      <p:pic>
        <p:nvPicPr>
          <p:cNvPr id="19458" name="Picture 2" descr="C:\Work\METEK\cases\3\2101.dp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3" t="70789" r="17511" b="10312"/>
          <a:stretch/>
        </p:blipFill>
        <p:spPr bwMode="auto">
          <a:xfrm>
            <a:off x="62847" y="4996846"/>
            <a:ext cx="9045464" cy="18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Work\METEK\cases\3\2101.ld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70928" r="18072" b="16015"/>
          <a:stretch/>
        </p:blipFill>
        <p:spPr bwMode="auto">
          <a:xfrm>
            <a:off x="55235" y="1426170"/>
            <a:ext cx="8966757" cy="12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Work\METEK\cases\3\2101.dp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0" t="16709" r="15511" b="16128"/>
          <a:stretch/>
        </p:blipFill>
        <p:spPr bwMode="auto">
          <a:xfrm rot="5400000">
            <a:off x="4482728" y="587287"/>
            <a:ext cx="250166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420" y="4531738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-180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2966" y="4531736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180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5906" y="4531738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0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5811" y="5003404"/>
            <a:ext cx="398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50" charset="0"/>
              </a:rPr>
              <a:t>Co-cross differential phase shift [</a:t>
            </a:r>
            <a:r>
              <a:rPr lang="en-US" dirty="0" err="1" smtClean="0">
                <a:solidFill>
                  <a:schemeClr val="bg1"/>
                </a:solidFill>
                <a:latin typeface="Helvetica" pitchFamily="50" charset="0"/>
              </a:rPr>
              <a:t>deg</a:t>
            </a:r>
            <a:r>
              <a:rPr lang="en-US" dirty="0" smtClean="0">
                <a:solidFill>
                  <a:schemeClr val="bg1"/>
                </a:solidFill>
                <a:latin typeface="Helvetica" pitchFamily="50" charset="0"/>
              </a:rPr>
              <a:t>]</a:t>
            </a:r>
            <a:endParaRPr lang="de-DE" dirty="0">
              <a:solidFill>
                <a:schemeClr val="bg1"/>
              </a:solidFill>
              <a:latin typeface="Helvetica" pitchFamily="50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207" y="3245574"/>
            <a:ext cx="9032042" cy="1265722"/>
            <a:chOff x="76462" y="2732730"/>
            <a:chExt cx="9032042" cy="1265722"/>
          </a:xfrm>
        </p:grpSpPr>
        <p:pic>
          <p:nvPicPr>
            <p:cNvPr id="19460" name="Picture 4" descr="C:\Work\METEK\cases\3\2101.rh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2" t="70835" r="17548" b="15920"/>
            <a:stretch/>
          </p:blipFill>
          <p:spPr bwMode="auto">
            <a:xfrm>
              <a:off x="76462" y="2732730"/>
              <a:ext cx="9032042" cy="1265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655423" y="2732732"/>
              <a:ext cx="4237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Helvetica" pitchFamily="50" charset="0"/>
                </a:rPr>
                <a:t>Co-cross-channel correlation coefficient</a:t>
              </a:r>
              <a:endParaRPr lang="de-DE" dirty="0">
                <a:solidFill>
                  <a:schemeClr val="bg1"/>
                </a:solidFill>
                <a:latin typeface="Helvetica" pitchFamily="50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60342" y="1412689"/>
            <a:ext cx="341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50" charset="0"/>
              </a:rPr>
              <a:t>Linear depolarization ratio [dB]</a:t>
            </a:r>
            <a:endParaRPr lang="de-DE" dirty="0">
              <a:solidFill>
                <a:schemeClr val="bg1"/>
              </a:solidFill>
              <a:latin typeface="Helvetica" pitchFamily="50" charset="0"/>
            </a:endParaRPr>
          </a:p>
        </p:txBody>
      </p:sp>
      <p:pic>
        <p:nvPicPr>
          <p:cNvPr id="19462" name="Picture 6" descr="C:\Work\METEK\cases\3\2101.rh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8" t="16490" r="15503" b="16151"/>
          <a:stretch/>
        </p:blipFill>
        <p:spPr bwMode="auto">
          <a:xfrm rot="5400000">
            <a:off x="4520142" y="-1198579"/>
            <a:ext cx="250166" cy="86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11567" y="4531733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-90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019" y="4531738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90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870" y="2774488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0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94265" y="2774482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1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7356" y="2774488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0.5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3017" y="2774483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0.25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0469" y="2774488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0.75</a:t>
            </a:r>
            <a:endParaRPr lang="de-DE" sz="1400" dirty="0">
              <a:latin typeface="Helvetica" pitchFamily="50" charset="0"/>
            </a:endParaRPr>
          </a:p>
        </p:txBody>
      </p:sp>
      <p:pic>
        <p:nvPicPr>
          <p:cNvPr id="25" name="Picture 6" descr="C:\Work\METEK\cases\3\2101.rh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8" t="16490" r="15503" b="16151"/>
          <a:stretch/>
        </p:blipFill>
        <p:spPr bwMode="auto">
          <a:xfrm rot="5400000">
            <a:off x="4482728" y="-3027833"/>
            <a:ext cx="250166" cy="86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6456" y="945234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-35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56851" y="945228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 pitchFamily="50" charset="0"/>
              </a:rPr>
              <a:t>5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942" y="945234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-15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5603" y="945229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-25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3055" y="945234"/>
            <a:ext cx="54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itchFamily="50" charset="0"/>
              </a:rPr>
              <a:t>-5</a:t>
            </a:r>
            <a:endParaRPr lang="de-DE" sz="1400" dirty="0">
              <a:latin typeface="Helvetica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3" y="5003404"/>
            <a:ext cx="443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Alignment of insects probably concerned with a wind direction or position of the Sun</a:t>
            </a:r>
            <a:endParaRPr lang="de-DE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55976" y="5649735"/>
            <a:ext cx="63966" cy="37155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55976" y="5616358"/>
            <a:ext cx="399960" cy="37155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995936" y="5616358"/>
            <a:ext cx="360040" cy="37155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50" charset="0"/>
              </a:rPr>
              <a:t>Summary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Helvetica" pitchFamily="50" charset="0"/>
              </a:rPr>
              <a:t>The coherency matrix can be measured in the cloud radar MIRA-35 in continuous mode.</a:t>
            </a:r>
          </a:p>
          <a:p>
            <a:r>
              <a:rPr lang="en-US" dirty="0" smtClean="0">
                <a:latin typeface="Helvetica" pitchFamily="50" charset="0"/>
              </a:rPr>
              <a:t>Explanation </a:t>
            </a:r>
            <a:r>
              <a:rPr lang="en-US" dirty="0">
                <a:latin typeface="Helvetica" pitchFamily="50" charset="0"/>
              </a:rPr>
              <a:t>of increased LDR values </a:t>
            </a:r>
            <a:r>
              <a:rPr lang="en-US" dirty="0" smtClean="0">
                <a:latin typeface="Helvetica" pitchFamily="50" charset="0"/>
              </a:rPr>
              <a:t>by the decomposition of the coherency matrix.</a:t>
            </a:r>
          </a:p>
          <a:p>
            <a:r>
              <a:rPr lang="en-US" dirty="0" smtClean="0">
                <a:latin typeface="Helvetica" pitchFamily="50" charset="0"/>
              </a:rPr>
              <a:t>Elements of the coherency matrix contain information about the target’s shapes and orientations.</a:t>
            </a:r>
          </a:p>
          <a:p>
            <a:r>
              <a:rPr lang="en-US" dirty="0" smtClean="0">
                <a:latin typeface="Helvetica" pitchFamily="50" charset="0"/>
              </a:rPr>
              <a:t>The co-cross-channel correlation allows to separate point and distributed particles.</a:t>
            </a:r>
          </a:p>
          <a:p>
            <a:pPr marL="0" indent="0">
              <a:buNone/>
            </a:pPr>
            <a:endParaRPr lang="de-DE" dirty="0">
              <a:latin typeface="Helvetica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2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Work\presentations\my\munich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10" y="1743080"/>
            <a:ext cx="431322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4731" y="1926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pitchFamily="50" charset="0"/>
              </a:rPr>
              <a:t>Statistical description of electromagnetic waves</a:t>
            </a:r>
            <a:endParaRPr lang="de-DE" sz="3600" dirty="0">
              <a:latin typeface="Helvetica" pitchFamily="50" charset="0"/>
            </a:endParaRPr>
          </a:p>
        </p:txBody>
      </p:sp>
      <p:graphicFrame>
        <p:nvGraphicFramePr>
          <p:cNvPr id="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748258"/>
              </p:ext>
            </p:extLst>
          </p:nvPr>
        </p:nvGraphicFramePr>
        <p:xfrm>
          <a:off x="1146162" y="1716162"/>
          <a:ext cx="19615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" name="Equation" r:id="rId4" imgW="1117440" imgH="533160" progId="Equation.DSMT4">
                  <p:embed/>
                </p:oleObj>
              </mc:Choice>
              <mc:Fallback>
                <p:oleObj name="Equation" r:id="rId4" imgW="111744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62" y="1716162"/>
                        <a:ext cx="196150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7747" y="1346830"/>
            <a:ext cx="245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Polarization </a:t>
            </a:r>
            <a:r>
              <a:rPr lang="en-US" b="1" dirty="0" err="1" smtClean="0">
                <a:latin typeface="Helvetica" pitchFamily="50" charset="0"/>
              </a:rPr>
              <a:t>phasor</a:t>
            </a:r>
            <a:r>
              <a:rPr lang="en-US" b="1" dirty="0" smtClean="0">
                <a:latin typeface="Helvetica" pitchFamily="50" charset="0"/>
              </a:rPr>
              <a:t>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6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50" charset="0"/>
              </a:rPr>
              <a:t>Further plans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50" charset="0"/>
              </a:rPr>
              <a:t>Evaluation of STAR-mode MIRA-35.</a:t>
            </a:r>
          </a:p>
          <a:p>
            <a:r>
              <a:rPr lang="en-US" dirty="0" smtClean="0">
                <a:latin typeface="Helvetica" pitchFamily="50" charset="0"/>
              </a:rPr>
              <a:t>Development of the model of the radar channel taking into account the influence of the complex antenna patterns.</a:t>
            </a:r>
          </a:p>
          <a:p>
            <a:r>
              <a:rPr lang="en-US" dirty="0" smtClean="0">
                <a:latin typeface="Helvetica" pitchFamily="50" charset="0"/>
              </a:rPr>
              <a:t>Definition of the optimal scanning strategy.</a:t>
            </a:r>
          </a:p>
          <a:p>
            <a:r>
              <a:rPr lang="en-US" dirty="0" smtClean="0">
                <a:latin typeface="Helvetica" pitchFamily="50" charset="0"/>
              </a:rPr>
              <a:t>Development or retrieval algorithms for cloud particles microphysical properties.</a:t>
            </a:r>
          </a:p>
          <a:p>
            <a:r>
              <a:rPr lang="en-US" dirty="0" smtClean="0">
                <a:latin typeface="Helvetica" pitchFamily="50" charset="0"/>
              </a:rPr>
              <a:t>Synergy of weather and cloud </a:t>
            </a:r>
            <a:r>
              <a:rPr lang="en-US" dirty="0" err="1" smtClean="0">
                <a:latin typeface="Helvetica" pitchFamily="50" charset="0"/>
              </a:rPr>
              <a:t>polarimetric</a:t>
            </a:r>
            <a:r>
              <a:rPr lang="en-US" dirty="0" smtClean="0">
                <a:latin typeface="Helvetica" pitchFamily="50" charset="0"/>
              </a:rPr>
              <a:t> radar within ACCEPT measuring campaign.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8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 pitchFamily="50" charset="0"/>
              </a:rPr>
              <a:t>Thanks for your attention</a:t>
            </a:r>
            <a:endParaRPr lang="de-DE" dirty="0">
              <a:latin typeface="Helvetica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9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Work\presentations\my\munich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10" y="1743080"/>
            <a:ext cx="431322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4731" y="1926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pitchFamily="50" charset="0"/>
              </a:rPr>
              <a:t>Statistical description of electromagnetic waves</a:t>
            </a:r>
            <a:endParaRPr lang="de-DE" sz="3600" dirty="0">
              <a:latin typeface="Helvetica" pitchFamily="50" charset="0"/>
            </a:endParaRPr>
          </a:p>
        </p:txBody>
      </p:sp>
      <p:graphicFrame>
        <p:nvGraphicFramePr>
          <p:cNvPr id="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680518"/>
              </p:ext>
            </p:extLst>
          </p:nvPr>
        </p:nvGraphicFramePr>
        <p:xfrm>
          <a:off x="1146162" y="1716162"/>
          <a:ext cx="19615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0" name="Equation" r:id="rId4" imgW="1117440" imgH="533160" progId="Equation.DSMT4">
                  <p:embed/>
                </p:oleObj>
              </mc:Choice>
              <mc:Fallback>
                <p:oleObj name="Equation" r:id="rId4" imgW="111744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62" y="1716162"/>
                        <a:ext cx="196150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7747" y="1346830"/>
            <a:ext cx="245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Polarization </a:t>
            </a:r>
            <a:r>
              <a:rPr lang="en-US" b="1" dirty="0" err="1" smtClean="0">
                <a:latin typeface="Helvetica" pitchFamily="50" charset="0"/>
              </a:rPr>
              <a:t>phasor</a:t>
            </a:r>
            <a:r>
              <a:rPr lang="en-US" b="1" dirty="0" smtClean="0">
                <a:latin typeface="Helvetica" pitchFamily="50" charset="0"/>
              </a:rPr>
              <a:t>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27" y="2628146"/>
            <a:ext cx="408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Elements of the covariance matrix: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735" y="356053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Mean differential phase:</a:t>
            </a:r>
            <a:endParaRPr lang="de-DE" b="1" dirty="0">
              <a:latin typeface="Helvetica" pitchFamily="50" charset="0"/>
            </a:endParaRPr>
          </a:p>
        </p:txBody>
      </p:sp>
      <p:graphicFrame>
        <p:nvGraphicFramePr>
          <p:cNvPr id="24" name="Objec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798949"/>
              </p:ext>
            </p:extLst>
          </p:nvPr>
        </p:nvGraphicFramePr>
        <p:xfrm>
          <a:off x="1311734" y="3959562"/>
          <a:ext cx="16303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Equation" r:id="rId6" imgW="927000" imgH="279360" progId="Equation.DSMT4">
                  <p:embed/>
                </p:oleObj>
              </mc:Choice>
              <mc:Fallback>
                <p:oleObj name="Equation" r:id="rId6" imgW="92700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734" y="3959562"/>
                        <a:ext cx="16303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71046" y="44076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Co-cross-correlation coefficient:</a:t>
            </a:r>
            <a:endParaRPr lang="de-DE" b="1" dirty="0">
              <a:latin typeface="Helvetica" pitchFamily="50" charset="0"/>
            </a:endParaRPr>
          </a:p>
        </p:txBody>
      </p:sp>
      <p:graphicFrame>
        <p:nvGraphicFramePr>
          <p:cNvPr id="26" name="Object 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64725635"/>
              </p:ext>
            </p:extLst>
          </p:nvPr>
        </p:nvGraphicFramePr>
        <p:xfrm>
          <a:off x="1412540" y="4808607"/>
          <a:ext cx="14287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2" name="Equation" r:id="rId8" imgW="812520" imgH="533160" progId="Equation.DSMT4">
                  <p:embed/>
                </p:oleObj>
              </mc:Choice>
              <mc:Fallback>
                <p:oleObj name="Equation" r:id="rId8" imgW="81252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540" y="4808607"/>
                        <a:ext cx="14287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08669530"/>
              </p:ext>
            </p:extLst>
          </p:nvPr>
        </p:nvGraphicFramePr>
        <p:xfrm>
          <a:off x="441514" y="3019544"/>
          <a:ext cx="1339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name="Equation" r:id="rId10" imgW="761760" imgH="279360" progId="Equation.DSMT4">
                  <p:embed/>
                </p:oleObj>
              </mc:Choice>
              <mc:Fallback>
                <p:oleObj name="Equation" r:id="rId10" imgW="76176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14" y="3019544"/>
                        <a:ext cx="133985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65650" y="30450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50" charset="0"/>
              </a:rPr>
              <a:t>, where</a:t>
            </a:r>
            <a:endParaRPr lang="de-DE" dirty="0">
              <a:latin typeface="Helvetica" pitchFamily="50" charset="0"/>
            </a:endParaRPr>
          </a:p>
        </p:txBody>
      </p:sp>
      <p:graphicFrame>
        <p:nvGraphicFramePr>
          <p:cNvPr id="29" name="Object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68378979"/>
              </p:ext>
            </p:extLst>
          </p:nvPr>
        </p:nvGraphicFramePr>
        <p:xfrm>
          <a:off x="2601754" y="3081025"/>
          <a:ext cx="10493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4" name="Equation" r:id="rId12" imgW="596880" imgH="190440" progId="Equation.DSMT4">
                  <p:embed/>
                </p:oleObj>
              </mc:Choice>
              <mc:Fallback>
                <p:oleObj name="Equation" r:id="rId12" imgW="596880" imgH="190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754" y="3081025"/>
                        <a:ext cx="10493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725324"/>
              </p:ext>
            </p:extLst>
          </p:nvPr>
        </p:nvGraphicFramePr>
        <p:xfrm>
          <a:off x="1503028" y="5927521"/>
          <a:ext cx="12477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5" name="Equation" r:id="rId14" imgW="711000" imgH="457200" progId="Equation.DSMT4">
                  <p:embed/>
                </p:oleObj>
              </mc:Choice>
              <mc:Fallback>
                <p:oleObj name="Equation" r:id="rId14" imgW="711000" imgH="4572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028" y="5927521"/>
                        <a:ext cx="124777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2903" y="5712621"/>
            <a:ext cx="322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Linear depolarization ratio: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5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Work\presentations\my\munich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10" y="1743080"/>
            <a:ext cx="431322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26506" y="4128822"/>
                <a:ext cx="2952328" cy="1477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Helvetica" pitchFamily="50" charset="0"/>
                  </a:rPr>
                  <a:t>Polarization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Helvetica" pitchFamily="50" charset="0"/>
                  </a:rPr>
                  <a:t>phasor</a:t>
                </a:r>
                <a:r>
                  <a:rPr lang="en-US" b="1" dirty="0" smtClean="0">
                    <a:solidFill>
                      <a:srgbClr val="FF0000"/>
                    </a:solidFill>
                    <a:latin typeface="Helvetica" pitchFamily="50" charset="0"/>
                  </a:rPr>
                  <a:t> concentrated in a specific area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Helvetica" pitchFamily="50" charset="0"/>
                  </a:rPr>
                  <a:t>Wave is partly-polarized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de-DE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</m:oMath>
                </a14:m>
                <a:r>
                  <a:rPr lang="de-DE" b="1" dirty="0">
                    <a:solidFill>
                      <a:srgbClr val="FF0000"/>
                    </a:solidFill>
                    <a:latin typeface="Helvetica" pitchFamily="50" charset="0"/>
                  </a:rPr>
                  <a:t> = </a:t>
                </a:r>
                <a:r>
                  <a:rPr lang="de-DE" b="1" dirty="0" smtClean="0">
                    <a:solidFill>
                      <a:srgbClr val="FF0000"/>
                    </a:solidFill>
                    <a:latin typeface="Helvetica" pitchFamily="50" charset="0"/>
                  </a:rPr>
                  <a:t>0.8,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𝜟𝜱</m:t>
                        </m:r>
                      </m:e>
                    </m:acc>
                  </m:oMath>
                </a14:m>
                <a:r>
                  <a:rPr lang="de-DE" b="1" dirty="0">
                    <a:solidFill>
                      <a:srgbClr val="FF0000"/>
                    </a:solidFill>
                    <a:latin typeface="Helvetica" pitchFamily="50" charset="0"/>
                  </a:rPr>
                  <a:t> = </a:t>
                </a:r>
                <a:r>
                  <a:rPr lang="de-DE" b="1" dirty="0" smtClean="0">
                    <a:solidFill>
                      <a:srgbClr val="FF0000"/>
                    </a:solidFill>
                    <a:latin typeface="Helvetica" pitchFamily="50" charset="0"/>
                  </a:rPr>
                  <a:t>45˚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506" y="4128822"/>
                <a:ext cx="2952328" cy="1477328"/>
              </a:xfrm>
              <a:prstGeom prst="rect">
                <a:avLst/>
              </a:prstGeom>
              <a:blipFill rotWithShape="1">
                <a:blip r:embed="rId4"/>
                <a:stretch>
                  <a:fillRect t="-1633" b="-53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4731" y="1926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pitchFamily="50" charset="0"/>
              </a:rPr>
              <a:t>Statistical description of electromagnetic waves</a:t>
            </a:r>
            <a:endParaRPr lang="de-DE" sz="3600" dirty="0">
              <a:latin typeface="Helvetica" pitchFamily="50" charset="0"/>
            </a:endParaRPr>
          </a:p>
        </p:txBody>
      </p:sp>
      <p:graphicFrame>
        <p:nvGraphicFramePr>
          <p:cNvPr id="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23210"/>
              </p:ext>
            </p:extLst>
          </p:nvPr>
        </p:nvGraphicFramePr>
        <p:xfrm>
          <a:off x="1146162" y="1716162"/>
          <a:ext cx="19615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" name="Equation" r:id="rId5" imgW="1117440" imgH="533160" progId="Equation.DSMT4">
                  <p:embed/>
                </p:oleObj>
              </mc:Choice>
              <mc:Fallback>
                <p:oleObj name="Equation" r:id="rId5" imgW="111744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62" y="1716162"/>
                        <a:ext cx="196150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7747" y="1346830"/>
            <a:ext cx="245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Polarization </a:t>
            </a:r>
            <a:r>
              <a:rPr lang="en-US" b="1" dirty="0" err="1" smtClean="0">
                <a:latin typeface="Helvetica" pitchFamily="50" charset="0"/>
              </a:rPr>
              <a:t>phasor</a:t>
            </a:r>
            <a:r>
              <a:rPr lang="en-US" b="1" dirty="0" smtClean="0">
                <a:latin typeface="Helvetica" pitchFamily="50" charset="0"/>
              </a:rPr>
              <a:t>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27" y="2628146"/>
            <a:ext cx="408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Elements of the covariance matrix: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735" y="356053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Mean differential phase:</a:t>
            </a:r>
            <a:endParaRPr lang="de-DE" b="1" dirty="0">
              <a:latin typeface="Helvetica" pitchFamily="50" charset="0"/>
            </a:endParaRPr>
          </a:p>
        </p:txBody>
      </p:sp>
      <p:graphicFrame>
        <p:nvGraphicFramePr>
          <p:cNvPr id="24" name="Object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22008602"/>
              </p:ext>
            </p:extLst>
          </p:nvPr>
        </p:nvGraphicFramePr>
        <p:xfrm>
          <a:off x="1311734" y="3959562"/>
          <a:ext cx="16303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" name="Equation" r:id="rId7" imgW="927000" imgH="279360" progId="Equation.DSMT4">
                  <p:embed/>
                </p:oleObj>
              </mc:Choice>
              <mc:Fallback>
                <p:oleObj name="Equation" r:id="rId7" imgW="92700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734" y="3959562"/>
                        <a:ext cx="16303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71046" y="44076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Co-cross-correlation coefficient:</a:t>
            </a:r>
            <a:endParaRPr lang="de-DE" b="1" dirty="0">
              <a:latin typeface="Helvetica" pitchFamily="50" charset="0"/>
            </a:endParaRPr>
          </a:p>
        </p:txBody>
      </p:sp>
      <p:graphicFrame>
        <p:nvGraphicFramePr>
          <p:cNvPr id="26" name="Object 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42190814"/>
              </p:ext>
            </p:extLst>
          </p:nvPr>
        </p:nvGraphicFramePr>
        <p:xfrm>
          <a:off x="1412540" y="4808607"/>
          <a:ext cx="14287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" name="Equation" r:id="rId9" imgW="812520" imgH="533160" progId="Equation.DSMT4">
                  <p:embed/>
                </p:oleObj>
              </mc:Choice>
              <mc:Fallback>
                <p:oleObj name="Equation" r:id="rId9" imgW="81252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540" y="4808607"/>
                        <a:ext cx="14287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42516763"/>
              </p:ext>
            </p:extLst>
          </p:nvPr>
        </p:nvGraphicFramePr>
        <p:xfrm>
          <a:off x="441514" y="3019544"/>
          <a:ext cx="1339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7" name="Equation" r:id="rId11" imgW="761760" imgH="279360" progId="Equation.DSMT4">
                  <p:embed/>
                </p:oleObj>
              </mc:Choice>
              <mc:Fallback>
                <p:oleObj name="Equation" r:id="rId11" imgW="76176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14" y="3019544"/>
                        <a:ext cx="133985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665650" y="30450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50" charset="0"/>
              </a:rPr>
              <a:t>, where</a:t>
            </a:r>
            <a:endParaRPr lang="de-DE" dirty="0">
              <a:latin typeface="Helvetica" pitchFamily="50" charset="0"/>
            </a:endParaRPr>
          </a:p>
        </p:txBody>
      </p:sp>
      <p:graphicFrame>
        <p:nvGraphicFramePr>
          <p:cNvPr id="29" name="Object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6566426"/>
              </p:ext>
            </p:extLst>
          </p:nvPr>
        </p:nvGraphicFramePr>
        <p:xfrm>
          <a:off x="2601754" y="3081025"/>
          <a:ext cx="10493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8" name="Equation" r:id="rId13" imgW="596880" imgH="190440" progId="Equation.DSMT4">
                  <p:embed/>
                </p:oleObj>
              </mc:Choice>
              <mc:Fallback>
                <p:oleObj name="Equation" r:id="rId13" imgW="596880" imgH="190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754" y="3081025"/>
                        <a:ext cx="10493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21198"/>
              </p:ext>
            </p:extLst>
          </p:nvPr>
        </p:nvGraphicFramePr>
        <p:xfrm>
          <a:off x="1503028" y="5927521"/>
          <a:ext cx="12477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Equation" r:id="rId15" imgW="711000" imgH="457200" progId="Equation.DSMT4">
                  <p:embed/>
                </p:oleObj>
              </mc:Choice>
              <mc:Fallback>
                <p:oleObj name="Equation" r:id="rId15" imgW="711000" imgH="4572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028" y="5927521"/>
                        <a:ext cx="124777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2903" y="5712621"/>
            <a:ext cx="322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Linear depolarization ratio: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6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Work\presentations\my\munich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08" y="1756286"/>
            <a:ext cx="4313222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32040" y="4315946"/>
                <a:ext cx="2952328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Helvetica" pitchFamily="50" charset="0"/>
                  </a:rPr>
                  <a:t>All pulses have the same polarization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Helvetica" pitchFamily="50" charset="0"/>
                  </a:rPr>
                  <a:t>phasor</a:t>
                </a:r>
                <a:endParaRPr lang="en-US" b="1" dirty="0" smtClean="0">
                  <a:solidFill>
                    <a:srgbClr val="FF0000"/>
                  </a:solidFill>
                  <a:latin typeface="Helvetica" pitchFamily="50" charset="0"/>
                </a:endParaRP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Helvetica" pitchFamily="50" charset="0"/>
                  </a:rPr>
                  <a:t>Wave is fully-polarized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</m:oMath>
                </a14:m>
                <a:r>
                  <a:rPr lang="de-DE" b="1" dirty="0" smtClean="0">
                    <a:solidFill>
                      <a:srgbClr val="FF0000"/>
                    </a:solidFill>
                    <a:latin typeface="Helvetica" pitchFamily="50" charset="0"/>
                  </a:rPr>
                  <a:t> = 1,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𝜟𝜱</m:t>
                        </m:r>
                      </m:e>
                    </m:acc>
                  </m:oMath>
                </a14:m>
                <a:r>
                  <a:rPr lang="de-DE" b="1" dirty="0" smtClean="0">
                    <a:solidFill>
                      <a:srgbClr val="FF0000"/>
                    </a:solidFill>
                    <a:latin typeface="Helvetica" pitchFamily="50" charset="0"/>
                  </a:rPr>
                  <a:t> = 45˚</a:t>
                </a:r>
                <a:endParaRPr lang="de-DE" b="1" dirty="0">
                  <a:solidFill>
                    <a:srgbClr val="FF0000"/>
                  </a:solidFill>
                  <a:latin typeface="Helvetica" pitchFamily="50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315946"/>
                <a:ext cx="295232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617" t="-2010" r="-2881" b="-70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>
          <a:xfrm>
            <a:off x="504731" y="1926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Helvetica" pitchFamily="50" charset="0"/>
              </a:rPr>
              <a:t>Statistical description of electromagnetic waves</a:t>
            </a:r>
            <a:endParaRPr lang="de-DE" sz="3600" dirty="0">
              <a:latin typeface="Helvetica" pitchFamily="50" charset="0"/>
            </a:endParaRPr>
          </a:p>
        </p:txBody>
      </p:sp>
      <p:graphicFrame>
        <p:nvGraphicFramePr>
          <p:cNvPr id="22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48258"/>
              </p:ext>
            </p:extLst>
          </p:nvPr>
        </p:nvGraphicFramePr>
        <p:xfrm>
          <a:off x="1146162" y="1716162"/>
          <a:ext cx="19615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" name="Equation" r:id="rId5" imgW="1117440" imgH="533160" progId="Equation.DSMT4">
                  <p:embed/>
                </p:oleObj>
              </mc:Choice>
              <mc:Fallback>
                <p:oleObj name="Equation" r:id="rId5" imgW="111744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62" y="1716162"/>
                        <a:ext cx="196150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97747" y="1346830"/>
            <a:ext cx="245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Polarization </a:t>
            </a:r>
            <a:r>
              <a:rPr lang="en-US" b="1" dirty="0" err="1" smtClean="0">
                <a:latin typeface="Helvetica" pitchFamily="50" charset="0"/>
              </a:rPr>
              <a:t>phasor</a:t>
            </a:r>
            <a:r>
              <a:rPr lang="en-US" b="1" dirty="0" smtClean="0">
                <a:latin typeface="Helvetica" pitchFamily="50" charset="0"/>
              </a:rPr>
              <a:t>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27" y="2628146"/>
            <a:ext cx="408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Elements of the covariance matrix: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735" y="356053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Mean differential phase:</a:t>
            </a:r>
            <a:endParaRPr lang="de-DE" b="1" dirty="0">
              <a:latin typeface="Helvetica" pitchFamily="50" charset="0"/>
            </a:endParaRPr>
          </a:p>
        </p:txBody>
      </p:sp>
      <p:graphicFrame>
        <p:nvGraphicFramePr>
          <p:cNvPr id="26" name="Object 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7715998"/>
              </p:ext>
            </p:extLst>
          </p:nvPr>
        </p:nvGraphicFramePr>
        <p:xfrm>
          <a:off x="1311734" y="3959562"/>
          <a:ext cx="16303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7" name="Equation" r:id="rId7" imgW="927000" imgH="279360" progId="Equation.DSMT4">
                  <p:embed/>
                </p:oleObj>
              </mc:Choice>
              <mc:Fallback>
                <p:oleObj name="Equation" r:id="rId7" imgW="92700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734" y="3959562"/>
                        <a:ext cx="16303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1046" y="44076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Co-cross-correlation coefficient:</a:t>
            </a:r>
            <a:endParaRPr lang="de-DE" b="1" dirty="0">
              <a:latin typeface="Helvetica" pitchFamily="50" charset="0"/>
            </a:endParaRPr>
          </a:p>
        </p:txBody>
      </p:sp>
      <p:graphicFrame>
        <p:nvGraphicFramePr>
          <p:cNvPr id="28" name="Object 2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82552058"/>
              </p:ext>
            </p:extLst>
          </p:nvPr>
        </p:nvGraphicFramePr>
        <p:xfrm>
          <a:off x="1412540" y="4808607"/>
          <a:ext cx="14287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" name="Equation" r:id="rId9" imgW="812520" imgH="533160" progId="Equation.DSMT4">
                  <p:embed/>
                </p:oleObj>
              </mc:Choice>
              <mc:Fallback>
                <p:oleObj name="Equation" r:id="rId9" imgW="81252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540" y="4808607"/>
                        <a:ext cx="14287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16071851"/>
              </p:ext>
            </p:extLst>
          </p:nvPr>
        </p:nvGraphicFramePr>
        <p:xfrm>
          <a:off x="441514" y="3019544"/>
          <a:ext cx="1339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" name="Equation" r:id="rId11" imgW="761760" imgH="279360" progId="Equation.DSMT4">
                  <p:embed/>
                </p:oleObj>
              </mc:Choice>
              <mc:Fallback>
                <p:oleObj name="Equation" r:id="rId11" imgW="76176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14" y="3019544"/>
                        <a:ext cx="133985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65650" y="30450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50" charset="0"/>
              </a:rPr>
              <a:t>, where</a:t>
            </a:r>
            <a:endParaRPr lang="de-DE" dirty="0">
              <a:latin typeface="Helvetica" pitchFamily="50" charset="0"/>
            </a:endParaRPr>
          </a:p>
        </p:txBody>
      </p:sp>
      <p:graphicFrame>
        <p:nvGraphicFramePr>
          <p:cNvPr id="31" name="Object 3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38259342"/>
              </p:ext>
            </p:extLst>
          </p:nvPr>
        </p:nvGraphicFramePr>
        <p:xfrm>
          <a:off x="2601754" y="3081025"/>
          <a:ext cx="10493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" name="Equation" r:id="rId13" imgW="596880" imgH="190440" progId="Equation.DSMT4">
                  <p:embed/>
                </p:oleObj>
              </mc:Choice>
              <mc:Fallback>
                <p:oleObj name="Equation" r:id="rId13" imgW="596880" imgH="190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754" y="3081025"/>
                        <a:ext cx="10493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99068"/>
              </p:ext>
            </p:extLst>
          </p:nvPr>
        </p:nvGraphicFramePr>
        <p:xfrm>
          <a:off x="1503028" y="5927521"/>
          <a:ext cx="12477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" name="Equation" r:id="rId15" imgW="711000" imgH="457200" progId="Equation.DSMT4">
                  <p:embed/>
                </p:oleObj>
              </mc:Choice>
              <mc:Fallback>
                <p:oleObj name="Equation" r:id="rId15" imgW="711000" imgH="4572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028" y="5927521"/>
                        <a:ext cx="124777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12903" y="5712621"/>
            <a:ext cx="322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Linear depolarization ratio: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6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421108" y="1756286"/>
            <a:ext cx="4313222" cy="4114800"/>
            <a:chOff x="472138" y="1996441"/>
            <a:chExt cx="4313222" cy="4114800"/>
          </a:xfrm>
        </p:grpSpPr>
        <p:pic>
          <p:nvPicPr>
            <p:cNvPr id="20" name="Picture 8" descr="C:\Work\presentations\my\munich\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38" y="1996441"/>
              <a:ext cx="4313222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75234" y="3429000"/>
                  <a:ext cx="2952328" cy="17543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  <a:latin typeface="Helvetica" pitchFamily="50" charset="0"/>
                    </a:rPr>
                    <a:t>Symmetrical distribution of polarization </a:t>
                  </a:r>
                  <a:r>
                    <a:rPr lang="en-US" b="1" dirty="0" err="1" smtClean="0">
                      <a:solidFill>
                        <a:srgbClr val="FF0000"/>
                      </a:solidFill>
                      <a:latin typeface="Helvetica" pitchFamily="50" charset="0"/>
                    </a:rPr>
                    <a:t>phasor</a:t>
                  </a:r>
                  <a:r>
                    <a:rPr lang="en-US" b="1" dirty="0" smtClean="0">
                      <a:solidFill>
                        <a:srgbClr val="FF0000"/>
                      </a:solidFill>
                      <a:latin typeface="Helvetica" pitchFamily="50" charset="0"/>
                    </a:rPr>
                    <a:t> in relation to the center of coordinate system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  <a:latin typeface="Helvetica" pitchFamily="50" charset="0"/>
                    </a:rPr>
                    <a:t>Wave is non-polarized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de-DE" b="1" i="1">
                          <a:solidFill>
                            <a:srgbClr val="FF0000"/>
                          </a:solidFill>
                          <a:latin typeface="Cambria Math"/>
                        </a:rPr>
                        <m:t>𝝆</m:t>
                      </m:r>
                    </m:oMath>
                  </a14:m>
                  <a:r>
                    <a:rPr lang="de-DE" b="1" dirty="0">
                      <a:solidFill>
                        <a:srgbClr val="FF0000"/>
                      </a:solidFill>
                      <a:latin typeface="Helvetica" pitchFamily="50" charset="0"/>
                    </a:rPr>
                    <a:t> = </a:t>
                  </a:r>
                  <a:r>
                    <a:rPr lang="de-DE" b="1" dirty="0" smtClean="0">
                      <a:solidFill>
                        <a:srgbClr val="FF0000"/>
                      </a:solidFill>
                      <a:latin typeface="Helvetica" pitchFamily="50" charset="0"/>
                    </a:rPr>
                    <a:t>0</a:t>
                  </a:r>
                  <a:endParaRPr lang="de-DE" b="1" dirty="0">
                    <a:solidFill>
                      <a:srgbClr val="FF0000"/>
                    </a:solidFill>
                    <a:latin typeface="Helvetica" pitchFamily="50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234" y="3429000"/>
                  <a:ext cx="2952328" cy="17543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05" t="-1379" r="-1643" b="-41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04731" y="1926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pitchFamily="50" charset="0"/>
              </a:rPr>
              <a:t>Statistical description of electromagnetic waves</a:t>
            </a:r>
            <a:endParaRPr lang="de-DE" sz="3600" dirty="0">
              <a:latin typeface="Helvetica" pitchFamily="50" charset="0"/>
            </a:endParaRPr>
          </a:p>
        </p:txBody>
      </p:sp>
      <p:graphicFrame>
        <p:nvGraphicFramePr>
          <p:cNvPr id="22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748258"/>
              </p:ext>
            </p:extLst>
          </p:nvPr>
        </p:nvGraphicFramePr>
        <p:xfrm>
          <a:off x="1146162" y="1716162"/>
          <a:ext cx="196150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0" name="Equation" r:id="rId5" imgW="1117440" imgH="533160" progId="Equation.DSMT4">
                  <p:embed/>
                </p:oleObj>
              </mc:Choice>
              <mc:Fallback>
                <p:oleObj name="Equation" r:id="rId5" imgW="111744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62" y="1716162"/>
                        <a:ext cx="196150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97747" y="1346830"/>
            <a:ext cx="245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Polarization </a:t>
            </a:r>
            <a:r>
              <a:rPr lang="en-US" b="1" dirty="0" err="1" smtClean="0">
                <a:latin typeface="Helvetica" pitchFamily="50" charset="0"/>
              </a:rPr>
              <a:t>phasor</a:t>
            </a:r>
            <a:r>
              <a:rPr lang="en-US" b="1" dirty="0" smtClean="0">
                <a:latin typeface="Helvetica" pitchFamily="50" charset="0"/>
              </a:rPr>
              <a:t>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27" y="2628146"/>
            <a:ext cx="408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Elements of the covariance matrix: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735" y="356053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Mean differential phase:</a:t>
            </a:r>
            <a:endParaRPr lang="de-DE" b="1" dirty="0">
              <a:latin typeface="Helvetica" pitchFamily="50" charset="0"/>
            </a:endParaRPr>
          </a:p>
        </p:txBody>
      </p:sp>
      <p:graphicFrame>
        <p:nvGraphicFramePr>
          <p:cNvPr id="26" name="Object 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7715998"/>
              </p:ext>
            </p:extLst>
          </p:nvPr>
        </p:nvGraphicFramePr>
        <p:xfrm>
          <a:off x="1311734" y="3959562"/>
          <a:ext cx="16303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1" name="Equation" r:id="rId7" imgW="927000" imgH="279360" progId="Equation.DSMT4">
                  <p:embed/>
                </p:oleObj>
              </mc:Choice>
              <mc:Fallback>
                <p:oleObj name="Equation" r:id="rId7" imgW="92700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734" y="3959562"/>
                        <a:ext cx="163036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1046" y="44076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Co-cross-correlation coefficient:</a:t>
            </a:r>
            <a:endParaRPr lang="de-DE" b="1" dirty="0">
              <a:latin typeface="Helvetica" pitchFamily="50" charset="0"/>
            </a:endParaRPr>
          </a:p>
        </p:txBody>
      </p:sp>
      <p:graphicFrame>
        <p:nvGraphicFramePr>
          <p:cNvPr id="28" name="Object 2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82552058"/>
              </p:ext>
            </p:extLst>
          </p:nvPr>
        </p:nvGraphicFramePr>
        <p:xfrm>
          <a:off x="1412540" y="4808607"/>
          <a:ext cx="14287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" name="Equation" r:id="rId9" imgW="812520" imgH="533160" progId="Equation.DSMT4">
                  <p:embed/>
                </p:oleObj>
              </mc:Choice>
              <mc:Fallback>
                <p:oleObj name="Equation" r:id="rId9" imgW="81252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540" y="4808607"/>
                        <a:ext cx="14287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16071851"/>
              </p:ext>
            </p:extLst>
          </p:nvPr>
        </p:nvGraphicFramePr>
        <p:xfrm>
          <a:off x="441514" y="3019544"/>
          <a:ext cx="1339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" name="Equation" r:id="rId11" imgW="761760" imgH="279360" progId="Equation.DSMT4">
                  <p:embed/>
                </p:oleObj>
              </mc:Choice>
              <mc:Fallback>
                <p:oleObj name="Equation" r:id="rId11" imgW="761760" imgH="279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14" y="3019544"/>
                        <a:ext cx="133985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65650" y="30450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50" charset="0"/>
              </a:rPr>
              <a:t>, where</a:t>
            </a:r>
            <a:endParaRPr lang="de-DE" dirty="0">
              <a:latin typeface="Helvetica" pitchFamily="50" charset="0"/>
            </a:endParaRPr>
          </a:p>
        </p:txBody>
      </p:sp>
      <p:graphicFrame>
        <p:nvGraphicFramePr>
          <p:cNvPr id="31" name="Object 3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38259342"/>
              </p:ext>
            </p:extLst>
          </p:nvPr>
        </p:nvGraphicFramePr>
        <p:xfrm>
          <a:off x="2601754" y="3081025"/>
          <a:ext cx="10493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" name="Equation" r:id="rId13" imgW="596880" imgH="190440" progId="Equation.DSMT4">
                  <p:embed/>
                </p:oleObj>
              </mc:Choice>
              <mc:Fallback>
                <p:oleObj name="Equation" r:id="rId13" imgW="596880" imgH="190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754" y="3081025"/>
                        <a:ext cx="10493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99068"/>
              </p:ext>
            </p:extLst>
          </p:nvPr>
        </p:nvGraphicFramePr>
        <p:xfrm>
          <a:off x="1503028" y="5927521"/>
          <a:ext cx="12477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5" name="Equation" r:id="rId15" imgW="711000" imgH="457200" progId="Equation.DSMT4">
                  <p:embed/>
                </p:oleObj>
              </mc:Choice>
              <mc:Fallback>
                <p:oleObj name="Equation" r:id="rId15" imgW="711000" imgH="4572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028" y="5927521"/>
                        <a:ext cx="124777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12903" y="5712621"/>
            <a:ext cx="322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50" charset="0"/>
              </a:rPr>
              <a:t>Linear depolarization ratio:</a:t>
            </a:r>
            <a:endParaRPr lang="de-DE" b="1" dirty="0">
              <a:latin typeface="Helvetica" pitchFamily="5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72A7-97CA-4D98-A284-0C74105FE292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7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Microsoft Office PowerPoint</Application>
  <PresentationFormat>On-screen Show (4:3)</PresentationFormat>
  <Paragraphs>374</Paragraphs>
  <Slides>51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Utilization of the covariance matrix in cloud radars</vt:lpstr>
      <vt:lpstr>Outline</vt:lpstr>
      <vt:lpstr>Statistical description of electromagnetic waves</vt:lpstr>
      <vt:lpstr>Statistical description of electromagnetic waves</vt:lpstr>
      <vt:lpstr>Statistical description of electromagnetic waves</vt:lpstr>
      <vt:lpstr>Statistical description of electromagnetic waves</vt:lpstr>
      <vt:lpstr>Statistical description of electromagnetic waves</vt:lpstr>
      <vt:lpstr>PowerPoint Presentation</vt:lpstr>
      <vt:lpstr>Statistical description of electromagnetic waves</vt:lpstr>
      <vt:lpstr>Formation of the received vector signal</vt:lpstr>
      <vt:lpstr>Formation of the received vector signal</vt:lpstr>
      <vt:lpstr>Formation of the received vector signal</vt:lpstr>
      <vt:lpstr>Formation of the received vector signal</vt:lpstr>
      <vt:lpstr>Formation of the received vector signal</vt:lpstr>
      <vt:lpstr>Formation of the received vector signal</vt:lpstr>
      <vt:lpstr>First application: Determination of reasons of the polarization leakage and correction of polarimetric measurements</vt:lpstr>
      <vt:lpstr>Antenna influence on MIRA polarimetric measurements</vt:lpstr>
      <vt:lpstr>Antenna influence on MIRA polarimetric measurements</vt:lpstr>
      <vt:lpstr>Co-cross-correlation coefficient</vt:lpstr>
      <vt:lpstr>Co-cross-correlation coefficient</vt:lpstr>
      <vt:lpstr>Amplitude antenna patterns</vt:lpstr>
      <vt:lpstr>Amplitude antenna patterns</vt:lpstr>
      <vt:lpstr>Phase antenna patterns</vt:lpstr>
      <vt:lpstr>Phase antenna patterns</vt:lpstr>
      <vt:lpstr>Correction results for linear depolarization ratio</vt:lpstr>
      <vt:lpstr>Correction results for linear depolarization ratio</vt:lpstr>
      <vt:lpstr>Correction results for co-cross-channel correlation</vt:lpstr>
      <vt:lpstr>Correction results for co-cross-channel correlation</vt:lpstr>
      <vt:lpstr>Second application: separation of point and distributed targets</vt:lpstr>
      <vt:lpstr>Point and distributed targets separation</vt:lpstr>
      <vt:lpstr>Third application: shape estimation</vt:lpstr>
      <vt:lpstr>Linear depolarization ratio (dB),  06:00 – 08:00 10.11.2013, TROPOS, Leipzig </vt:lpstr>
      <vt:lpstr>Linear depolarization ratio (dB),  06:00 – 08:00 10.11.2013, TROPOS, Leipzig </vt:lpstr>
      <vt:lpstr>Basics of Matrosov’s approach of particle shape estimation with polarimetric cloud radar</vt:lpstr>
      <vt:lpstr>Basics of Matrosov’s approach of particle shape estimation with polarimetric cloud radar</vt:lpstr>
      <vt:lpstr>Basics of Matrosov’s approach of particle shape estimation with polarimetric cloud radar</vt:lpstr>
      <vt:lpstr>Basics of Matrosov’s approach of particle shape estimation with polarimetric cloud radar</vt:lpstr>
      <vt:lpstr>Basics of Matrosov’s approach of particle shape estimation with polarimetric cloud radar</vt:lpstr>
      <vt:lpstr>Basics of Matrosov’s approach of particle shape estimation with polarimetric cloud radar</vt:lpstr>
      <vt:lpstr>Basics of Matrosov’s approach of particle shape estimation with polarimetric cloud radar</vt:lpstr>
      <vt:lpstr>Basics of Matrosov’s approach of particle shape estimation with polarimetric cloud radar</vt:lpstr>
      <vt:lpstr>Slanted LDR-mode in MIRA-35 system</vt:lpstr>
      <vt:lpstr>Slanted LDR-mode in MIRA-35 system</vt:lpstr>
      <vt:lpstr>Measurements from 08.09.2013 19:37-19:44, Elmshorn, Germany</vt:lpstr>
      <vt:lpstr>Measurements from 08.09.2013 19:37-19:44, Elmshorn, Germany</vt:lpstr>
      <vt:lpstr>Fourth application: orientation estimation</vt:lpstr>
      <vt:lpstr>Sensing of a point target from different sides </vt:lpstr>
      <vt:lpstr>Measurements from 08.09.2013 19:37-19:44, Elmshorn, Germany</vt:lpstr>
      <vt:lpstr>Summary</vt:lpstr>
      <vt:lpstr>Further plans</vt:lpstr>
      <vt:lpstr>Thanks for your attention</vt:lpstr>
    </vt:vector>
  </TitlesOfParts>
  <Company>TROPOS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Utilization of the covariance matrix in cloud radars</dc:title>
  <dc:creator>Myagkov Alexander</dc:creator>
  <cp:lastModifiedBy>Myagkov Alexander</cp:lastModifiedBy>
  <cp:revision>168</cp:revision>
  <dcterms:created xsi:type="dcterms:W3CDTF">2014-04-18T08:51:11Z</dcterms:created>
  <dcterms:modified xsi:type="dcterms:W3CDTF">2014-05-13T21:58:13Z</dcterms:modified>
</cp:coreProperties>
</file>