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1"/>
  </p:notesMasterIdLst>
  <p:sldIdLst>
    <p:sldId id="257" r:id="rId2"/>
    <p:sldId id="258" r:id="rId3"/>
    <p:sldId id="260" r:id="rId4"/>
    <p:sldId id="263" r:id="rId5"/>
    <p:sldId id="262" r:id="rId6"/>
    <p:sldId id="266" r:id="rId7"/>
    <p:sldId id="285" r:id="rId8"/>
    <p:sldId id="267" r:id="rId9"/>
    <p:sldId id="265" r:id="rId10"/>
    <p:sldId id="286" r:id="rId11"/>
    <p:sldId id="269" r:id="rId12"/>
    <p:sldId id="287" r:id="rId13"/>
    <p:sldId id="268" r:id="rId14"/>
    <p:sldId id="271" r:id="rId15"/>
    <p:sldId id="264" r:id="rId16"/>
    <p:sldId id="270" r:id="rId17"/>
    <p:sldId id="272" r:id="rId18"/>
    <p:sldId id="277" r:id="rId19"/>
    <p:sldId id="273" r:id="rId20"/>
    <p:sldId id="274" r:id="rId21"/>
    <p:sldId id="275" r:id="rId22"/>
    <p:sldId id="278" r:id="rId23"/>
    <p:sldId id="279" r:id="rId24"/>
    <p:sldId id="276" r:id="rId25"/>
    <p:sldId id="280" r:id="rId26"/>
    <p:sldId id="284" r:id="rId27"/>
    <p:sldId id="281" r:id="rId28"/>
    <p:sldId id="282" r:id="rId29"/>
    <p:sldId id="283" r:id="rId30"/>
  </p:sldIdLst>
  <p:sldSz cx="9144000" cy="6858000" type="screen4x3"/>
  <p:notesSz cx="7102475"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045" autoAdjust="0"/>
    <p:restoredTop sz="82878" autoAdjust="0"/>
  </p:normalViewPr>
  <p:slideViewPr>
    <p:cSldViewPr>
      <p:cViewPr varScale="1">
        <p:scale>
          <a:sx n="76" d="100"/>
          <a:sy n="76" d="100"/>
        </p:scale>
        <p:origin x="-1968"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511731"/>
          </a:xfrm>
          <a:prstGeom prst="rect">
            <a:avLst/>
          </a:prstGeom>
        </p:spPr>
        <p:txBody>
          <a:bodyPr vert="horz" lIns="99066" tIns="49533" rIns="99066" bIns="49533" rtlCol="0"/>
          <a:lstStyle>
            <a:lvl1pPr algn="l">
              <a:defRPr sz="1300"/>
            </a:lvl1pPr>
          </a:lstStyle>
          <a:p>
            <a:endParaRPr lang="en-GB"/>
          </a:p>
        </p:txBody>
      </p:sp>
      <p:sp>
        <p:nvSpPr>
          <p:cNvPr id="3" name="Date Placeholder 2"/>
          <p:cNvSpPr>
            <a:spLocks noGrp="1"/>
          </p:cNvSpPr>
          <p:nvPr>
            <p:ph type="dt" idx="1"/>
          </p:nvPr>
        </p:nvSpPr>
        <p:spPr>
          <a:xfrm>
            <a:off x="4023092" y="0"/>
            <a:ext cx="3077739" cy="511731"/>
          </a:xfrm>
          <a:prstGeom prst="rect">
            <a:avLst/>
          </a:prstGeom>
        </p:spPr>
        <p:txBody>
          <a:bodyPr vert="horz" lIns="99066" tIns="49533" rIns="99066" bIns="49533" rtlCol="0"/>
          <a:lstStyle>
            <a:lvl1pPr algn="r">
              <a:defRPr sz="1300"/>
            </a:lvl1pPr>
          </a:lstStyle>
          <a:p>
            <a:fld id="{6891AA15-63D4-4274-9DB5-F17A8F89F494}" type="datetimeFigureOut">
              <a:rPr lang="en-GB" smtClean="0"/>
              <a:pPr/>
              <a:t>23/02/2011</a:t>
            </a:fld>
            <a:endParaRPr lang="en-GB"/>
          </a:p>
        </p:txBody>
      </p:sp>
      <p:sp>
        <p:nvSpPr>
          <p:cNvPr id="4" name="Slide Image Placeholder 3"/>
          <p:cNvSpPr>
            <a:spLocks noGrp="1" noRot="1" noChangeAspect="1"/>
          </p:cNvSpPr>
          <p:nvPr>
            <p:ph type="sldImg" idx="2"/>
          </p:nvPr>
        </p:nvSpPr>
        <p:spPr>
          <a:xfrm>
            <a:off x="993775" y="768350"/>
            <a:ext cx="5114925" cy="3836988"/>
          </a:xfrm>
          <a:prstGeom prst="rect">
            <a:avLst/>
          </a:prstGeom>
          <a:noFill/>
          <a:ln w="12700">
            <a:solidFill>
              <a:prstClr val="black"/>
            </a:solidFill>
          </a:ln>
        </p:spPr>
        <p:txBody>
          <a:bodyPr vert="horz" lIns="99066" tIns="49533" rIns="99066" bIns="49533" rtlCol="0" anchor="ctr"/>
          <a:lstStyle/>
          <a:p>
            <a:endParaRPr lang="en-GB"/>
          </a:p>
        </p:txBody>
      </p:sp>
      <p:sp>
        <p:nvSpPr>
          <p:cNvPr id="5" name="Notes Placeholder 4"/>
          <p:cNvSpPr>
            <a:spLocks noGrp="1"/>
          </p:cNvSpPr>
          <p:nvPr>
            <p:ph type="body" sz="quarter" idx="3"/>
          </p:nvPr>
        </p:nvSpPr>
        <p:spPr>
          <a:xfrm>
            <a:off x="710248" y="4861441"/>
            <a:ext cx="5681980" cy="4605576"/>
          </a:xfrm>
          <a:prstGeom prst="rect">
            <a:avLst/>
          </a:prstGeom>
        </p:spPr>
        <p:txBody>
          <a:bodyPr vert="horz" lIns="99066" tIns="49533" rIns="99066" bIns="4953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721106"/>
            <a:ext cx="3077739" cy="511731"/>
          </a:xfrm>
          <a:prstGeom prst="rect">
            <a:avLst/>
          </a:prstGeom>
        </p:spPr>
        <p:txBody>
          <a:bodyPr vert="horz" lIns="99066" tIns="49533" rIns="99066" bIns="49533" rtlCol="0" anchor="b"/>
          <a:lstStyle>
            <a:lvl1pPr algn="l">
              <a:defRPr sz="1300"/>
            </a:lvl1pPr>
          </a:lstStyle>
          <a:p>
            <a:endParaRPr lang="en-GB"/>
          </a:p>
        </p:txBody>
      </p:sp>
      <p:sp>
        <p:nvSpPr>
          <p:cNvPr id="7" name="Slide Number Placeholder 6"/>
          <p:cNvSpPr>
            <a:spLocks noGrp="1"/>
          </p:cNvSpPr>
          <p:nvPr>
            <p:ph type="sldNum" sz="quarter" idx="5"/>
          </p:nvPr>
        </p:nvSpPr>
        <p:spPr>
          <a:xfrm>
            <a:off x="4023092" y="9721106"/>
            <a:ext cx="3077739" cy="511731"/>
          </a:xfrm>
          <a:prstGeom prst="rect">
            <a:avLst/>
          </a:prstGeom>
        </p:spPr>
        <p:txBody>
          <a:bodyPr vert="horz" lIns="99066" tIns="49533" rIns="99066" bIns="49533" rtlCol="0" anchor="b"/>
          <a:lstStyle>
            <a:lvl1pPr algn="r">
              <a:defRPr sz="1300"/>
            </a:lvl1pPr>
          </a:lstStyle>
          <a:p>
            <a:fld id="{0027FD89-8424-4CD2-BD73-A05BCEB3F397}" type="slidenum">
              <a:rPr lang="en-GB" smtClean="0"/>
              <a:pPr/>
              <a:t>‹#›</a:t>
            </a:fld>
            <a:endParaRPr lang="en-GB"/>
          </a:p>
        </p:txBody>
      </p:sp>
    </p:spTree>
    <p:extLst>
      <p:ext uri="{BB962C8B-B14F-4D97-AF65-F5344CB8AC3E}">
        <p14:creationId xmlns:p14="http://schemas.microsoft.com/office/powerpoint/2010/main" val="19874722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p:spPr>
        <p:txBody>
          <a:bodyPr/>
          <a:lstStyle/>
          <a:p>
            <a:endParaRPr lang="de-DE" dirty="0" smtClean="0">
              <a:latin typeface="Arial" pitchFamily="34" charset="0"/>
            </a:endParaRPr>
          </a:p>
        </p:txBody>
      </p:sp>
      <p:sp>
        <p:nvSpPr>
          <p:cNvPr id="37892" name="Slide Number Placeholder 3"/>
          <p:cNvSpPr>
            <a:spLocks noGrp="1"/>
          </p:cNvSpPr>
          <p:nvPr>
            <p:ph type="sldNum" sz="quarter" idx="5"/>
          </p:nvPr>
        </p:nvSpPr>
        <p:spPr>
          <a:noFill/>
        </p:spPr>
        <p:txBody>
          <a:bodyPr/>
          <a:lstStyle/>
          <a:p>
            <a:fld id="{6A93C440-2F46-4BF2-973F-7133B23F2AB8}" type="slidenum">
              <a:rPr lang="de-CH" smtClean="0">
                <a:latin typeface="Arial" pitchFamily="34" charset="0"/>
              </a:rPr>
              <a:pPr/>
              <a:t>1</a:t>
            </a:fld>
            <a:endParaRPr lang="de-CH"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de-CH" dirty="0" smtClean="0">
                <a:latin typeface="Times New Roman" pitchFamily="18" charset="0"/>
                <a:cs typeface="Times New Roman" pitchFamily="18" charset="0"/>
              </a:rPr>
              <a:t>It takes 15-20 steps until the clouds are assimilated.</a:t>
            </a:r>
            <a:r>
              <a:rPr lang="de-CH" baseline="0" dirty="0" smtClean="0">
                <a:latin typeface="Times New Roman" pitchFamily="18" charset="0"/>
                <a:cs typeface="Times New Roman" pitchFamily="18" charset="0"/>
              </a:rPr>
              <a:t> </a:t>
            </a:r>
            <a:r>
              <a:rPr lang="de-CH" dirty="0" smtClean="0">
                <a:latin typeface="Times New Roman" pitchFamily="18" charset="0"/>
                <a:cs typeface="Times New Roman" pitchFamily="18" charset="0"/>
              </a:rPr>
              <a:t>But then the noise is reduced very slowly and you can imagine</a:t>
            </a:r>
            <a:r>
              <a:rPr lang="de-CH" baseline="0" dirty="0" smtClean="0">
                <a:latin typeface="Times New Roman" pitchFamily="18" charset="0"/>
                <a:cs typeface="Times New Roman" pitchFamily="18" charset="0"/>
              </a:rPr>
              <a:t> that with a half life of only 30 time steps this noise cannot be removed. The ETKF also sometimes has a cloud at a position where there should not be one.</a:t>
            </a:r>
          </a:p>
        </p:txBody>
      </p:sp>
      <p:sp>
        <p:nvSpPr>
          <p:cNvPr id="4" name="Slide Number Placeholder 3"/>
          <p:cNvSpPr>
            <a:spLocks noGrp="1"/>
          </p:cNvSpPr>
          <p:nvPr>
            <p:ph type="sldNum" sz="quarter" idx="10"/>
          </p:nvPr>
        </p:nvSpPr>
        <p:spPr/>
        <p:txBody>
          <a:bodyPr/>
          <a:lstStyle/>
          <a:p>
            <a:pPr>
              <a:defRPr/>
            </a:pPr>
            <a:fld id="{65138535-5271-4EA2-A1F7-638A13FAE078}" type="slidenum">
              <a:rPr lang="de-CH" smtClean="0"/>
              <a:pPr>
                <a:defRPr/>
              </a:pPr>
              <a:t>10</a:t>
            </a:fld>
            <a:endParaRPr lang="de-CH"/>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de-CH" dirty="0" smtClean="0">
                <a:latin typeface="Times New Roman" pitchFamily="18" charset="0"/>
                <a:cs typeface="Times New Roman" pitchFamily="18" charset="0"/>
              </a:rPr>
              <a:t>Now</a:t>
            </a:r>
            <a:r>
              <a:rPr lang="de-CH" baseline="0" dirty="0" smtClean="0">
                <a:latin typeface="Times New Roman" pitchFamily="18" charset="0"/>
                <a:cs typeface="Times New Roman" pitchFamily="18" charset="0"/>
              </a:rPr>
              <a:t> we have a look at the same thing for the particle filter.</a:t>
            </a:r>
          </a:p>
        </p:txBody>
      </p:sp>
      <p:sp>
        <p:nvSpPr>
          <p:cNvPr id="4" name="Slide Number Placeholder 3"/>
          <p:cNvSpPr>
            <a:spLocks noGrp="1"/>
          </p:cNvSpPr>
          <p:nvPr>
            <p:ph type="sldNum" sz="quarter" idx="10"/>
          </p:nvPr>
        </p:nvSpPr>
        <p:spPr/>
        <p:txBody>
          <a:bodyPr/>
          <a:lstStyle/>
          <a:p>
            <a:pPr>
              <a:defRPr/>
            </a:pPr>
            <a:fld id="{65138535-5271-4EA2-A1F7-638A13FAE078}" type="slidenum">
              <a:rPr lang="de-CH" smtClean="0"/>
              <a:pPr>
                <a:defRPr/>
              </a:pPr>
              <a:t>11</a:t>
            </a:fld>
            <a:endParaRPr lang="de-CH"/>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90661">
              <a:defRPr/>
            </a:pPr>
            <a:r>
              <a:rPr lang="de-CH" baseline="0" dirty="0" smtClean="0">
                <a:latin typeface="Times New Roman" pitchFamily="18" charset="0"/>
                <a:cs typeface="Times New Roman" pitchFamily="18" charset="0"/>
              </a:rPr>
              <a:t>The initial noise is gone very fast. But there are clouds assimilated at wrong positions in most of the ensemble members. Then the rest of the time is used to get the correct clouds and get rid of the wrong ones. (which in a particle filter is a random process) Again here you can imagine that for this ensemble size both filters wont‘t be able to track changes in a time-varying observation field</a:t>
            </a:r>
          </a:p>
          <a:p>
            <a:r>
              <a:rPr lang="de-CH" baseline="0" dirty="0" smtClean="0">
                <a:latin typeface="Times New Roman" pitchFamily="18" charset="0"/>
                <a:cs typeface="Times New Roman" pitchFamily="18" charset="0"/>
              </a:rPr>
              <a:t>(To achieve that, in a particle filter two things need to happen one after another. </a:t>
            </a:r>
            <a:r>
              <a:rPr lang="en-GB" dirty="0" smtClean="0">
                <a:latin typeface="Times New Roman" pitchFamily="18" charset="0"/>
                <a:cs typeface="Times New Roman" pitchFamily="18" charset="0"/>
              </a:rPr>
              <a:t>First, the random noise has to be large enough to trigger a cloud at the correct grid point. Second, the resampling mechanism has to copy the new, better ensemble member in order to assimilate the cloud in all members.)</a:t>
            </a:r>
          </a:p>
          <a:p>
            <a:r>
              <a:rPr lang="en-GB" dirty="0" smtClean="0">
                <a:latin typeface="Times New Roman" pitchFamily="18" charset="0"/>
                <a:cs typeface="Times New Roman" pitchFamily="18" charset="0"/>
              </a:rPr>
              <a:t>Of</a:t>
            </a:r>
            <a:r>
              <a:rPr lang="en-GB" baseline="0" dirty="0" smtClean="0">
                <a:latin typeface="Times New Roman" pitchFamily="18" charset="0"/>
                <a:cs typeface="Times New Roman" pitchFamily="18" charset="0"/>
              </a:rPr>
              <a:t> course the</a:t>
            </a:r>
            <a:r>
              <a:rPr lang="en-GB" dirty="0" smtClean="0">
                <a:latin typeface="Times New Roman" pitchFamily="18" charset="0"/>
                <a:cs typeface="Times New Roman" pitchFamily="18" charset="0"/>
              </a:rPr>
              <a:t> performance of the filters might be improved by tuning but in all our experiments we kept</a:t>
            </a:r>
            <a:r>
              <a:rPr lang="en-GB" baseline="0" dirty="0" smtClean="0">
                <a:latin typeface="Times New Roman" pitchFamily="18" charset="0"/>
                <a:cs typeface="Times New Roman" pitchFamily="18" charset="0"/>
              </a:rPr>
              <a:t> the configurations the same to be able to compare the different results. Sensitivity experiments have shown that the points we want to make do not change if we tune some parameters.</a:t>
            </a:r>
            <a:endParaRPr lang="en-GB" dirty="0" smtClean="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pPr>
              <a:defRPr/>
            </a:pPr>
            <a:fld id="{65138535-5271-4EA2-A1F7-638A13FAE078}" type="slidenum">
              <a:rPr lang="de-CH" smtClean="0"/>
              <a:pPr>
                <a:defRPr/>
              </a:pPr>
              <a:t>12</a:t>
            </a:fld>
            <a:endParaRPr lang="de-CH"/>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latin typeface="Times New Roman" pitchFamily="18" charset="0"/>
                <a:cs typeface="Times New Roman" pitchFamily="18" charset="0"/>
              </a:rPr>
              <a:t>Root mean squared error (solid line) and ensemble spread (dashed) for an ensemble size of 50 with increasing time for (a) SIR and (b) ETKF with half-lives of 3000 (thin) and 30 (thick) time steps.</a:t>
            </a:r>
          </a:p>
          <a:p>
            <a:r>
              <a:rPr lang="de-CH" dirty="0" smtClean="0">
                <a:latin typeface="Times New Roman" pitchFamily="18" charset="0"/>
                <a:cs typeface="Times New Roman" pitchFamily="18" charset="0"/>
              </a:rPr>
              <a:t>To get these results </a:t>
            </a:r>
            <a:r>
              <a:rPr lang="de-CH" baseline="0" dirty="0" smtClean="0">
                <a:latin typeface="Times New Roman" pitchFamily="18" charset="0"/>
                <a:cs typeface="Times New Roman" pitchFamily="18" charset="0"/>
              </a:rPr>
              <a:t>I did 100 random runs and averaged the errors to get better statistics. All the upcoming results will be for 100 runs and t</a:t>
            </a:r>
            <a:r>
              <a:rPr lang="de-CH" dirty="0" smtClean="0">
                <a:latin typeface="Times New Roman" pitchFamily="18" charset="0"/>
                <a:cs typeface="Times New Roman" pitchFamily="18" charset="0"/>
              </a:rPr>
              <a:t>he </a:t>
            </a:r>
            <a:r>
              <a:rPr lang="de-CH" baseline="0" dirty="0" smtClean="0">
                <a:latin typeface="Times New Roman" pitchFamily="18" charset="0"/>
                <a:cs typeface="Times New Roman" pitchFamily="18" charset="0"/>
              </a:rPr>
              <a:t>error is scaled such that a random distribution has an average error of one. (average error between two randomly chosen states)</a:t>
            </a:r>
          </a:p>
          <a:p>
            <a:endParaRPr lang="de-CH" baseline="0" dirty="0" smtClean="0">
              <a:latin typeface="Times New Roman" pitchFamily="18" charset="0"/>
              <a:cs typeface="Times New Roman" pitchFamily="18" charset="0"/>
            </a:endParaRPr>
          </a:p>
          <a:p>
            <a:r>
              <a:rPr lang="de-CH" baseline="0" dirty="0" smtClean="0">
                <a:latin typeface="Times New Roman" pitchFamily="18" charset="0"/>
                <a:cs typeface="Times New Roman" pitchFamily="18" charset="0"/>
              </a:rPr>
              <a:t>SIR Steady decrease of error shows the effectiveness of resampling.</a:t>
            </a:r>
          </a:p>
          <a:p>
            <a:r>
              <a:rPr lang="de-CH" baseline="0" dirty="0" smtClean="0">
                <a:latin typeface="Times New Roman" pitchFamily="18" charset="0"/>
                <a:cs typeface="Times New Roman" pitchFamily="18" charset="0"/>
              </a:rPr>
              <a:t>As you can see with a half-life of 30, after 100 time steps the error is quite constant. Because of that a final error is defined as the error after these 100 time steps for the half life 30 case, and after 500 steps for the half life 3000 case.</a:t>
            </a:r>
            <a:endParaRPr lang="en-GB" dirty="0" smtClean="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pPr>
              <a:defRPr/>
            </a:pPr>
            <a:fld id="{65138535-5271-4EA2-A1F7-638A13FAE078}" type="slidenum">
              <a:rPr lang="de-CH" smtClean="0"/>
              <a:pPr>
                <a:defRPr/>
              </a:pPr>
              <a:t>13</a:t>
            </a:fld>
            <a:endParaRPr lang="de-CH"/>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r>
              <a:rPr lang="de-CH" dirty="0" smtClean="0">
                <a:latin typeface="Times New Roman" pitchFamily="18" charset="0"/>
                <a:cs typeface="Times New Roman" pitchFamily="18" charset="0"/>
              </a:rPr>
              <a:t>Now</a:t>
            </a:r>
            <a:r>
              <a:rPr lang="de-CH" baseline="0" dirty="0" smtClean="0">
                <a:latin typeface="Times New Roman" pitchFamily="18" charset="0"/>
                <a:cs typeface="Times New Roman" pitchFamily="18" charset="0"/>
              </a:rPr>
              <a:t> we have a look at how this final error changes with ensemble size.</a:t>
            </a:r>
            <a:endParaRPr lang="en-GB" dirty="0" smtClean="0">
              <a:latin typeface="Times New Roman" pitchFamily="18" charset="0"/>
              <a:cs typeface="Times New Roman" pitchFamily="18" charset="0"/>
            </a:endParaRPr>
          </a:p>
          <a:p>
            <a:pPr>
              <a:buFont typeface="Arial" pitchFamily="34" charset="0"/>
              <a:buNone/>
            </a:pPr>
            <a:r>
              <a:rPr lang="en-GB" dirty="0" smtClean="0">
                <a:latin typeface="Times New Roman" pitchFamily="18" charset="0"/>
                <a:cs typeface="Times New Roman" pitchFamily="18" charset="0"/>
              </a:rPr>
              <a:t>Describe plot</a:t>
            </a:r>
          </a:p>
          <a:p>
            <a:pPr>
              <a:buFont typeface="Arial" pitchFamily="34" charset="0"/>
              <a:buNone/>
            </a:pPr>
            <a:r>
              <a:rPr lang="de-CH" dirty="0" smtClean="0">
                <a:latin typeface="Times New Roman" pitchFamily="18" charset="0"/>
                <a:cs typeface="Times New Roman" pitchFamily="18" charset="0"/>
              </a:rPr>
              <a:t>SIR for stationary case is perfect for ensemble sizes greater than 10. But for for a</a:t>
            </a:r>
            <a:r>
              <a:rPr lang="de-CH" baseline="0" dirty="0" smtClean="0">
                <a:latin typeface="Times New Roman" pitchFamily="18" charset="0"/>
                <a:cs typeface="Times New Roman" pitchFamily="18" charset="0"/>
              </a:rPr>
              <a:t> half life of 30 it only decreases rapidly up to 20 members, and afterwards the decrease is slow (because of the high dimensionality of the problem in catching the clouds fast enough, is not solved with a few members more) and is still at 0.4 for a 200 member ensemble.</a:t>
            </a:r>
            <a:endParaRPr lang="en-GB" dirty="0" smtClean="0">
              <a:latin typeface="Times New Roman" pitchFamily="18" charset="0"/>
              <a:cs typeface="Times New Roman" pitchFamily="18" charset="0"/>
            </a:endParaRPr>
          </a:p>
          <a:p>
            <a:pPr>
              <a:buFont typeface="Arial" pitchFamily="34" charset="0"/>
              <a:buNone/>
            </a:pPr>
            <a:r>
              <a:rPr lang="de-CH" dirty="0" smtClean="0">
                <a:latin typeface="Times New Roman" pitchFamily="18" charset="0"/>
                <a:cs typeface="Times New Roman" pitchFamily="18" charset="0"/>
              </a:rPr>
              <a:t>The ETKF with</a:t>
            </a:r>
            <a:r>
              <a:rPr lang="de-CH" baseline="0" dirty="0" smtClean="0">
                <a:latin typeface="Times New Roman" pitchFamily="18" charset="0"/>
                <a:cs typeface="Times New Roman" pitchFamily="18" charset="0"/>
              </a:rPr>
              <a:t> stationary clouds improves significantly with ensemble size up to about 40 members. For the time-varying problem there is almost no improvement with ensemble size.</a:t>
            </a:r>
          </a:p>
          <a:p>
            <a:pPr>
              <a:buFont typeface="Arial" pitchFamily="34" charset="0"/>
              <a:buNone/>
            </a:pPr>
            <a:endParaRPr lang="de-CH" baseline="0" dirty="0" smtClean="0">
              <a:latin typeface="Times New Roman" pitchFamily="18" charset="0"/>
              <a:cs typeface="Times New Roman" pitchFamily="18" charset="0"/>
            </a:endParaRPr>
          </a:p>
          <a:p>
            <a:pPr>
              <a:buFont typeface="Arial" pitchFamily="34" charset="0"/>
              <a:buNone/>
            </a:pPr>
            <a:r>
              <a:rPr lang="de-CH" baseline="0" dirty="0" smtClean="0">
                <a:latin typeface="Times New Roman" pitchFamily="18" charset="0"/>
                <a:cs typeface="Times New Roman" pitchFamily="18" charset="0"/>
              </a:rPr>
              <a:t>The spread always is in better agreement to the error for bigger ensembles. As this is always the case, and there is nothing remarkable about the spread, it won‘t show up in the next plots.</a:t>
            </a:r>
            <a:endParaRPr lang="en-GB" dirty="0" smtClean="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pPr>
              <a:defRPr/>
            </a:pPr>
            <a:fld id="{65138535-5271-4EA2-A1F7-638A13FAE078}" type="slidenum">
              <a:rPr lang="de-CH" smtClean="0"/>
              <a:pPr>
                <a:defRPr/>
              </a:pPr>
              <a:t>14</a:t>
            </a:fld>
            <a:endParaRPr lang="de-CH"/>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de-CH" dirty="0" smtClean="0"/>
              <a:t>Describe</a:t>
            </a:r>
            <a:r>
              <a:rPr lang="de-CH" baseline="0" dirty="0" smtClean="0"/>
              <a:t> plot.</a:t>
            </a:r>
          </a:p>
          <a:p>
            <a:r>
              <a:rPr lang="de-CH" dirty="0" smtClean="0"/>
              <a:t>Of</a:t>
            </a:r>
            <a:r>
              <a:rPr lang="de-CH" baseline="0" dirty="0" smtClean="0"/>
              <a:t> course for the particle filter it is clear that localization has such a big impact, as the the best-member selection now operates at every grid point seperately which makes it a lot easier for the algorithm to distinguish between a good and a bad member. And there is only the possibility of more or less 2 states. 0 and 1. So localization reduces the degrees of freedom dramatically. The normal situation has 2^100 = 10^30 possible states, while for the localized situation there 2 states at 100 gridpoints.</a:t>
            </a:r>
          </a:p>
          <a:p>
            <a:r>
              <a:rPr lang="de-CH" baseline="0" dirty="0" smtClean="0"/>
              <a:t>For the ETKF are the effects of localization very modest. We believe that this shows that localization does not change the fundamental non-Gaussian character of the system.</a:t>
            </a:r>
            <a:endParaRPr lang="en-GB" dirty="0"/>
          </a:p>
        </p:txBody>
      </p:sp>
      <p:sp>
        <p:nvSpPr>
          <p:cNvPr id="4" name="Slide Number Placeholder 3"/>
          <p:cNvSpPr>
            <a:spLocks noGrp="1"/>
          </p:cNvSpPr>
          <p:nvPr>
            <p:ph type="sldNum" sz="quarter" idx="10"/>
          </p:nvPr>
        </p:nvSpPr>
        <p:spPr/>
        <p:txBody>
          <a:bodyPr/>
          <a:lstStyle/>
          <a:p>
            <a:fld id="{0027FD89-8424-4CD2-BD73-A05BCEB3F397}" type="slidenum">
              <a:rPr lang="en-GB" smtClean="0"/>
              <a:pPr/>
              <a:t>15</a:t>
            </a:fld>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de-CH" dirty="0" smtClean="0"/>
              <a:t>Describe Plot</a:t>
            </a:r>
          </a:p>
          <a:p>
            <a:r>
              <a:rPr lang="de-CH" dirty="0" smtClean="0"/>
              <a:t>Here you have to take</a:t>
            </a:r>
            <a:r>
              <a:rPr lang="de-CH" baseline="0" dirty="0" smtClean="0"/>
              <a:t> into account</a:t>
            </a:r>
            <a:r>
              <a:rPr lang="de-CH" dirty="0" smtClean="0"/>
              <a:t>,</a:t>
            </a:r>
            <a:r>
              <a:rPr lang="de-CH" baseline="0" dirty="0" smtClean="0"/>
              <a:t> that the error is calculated for the averaged regions. This means that if the error is 0, only the number of clouds in a subregion is assimilated perfect, but not the real position. So the errors are not directly comparable. </a:t>
            </a:r>
          </a:p>
          <a:p>
            <a:r>
              <a:rPr lang="de-CH" dirty="0" smtClean="0"/>
              <a:t>Sir with hl3000</a:t>
            </a:r>
            <a:r>
              <a:rPr lang="de-CH" baseline="0" dirty="0" smtClean="0"/>
              <a:t> we dont see a big difference, and for hl30 we see one, but as this is a lower resolution, it is not better than localization. </a:t>
            </a:r>
            <a:endParaRPr lang="de-CH" dirty="0" smtClean="0"/>
          </a:p>
          <a:p>
            <a:r>
              <a:rPr lang="de-CH" dirty="0" smtClean="0"/>
              <a:t>ETKF</a:t>
            </a:r>
            <a:r>
              <a:rPr lang="de-CH" baseline="0" dirty="0" smtClean="0"/>
              <a:t> with hl3000 there is a significant reduction in the size of the ensemble which is needed to get an error around 0.2. You can see this here...</a:t>
            </a:r>
          </a:p>
          <a:p>
            <a:r>
              <a:rPr lang="de-CH" baseline="0" dirty="0" smtClean="0"/>
              <a:t>This might be useful, as in the full resolution, the filter might not give any reasonable results with ensemble sizes around 10, but the averaged version already gives useful results.</a:t>
            </a:r>
            <a:endParaRPr lang="de-CH" dirty="0" smtClean="0"/>
          </a:p>
          <a:p>
            <a:r>
              <a:rPr lang="de-CH" dirty="0" smtClean="0"/>
              <a:t>Tuning: The increase</a:t>
            </a:r>
            <a:r>
              <a:rPr lang="de-CH" baseline="0" dirty="0" smtClean="0"/>
              <a:t> in error you can see here could be reversed with tuning of the covariance inflation. Comes from the fact that our error measurement punishes larger differences in clouds. And as with averaging we take the total number of clouds, the errors can be very large. This also increases the spread which then leads to worse results especially for larger ensemble sizes, where the spread is already larger anyway. So to improve these results, covariance deflation would help. Or of course another error measurement. But again as our results do not really change if we do that, we didnt do it.</a:t>
            </a:r>
            <a:endParaRPr lang="en-GB" dirty="0"/>
          </a:p>
        </p:txBody>
      </p:sp>
      <p:sp>
        <p:nvSpPr>
          <p:cNvPr id="4" name="Slide Number Placeholder 3"/>
          <p:cNvSpPr>
            <a:spLocks noGrp="1"/>
          </p:cNvSpPr>
          <p:nvPr>
            <p:ph type="sldNum" sz="quarter" idx="10"/>
          </p:nvPr>
        </p:nvSpPr>
        <p:spPr/>
        <p:txBody>
          <a:bodyPr/>
          <a:lstStyle/>
          <a:p>
            <a:fld id="{0027FD89-8424-4CD2-BD73-A05BCEB3F397}" type="slidenum">
              <a:rPr lang="en-GB" smtClean="0"/>
              <a:pPr/>
              <a:t>16</a:t>
            </a:fld>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90661">
              <a:defRPr/>
            </a:pPr>
            <a:r>
              <a:rPr lang="de-CH" dirty="0" smtClean="0"/>
              <a:t>From</a:t>
            </a:r>
            <a:r>
              <a:rPr lang="de-CH" baseline="0" dirty="0" smtClean="0"/>
              <a:t> our experiments with different DA methods we draw the following conclusions.</a:t>
            </a:r>
            <a:endParaRPr lang="de-CH" dirty="0" smtClean="0"/>
          </a:p>
          <a:p>
            <a:endParaRPr lang="de-CH" dirty="0" smtClean="0"/>
          </a:p>
          <a:p>
            <a:endParaRPr lang="de-CH" dirty="0" smtClean="0"/>
          </a:p>
          <a:p>
            <a:r>
              <a:rPr lang="de-CH" dirty="0" smtClean="0"/>
              <a:t>Outlook:</a:t>
            </a:r>
          </a:p>
          <a:p>
            <a:r>
              <a:rPr lang="de-CH" dirty="0" smtClean="0"/>
              <a:t>The</a:t>
            </a:r>
            <a:r>
              <a:rPr lang="de-CH" baseline="0" dirty="0" smtClean="0"/>
              <a:t> shallow water model also has the balance problem included.</a:t>
            </a:r>
            <a:endParaRPr lang="de-CH" dirty="0" smtClean="0"/>
          </a:p>
          <a:p>
            <a:pPr>
              <a:buFont typeface="Arial" pitchFamily="34" charset="0"/>
              <a:buNone/>
            </a:pPr>
            <a:endParaRPr lang="de-CH" dirty="0" smtClean="0">
              <a:latin typeface="Times New Roman" pitchFamily="18" charset="0"/>
              <a:cs typeface="Times New Roman" pitchFamily="18" charset="0"/>
            </a:endParaRPr>
          </a:p>
          <a:p>
            <a:pPr>
              <a:buFont typeface="Arial" pitchFamily="34" charset="0"/>
              <a:buNone/>
            </a:pPr>
            <a:endParaRPr lang="de-CH" dirty="0" smtClean="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0027FD89-8424-4CD2-BD73-A05BCEB3F397}" type="slidenum">
              <a:rPr lang="en-GB" smtClean="0"/>
              <a:pPr/>
              <a:t>17</a:t>
            </a:fld>
            <a:endParaRPr lang="en-GB"/>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de-CH" baseline="0" dirty="0" smtClean="0"/>
          </a:p>
        </p:txBody>
      </p:sp>
      <p:sp>
        <p:nvSpPr>
          <p:cNvPr id="4" name="Slide Number Placeholder 3"/>
          <p:cNvSpPr>
            <a:spLocks noGrp="1"/>
          </p:cNvSpPr>
          <p:nvPr>
            <p:ph type="sldNum" sz="quarter" idx="10"/>
          </p:nvPr>
        </p:nvSpPr>
        <p:spPr/>
        <p:txBody>
          <a:bodyPr/>
          <a:lstStyle/>
          <a:p>
            <a:fld id="{0027FD89-8424-4CD2-BD73-A05BCEB3F397}" type="slidenum">
              <a:rPr lang="en-GB" smtClean="0"/>
              <a:pPr/>
              <a:t>19</a:t>
            </a:fld>
            <a:endParaRPr lang="en-GB"/>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0027FD89-8424-4CD2-BD73-A05BCEB3F397}" type="slidenum">
              <a:rPr lang="en-GB" smtClean="0"/>
              <a:pPr/>
              <a:t>21</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90661">
              <a:defRPr/>
            </a:pPr>
            <a:r>
              <a:rPr lang="en-GB" dirty="0" smtClean="0">
                <a:latin typeface="Times New Roman" pitchFamily="18" charset="0"/>
                <a:cs typeface="Times New Roman" pitchFamily="18" charset="0"/>
              </a:rPr>
              <a:t>The new generation of kilometre-scale NWP models creates new challenges for data assimilation as the models may</a:t>
            </a:r>
            <a:r>
              <a:rPr lang="en-GB" baseline="0" dirty="0" smtClean="0">
                <a:latin typeface="Times New Roman" pitchFamily="18" charset="0"/>
                <a:cs typeface="Times New Roman" pitchFamily="18" charset="0"/>
              </a:rPr>
              <a:t> </a:t>
            </a:r>
            <a:r>
              <a:rPr lang="en-GB" dirty="0" smtClean="0">
                <a:latin typeface="Times New Roman" pitchFamily="18" charset="0"/>
                <a:cs typeface="Times New Roman" pitchFamily="18" charset="0"/>
              </a:rPr>
              <a:t>benefit from the assimilation of sources</a:t>
            </a:r>
            <a:r>
              <a:rPr lang="en-GB" baseline="0" dirty="0" smtClean="0">
                <a:latin typeface="Times New Roman" pitchFamily="18" charset="0"/>
                <a:cs typeface="Times New Roman" pitchFamily="18" charset="0"/>
              </a:rPr>
              <a:t> of information</a:t>
            </a:r>
            <a:r>
              <a:rPr lang="en-GB" dirty="0" smtClean="0">
                <a:latin typeface="Times New Roman" pitchFamily="18" charset="0"/>
                <a:cs typeface="Times New Roman" pitchFamily="18" charset="0"/>
              </a:rPr>
              <a:t> like radar. </a:t>
            </a:r>
            <a:endParaRPr lang="de-CH" dirty="0" smtClean="0">
              <a:latin typeface="Times New Roman" pitchFamily="18" charset="0"/>
              <a:cs typeface="Times New Roman" pitchFamily="18" charset="0"/>
            </a:endParaRPr>
          </a:p>
          <a:p>
            <a:r>
              <a:rPr lang="en-GB" dirty="0" smtClean="0">
                <a:latin typeface="Times New Roman" pitchFamily="18" charset="0"/>
                <a:cs typeface="Times New Roman" pitchFamily="18" charset="0"/>
              </a:rPr>
              <a:t>The purpose of our work is to introduce a minimal model that represents the key features of spatial intermittency and stochastic evolution of a </a:t>
            </a:r>
            <a:r>
              <a:rPr lang="en-GB" dirty="0" err="1" smtClean="0">
                <a:latin typeface="Times New Roman" pitchFamily="18" charset="0"/>
                <a:cs typeface="Times New Roman" pitchFamily="18" charset="0"/>
              </a:rPr>
              <a:t>convecting</a:t>
            </a:r>
            <a:r>
              <a:rPr lang="en-GB" dirty="0" smtClean="0">
                <a:latin typeface="Times New Roman" pitchFamily="18" charset="0"/>
                <a:cs typeface="Times New Roman" pitchFamily="18" charset="0"/>
              </a:rPr>
              <a:t> atmosphere. This will provide a simple </a:t>
            </a:r>
            <a:r>
              <a:rPr lang="en-GB" dirty="0" err="1" smtClean="0">
                <a:latin typeface="Times New Roman" pitchFamily="18" charset="0"/>
                <a:cs typeface="Times New Roman" pitchFamily="18" charset="0"/>
              </a:rPr>
              <a:t>testbed</a:t>
            </a:r>
            <a:r>
              <a:rPr lang="en-GB" dirty="0" smtClean="0">
                <a:latin typeface="Times New Roman" pitchFamily="18" charset="0"/>
                <a:cs typeface="Times New Roman" pitchFamily="18" charset="0"/>
              </a:rPr>
              <a:t> to examine the performance of various data assimilation methods.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two strategies to make these methods more effective on these problems. Localization and observation averaging.</a:t>
            </a:r>
            <a:endParaRPr lang="de-DE" sz="1200" kern="1200" dirty="0" smtClean="0">
              <a:solidFill>
                <a:schemeClr val="tx1"/>
              </a:solidFill>
              <a:effectLst/>
              <a:latin typeface="+mn-lt"/>
              <a:ea typeface="+mn-ea"/>
              <a:cs typeface="+mn-cs"/>
            </a:endParaRPr>
          </a:p>
          <a:p>
            <a:endParaRPr lang="en-GB" dirty="0" smtClean="0">
              <a:latin typeface="Times New Roman" pitchFamily="18" charset="0"/>
              <a:cs typeface="Times New Roman" pitchFamily="18" charset="0"/>
            </a:endParaRPr>
          </a:p>
          <a:p>
            <a:endParaRPr lang="en-GB" dirty="0" smtClean="0">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latin typeface="Times New Roman" pitchFamily="18" charset="0"/>
                <a:cs typeface="Times New Roman" pitchFamily="18" charset="0"/>
              </a:rPr>
              <a:t>(Conventional data assimilation methods can have difficulties in this context because of both the nonlinearity that is associated with the rapid evolution of convective clouds, and the non-</a:t>
            </a:r>
            <a:r>
              <a:rPr lang="en-GB" dirty="0" err="1" smtClean="0">
                <a:latin typeface="Times New Roman" pitchFamily="18" charset="0"/>
                <a:cs typeface="Times New Roman" pitchFamily="18" charset="0"/>
              </a:rPr>
              <a:t>Gaussianity</a:t>
            </a:r>
            <a:r>
              <a:rPr lang="en-GB" dirty="0" smtClean="0">
                <a:latin typeface="Times New Roman" pitchFamily="18" charset="0"/>
                <a:cs typeface="Times New Roman" pitchFamily="18" charset="0"/>
              </a:rPr>
              <a:t> of error statistics in a highly intermittent cloud field. )</a:t>
            </a:r>
          </a:p>
        </p:txBody>
      </p:sp>
      <p:sp>
        <p:nvSpPr>
          <p:cNvPr id="4" name="Slide Number Placeholder 3"/>
          <p:cNvSpPr>
            <a:spLocks noGrp="1"/>
          </p:cNvSpPr>
          <p:nvPr>
            <p:ph type="sldNum" sz="quarter" idx="10"/>
          </p:nvPr>
        </p:nvSpPr>
        <p:spPr/>
        <p:txBody>
          <a:bodyPr/>
          <a:lstStyle/>
          <a:p>
            <a:pPr>
              <a:defRPr/>
            </a:pPr>
            <a:fld id="{65138535-5271-4EA2-A1F7-638A13FAE078}" type="slidenum">
              <a:rPr lang="de-CH" smtClean="0"/>
              <a:pPr>
                <a:defRPr/>
              </a:pPr>
              <a:t>2</a:t>
            </a:fld>
            <a:endParaRPr lang="de-CH"/>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0027FD89-8424-4CD2-BD73-A05BCEB3F397}" type="slidenum">
              <a:rPr lang="en-GB" smtClean="0"/>
              <a:pPr/>
              <a:t>23</a:t>
            </a:fld>
            <a:endParaRPr lang="en-GB"/>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0027FD89-8424-4CD2-BD73-A05BCEB3F397}" type="slidenum">
              <a:rPr lang="en-GB" smtClean="0"/>
              <a:pPr/>
              <a:t>24</a:t>
            </a:fld>
            <a:endParaRPr lang="en-GB"/>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smtClean="0"/>
              <a:t>One</a:t>
            </a:r>
            <a:r>
              <a:rPr lang="de-DE" baseline="0" dirty="0" smtClean="0"/>
              <a:t> member is resampled 11 or 12 times. This process starts to remove the wrong cloud.</a:t>
            </a:r>
            <a:endParaRPr lang="de-DE" dirty="0"/>
          </a:p>
        </p:txBody>
      </p:sp>
      <p:sp>
        <p:nvSpPr>
          <p:cNvPr id="4" name="Slide Number Placeholder 3"/>
          <p:cNvSpPr>
            <a:spLocks noGrp="1"/>
          </p:cNvSpPr>
          <p:nvPr>
            <p:ph type="sldNum" sz="quarter" idx="10"/>
          </p:nvPr>
        </p:nvSpPr>
        <p:spPr/>
        <p:txBody>
          <a:bodyPr/>
          <a:lstStyle/>
          <a:p>
            <a:fld id="{0027FD89-8424-4CD2-BD73-A05BCEB3F397}" type="slidenum">
              <a:rPr lang="en-GB" smtClean="0"/>
              <a:pPr/>
              <a:t>25</a:t>
            </a:fld>
            <a:endParaRPr lang="en-GB"/>
          </a:p>
        </p:txBody>
      </p:sp>
    </p:spTree>
    <p:extLst>
      <p:ext uri="{BB962C8B-B14F-4D97-AF65-F5344CB8AC3E}">
        <p14:creationId xmlns:p14="http://schemas.microsoft.com/office/powerpoint/2010/main" val="24795951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smtClean="0"/>
              <a:t>Now</a:t>
            </a:r>
            <a:r>
              <a:rPr lang="de-DE" baseline="0" dirty="0" smtClean="0"/>
              <a:t> one step later it is exactly these 11 or 12 members, that are resampled, as they are significantly better than the other ones. And finally the cloud is gone, and the ensemble is perfect.</a:t>
            </a:r>
            <a:endParaRPr lang="de-DE" dirty="0"/>
          </a:p>
        </p:txBody>
      </p:sp>
      <p:sp>
        <p:nvSpPr>
          <p:cNvPr id="4" name="Slide Number Placeholder 3"/>
          <p:cNvSpPr>
            <a:spLocks noGrp="1"/>
          </p:cNvSpPr>
          <p:nvPr>
            <p:ph type="sldNum" sz="quarter" idx="10"/>
          </p:nvPr>
        </p:nvSpPr>
        <p:spPr/>
        <p:txBody>
          <a:bodyPr/>
          <a:lstStyle/>
          <a:p>
            <a:fld id="{0027FD89-8424-4CD2-BD73-A05BCEB3F397}" type="slidenum">
              <a:rPr lang="en-GB" smtClean="0"/>
              <a:pPr/>
              <a:t>26</a:t>
            </a:fld>
            <a:endParaRPr lang="en-GB"/>
          </a:p>
        </p:txBody>
      </p:sp>
    </p:spTree>
    <p:extLst>
      <p:ext uri="{BB962C8B-B14F-4D97-AF65-F5344CB8AC3E}">
        <p14:creationId xmlns:p14="http://schemas.microsoft.com/office/powerpoint/2010/main" val="7435301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fld id="{0027FD89-8424-4CD2-BD73-A05BCEB3F397}" type="slidenum">
              <a:rPr lang="en-GB" smtClean="0"/>
              <a:pPr/>
              <a:t>28</a:t>
            </a:fld>
            <a:endParaRPr lang="en-GB"/>
          </a:p>
        </p:txBody>
      </p:sp>
    </p:spTree>
    <p:extLst>
      <p:ext uri="{BB962C8B-B14F-4D97-AF65-F5344CB8AC3E}">
        <p14:creationId xmlns:p14="http://schemas.microsoft.com/office/powerpoint/2010/main" val="11794580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latin typeface="Times New Roman" pitchFamily="18" charset="0"/>
                <a:cs typeface="Times New Roman" pitchFamily="18" charset="0"/>
              </a:rPr>
              <a:t>So</a:t>
            </a:r>
            <a:r>
              <a:rPr lang="en-GB" baseline="0" dirty="0" smtClean="0">
                <a:latin typeface="Times New Roman" pitchFamily="18" charset="0"/>
                <a:cs typeface="Times New Roman" pitchFamily="18" charset="0"/>
              </a:rPr>
              <a:t> we thought that there are a couple of </a:t>
            </a:r>
            <a:r>
              <a:rPr lang="en-GB" dirty="0" smtClean="0">
                <a:latin typeface="Times New Roman" pitchFamily="18" charset="0"/>
                <a:cs typeface="Times New Roman" pitchFamily="18" charset="0"/>
              </a:rPr>
              <a:t>key problems which standard data assimilation methods have and wanted to chose</a:t>
            </a:r>
            <a:r>
              <a:rPr lang="en-GB" baseline="0" dirty="0" smtClean="0">
                <a:latin typeface="Times New Roman" pitchFamily="18" charset="0"/>
                <a:cs typeface="Times New Roman" pitchFamily="18" charset="0"/>
              </a:rPr>
              <a:t> our methods and the model such that one would see the consequences and possible solutions to them.</a:t>
            </a:r>
          </a:p>
          <a:p>
            <a:r>
              <a:rPr lang="en-GB" dirty="0" smtClean="0">
                <a:latin typeface="Times New Roman" pitchFamily="18" charset="0"/>
                <a:cs typeface="Times New Roman" pitchFamily="18" charset="0"/>
              </a:rPr>
              <a:t>The main implication of the intermittency of precipitation fields is the lack of spatial correlations to reduce the degrees of freedom. The reason why this is bad is the so-called curse of dimensionality of Bellman which declares </a:t>
            </a:r>
            <a:r>
              <a:rPr lang="en-GB" baseline="0" dirty="0" smtClean="0">
                <a:latin typeface="Times New Roman" pitchFamily="18" charset="0"/>
                <a:cs typeface="Times New Roman" pitchFamily="18" charset="0"/>
              </a:rPr>
              <a:t>that </a:t>
            </a:r>
            <a:r>
              <a:rPr lang="en-GB" dirty="0" smtClean="0">
                <a:latin typeface="Times New Roman" pitchFamily="18" charset="0"/>
                <a:cs typeface="Times New Roman" pitchFamily="18" charset="0"/>
              </a:rPr>
              <a:t>the number of possible states of a system increases exponentially as the dimensionality of the system grows. </a:t>
            </a:r>
          </a:p>
          <a:p>
            <a:endParaRPr lang="de-CH" dirty="0" smtClean="0">
              <a:latin typeface="Times New Roman" pitchFamily="18" charset="0"/>
              <a:cs typeface="Times New Roman" pitchFamily="18" charset="0"/>
            </a:endParaRPr>
          </a:p>
          <a:p>
            <a:r>
              <a:rPr lang="en-GB" dirty="0" smtClean="0">
                <a:latin typeface="Times New Roman" pitchFamily="18" charset="0"/>
                <a:cs typeface="Times New Roman" pitchFamily="18" charset="0"/>
              </a:rPr>
              <a:t>The second</a:t>
            </a:r>
            <a:r>
              <a:rPr lang="en-GB" baseline="0" dirty="0" smtClean="0">
                <a:latin typeface="Times New Roman" pitchFamily="18" charset="0"/>
                <a:cs typeface="Times New Roman" pitchFamily="18" charset="0"/>
              </a:rPr>
              <a:t> </a:t>
            </a:r>
            <a:r>
              <a:rPr lang="en-GB" dirty="0" smtClean="0">
                <a:latin typeface="Times New Roman" pitchFamily="18" charset="0"/>
                <a:cs typeface="Times New Roman" pitchFamily="18" charset="0"/>
              </a:rPr>
              <a:t>is that the nonlinearity associated with convective clouds produces</a:t>
            </a:r>
            <a:r>
              <a:rPr lang="en-GB" baseline="0" dirty="0" smtClean="0">
                <a:latin typeface="Times New Roman" pitchFamily="18" charset="0"/>
                <a:cs typeface="Times New Roman" pitchFamily="18" charset="0"/>
              </a:rPr>
              <a:t> </a:t>
            </a:r>
            <a:r>
              <a:rPr lang="en-GB" dirty="0" smtClean="0">
                <a:latin typeface="Times New Roman" pitchFamily="18" charset="0"/>
                <a:cs typeface="Times New Roman" pitchFamily="18" charset="0"/>
              </a:rPr>
              <a:t>a lack of temporal correlation between observation times, resulting in a stochastic component to the evolution of the field. With that I mean that an unobserved feature</a:t>
            </a:r>
            <a:r>
              <a:rPr lang="en-GB" baseline="0" dirty="0" smtClean="0">
                <a:latin typeface="Times New Roman" pitchFamily="18" charset="0"/>
                <a:cs typeface="Times New Roman" pitchFamily="18" charset="0"/>
              </a:rPr>
              <a:t> at one time can </a:t>
            </a:r>
            <a:r>
              <a:rPr lang="en-GB" dirty="0" smtClean="0">
                <a:latin typeface="Times New Roman" pitchFamily="18" charset="0"/>
                <a:cs typeface="Times New Roman" pitchFamily="18" charset="0"/>
              </a:rPr>
              <a:t>appear as a precipitating cloud</a:t>
            </a:r>
            <a:r>
              <a:rPr lang="en-GB" baseline="0" dirty="0" smtClean="0">
                <a:latin typeface="Times New Roman" pitchFamily="18" charset="0"/>
                <a:cs typeface="Times New Roman" pitchFamily="18" charset="0"/>
              </a:rPr>
              <a:t> one step later</a:t>
            </a:r>
            <a:r>
              <a:rPr lang="en-GB" dirty="0" smtClean="0">
                <a:latin typeface="Times New Roman" pitchFamily="18" charset="0"/>
                <a:cs typeface="Times New Roman" pitchFamily="18" charset="0"/>
              </a:rPr>
              <a:t>. The challenge of a data assimilation system here is to maintain diversity in an ensemble and ensure the representation of such errors in the distribution.</a:t>
            </a:r>
          </a:p>
          <a:p>
            <a:endParaRPr lang="de-CH" dirty="0" smtClean="0">
              <a:latin typeface="Times New Roman" pitchFamily="18" charset="0"/>
              <a:cs typeface="Times New Roman" pitchFamily="18" charset="0"/>
            </a:endParaRPr>
          </a:p>
          <a:p>
            <a:r>
              <a:rPr lang="en-GB" dirty="0" smtClean="0">
                <a:latin typeface="Times New Roman" pitchFamily="18" charset="0"/>
                <a:cs typeface="Times New Roman" pitchFamily="18" charset="0"/>
              </a:rPr>
              <a:t>In 4DVAR it is assumed that the background error can be described by a matrix whose</a:t>
            </a:r>
            <a:r>
              <a:rPr lang="en-GB" baseline="0" dirty="0" smtClean="0">
                <a:latin typeface="Times New Roman" pitchFamily="18" charset="0"/>
                <a:cs typeface="Times New Roman" pitchFamily="18" charset="0"/>
              </a:rPr>
              <a:t> </a:t>
            </a:r>
            <a:r>
              <a:rPr lang="en-GB" dirty="0" smtClean="0">
                <a:latin typeface="Times New Roman" pitchFamily="18" charset="0"/>
                <a:cs typeface="Times New Roman" pitchFamily="18" charset="0"/>
              </a:rPr>
              <a:t>size can be reduced to a manageable number</a:t>
            </a:r>
            <a:r>
              <a:rPr lang="en-GB" baseline="0" dirty="0" smtClean="0">
                <a:latin typeface="Times New Roman" pitchFamily="18" charset="0"/>
                <a:cs typeface="Times New Roman" pitchFamily="18" charset="0"/>
              </a:rPr>
              <a:t> </a:t>
            </a:r>
            <a:r>
              <a:rPr lang="en-GB" dirty="0" smtClean="0">
                <a:latin typeface="Times New Roman" pitchFamily="18" charset="0"/>
                <a:cs typeface="Times New Roman" pitchFamily="18" charset="0"/>
              </a:rPr>
              <a:t>of degrees of freedom by balance assumptions and observations of correlations.</a:t>
            </a:r>
            <a:r>
              <a:rPr lang="en-GB" baseline="0" dirty="0" smtClean="0">
                <a:latin typeface="Times New Roman" pitchFamily="18" charset="0"/>
                <a:cs typeface="Times New Roman" pitchFamily="18" charset="0"/>
              </a:rPr>
              <a:t> But this is not possible in radar assimilation. </a:t>
            </a:r>
            <a:endParaRPr lang="de-CH" dirty="0" smtClean="0">
              <a:latin typeface="Times New Roman" pitchFamily="18" charset="0"/>
              <a:cs typeface="Times New Roman" pitchFamily="18" charset="0"/>
            </a:endParaRPr>
          </a:p>
          <a:p>
            <a:r>
              <a:rPr lang="de-CH" dirty="0" smtClean="0">
                <a:latin typeface="Times New Roman" pitchFamily="18" charset="0"/>
                <a:cs typeface="Times New Roman" pitchFamily="18" charset="0"/>
              </a:rPr>
              <a:t>(1min15)</a:t>
            </a:r>
          </a:p>
        </p:txBody>
      </p:sp>
      <p:sp>
        <p:nvSpPr>
          <p:cNvPr id="4" name="Slide Number Placeholder 3"/>
          <p:cNvSpPr>
            <a:spLocks noGrp="1"/>
          </p:cNvSpPr>
          <p:nvPr>
            <p:ph type="sldNum" sz="quarter" idx="10"/>
          </p:nvPr>
        </p:nvSpPr>
        <p:spPr/>
        <p:txBody>
          <a:bodyPr/>
          <a:lstStyle/>
          <a:p>
            <a:pPr>
              <a:defRPr/>
            </a:pPr>
            <a:fld id="{65138535-5271-4EA2-A1F7-638A13FAE078}" type="slidenum">
              <a:rPr lang="de-CH" smtClean="0"/>
              <a:pPr>
                <a:defRPr/>
              </a:pPr>
              <a:t>3</a:t>
            </a:fld>
            <a:endParaRPr lang="de-CH"/>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de-CH" dirty="0" smtClean="0">
                <a:latin typeface="Times New Roman" pitchFamily="18" charset="0"/>
                <a:cs typeface="Times New Roman" pitchFamily="18" charset="0"/>
              </a:rPr>
              <a:t>Now to start with the</a:t>
            </a:r>
            <a:r>
              <a:rPr lang="de-CH" baseline="0" dirty="0" smtClean="0">
                <a:latin typeface="Times New Roman" pitchFamily="18" charset="0"/>
                <a:cs typeface="Times New Roman" pitchFamily="18" charset="0"/>
              </a:rPr>
              <a:t> methods, w</a:t>
            </a:r>
            <a:r>
              <a:rPr lang="de-CH" dirty="0" smtClean="0">
                <a:latin typeface="Times New Roman" pitchFamily="18" charset="0"/>
                <a:cs typeface="Times New Roman" pitchFamily="18" charset="0"/>
              </a:rPr>
              <a:t>e decided</a:t>
            </a:r>
            <a:r>
              <a:rPr lang="de-CH" baseline="0" dirty="0" smtClean="0">
                <a:latin typeface="Times New Roman" pitchFamily="18" charset="0"/>
                <a:cs typeface="Times New Roman" pitchFamily="18" charset="0"/>
              </a:rPr>
              <a:t> to use an ensemble kalman filter and the particle filter of van Leeuwen.</a:t>
            </a:r>
          </a:p>
          <a:p>
            <a:r>
              <a:rPr lang="en-GB" dirty="0" smtClean="0">
                <a:latin typeface="Times New Roman" pitchFamily="18" charset="0"/>
                <a:cs typeface="Times New Roman" pitchFamily="18" charset="0"/>
              </a:rPr>
              <a:t>These two methods were chosen because they have a very different theoretical basis. The particle filter should be easy to anticipate since it is expected to respond directly to the dimensionality of the system, while the ETKF is being applied well outside of its regime of validity and may not work at all.</a:t>
            </a:r>
          </a:p>
        </p:txBody>
      </p:sp>
      <p:sp>
        <p:nvSpPr>
          <p:cNvPr id="4" name="Slide Number Placeholder 3"/>
          <p:cNvSpPr>
            <a:spLocks noGrp="1"/>
          </p:cNvSpPr>
          <p:nvPr>
            <p:ph type="sldNum" sz="quarter" idx="10"/>
          </p:nvPr>
        </p:nvSpPr>
        <p:spPr/>
        <p:txBody>
          <a:bodyPr/>
          <a:lstStyle/>
          <a:p>
            <a:pPr>
              <a:defRPr/>
            </a:pPr>
            <a:fld id="{65138535-5271-4EA2-A1F7-638A13FAE078}" type="slidenum">
              <a:rPr lang="de-CH" smtClean="0"/>
              <a:pPr>
                <a:defRPr/>
              </a:pPr>
              <a:t>4</a:t>
            </a:fld>
            <a:endParaRPr lang="de-CH"/>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latin typeface="Times New Roman" pitchFamily="18" charset="0"/>
                <a:cs typeface="Times New Roman" pitchFamily="18" charset="0"/>
              </a:rPr>
              <a:t>We thought that there were two potential ways of coping with these errors. The first is localization, where the analysis at a given location is only influenced by observations that are close by in space and time. This is</a:t>
            </a:r>
            <a:r>
              <a:rPr lang="en-GB" baseline="0" dirty="0" smtClean="0">
                <a:latin typeface="Times New Roman" pitchFamily="18" charset="0"/>
                <a:cs typeface="Times New Roman" pitchFamily="18" charset="0"/>
              </a:rPr>
              <a:t> supposed to work as </a:t>
            </a:r>
            <a:r>
              <a:rPr lang="en-GB" dirty="0" smtClean="0">
                <a:latin typeface="Times New Roman" pitchFamily="18" charset="0"/>
                <a:cs typeface="Times New Roman" pitchFamily="18" charset="0"/>
              </a:rPr>
              <a:t>the atmosphere often has a local low dimensionality and therefore localization reduces a high dimensional problem to a set of problems of lower dimension. (</a:t>
            </a:r>
            <a:r>
              <a:rPr lang="en-GB" dirty="0" err="1" smtClean="0">
                <a:latin typeface="Times New Roman" pitchFamily="18" charset="0"/>
                <a:cs typeface="Times New Roman" pitchFamily="18" charset="0"/>
              </a:rPr>
              <a:t>Patil</a:t>
            </a:r>
            <a:r>
              <a:rPr lang="en-GB" baseline="0" dirty="0" smtClean="0">
                <a:latin typeface="Times New Roman" pitchFamily="18" charset="0"/>
                <a:cs typeface="Times New Roman" pitchFamily="18" charset="0"/>
              </a:rPr>
              <a:t> et al.)</a:t>
            </a:r>
            <a:endParaRPr lang="en-GB" dirty="0" smtClean="0">
              <a:latin typeface="Times New Roman" pitchFamily="18" charset="0"/>
              <a:cs typeface="Times New Roman" pitchFamily="18" charset="0"/>
            </a:endParaRPr>
          </a:p>
          <a:p>
            <a:r>
              <a:rPr lang="en-GB" dirty="0" smtClean="0">
                <a:latin typeface="Times New Roman" pitchFamily="18" charset="0"/>
                <a:cs typeface="Times New Roman" pitchFamily="18" charset="0"/>
              </a:rPr>
              <a:t>The second strategy is observation averaging. By averaging the observations over a region in space, the intermittency is reduced. In the literature a new observation like that is sometimes called super-observation. </a:t>
            </a:r>
            <a:r>
              <a:rPr lang="en-GB" dirty="0" err="1" smtClean="0">
                <a:latin typeface="Times New Roman" pitchFamily="18" charset="0"/>
                <a:cs typeface="Times New Roman" pitchFamily="18" charset="0"/>
              </a:rPr>
              <a:t>Upscaling</a:t>
            </a:r>
            <a:r>
              <a:rPr lang="en-GB" dirty="0" smtClean="0">
                <a:latin typeface="Times New Roman" pitchFamily="18" charset="0"/>
                <a:cs typeface="Times New Roman" pitchFamily="18" charset="0"/>
              </a:rPr>
              <a:t> the observations does not only reduce the effective dimensionality of the system by introducing spatial correlations, it also produces more smoothly varying fields leading to better error statistics. The cost of this improvement is the los</a:t>
            </a:r>
            <a:r>
              <a:rPr lang="en-GB" baseline="0" dirty="0" smtClean="0">
                <a:latin typeface="Times New Roman" pitchFamily="18" charset="0"/>
                <a:cs typeface="Times New Roman" pitchFamily="18" charset="0"/>
              </a:rPr>
              <a:t>s of resolution.</a:t>
            </a:r>
          </a:p>
          <a:p>
            <a:r>
              <a:rPr lang="de-CH" baseline="0" dirty="0" smtClean="0">
                <a:latin typeface="Times New Roman" pitchFamily="18" charset="0"/>
                <a:cs typeface="Times New Roman" pitchFamily="18" charset="0"/>
              </a:rPr>
              <a:t>(1:15)</a:t>
            </a:r>
            <a:endParaRPr lang="en-GB" dirty="0" smtClean="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pPr>
              <a:defRPr/>
            </a:pPr>
            <a:fld id="{65138535-5271-4EA2-A1F7-638A13FAE078}" type="slidenum">
              <a:rPr lang="de-CH" smtClean="0"/>
              <a:pPr>
                <a:defRPr/>
              </a:pPr>
              <a:t>5</a:t>
            </a:fld>
            <a:endParaRPr lang="de-CH"/>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300" dirty="0"/>
              <a:t>The model has only a spatial and a temporal dimension and produces a changing number of clouds at every grid point. So at each grid point an integer number of clouds can be present.</a:t>
            </a:r>
          </a:p>
          <a:p>
            <a:r>
              <a:rPr lang="en-GB" sz="1300" dirty="0"/>
              <a:t>The </a:t>
            </a:r>
            <a:r>
              <a:rPr lang="en-GB" sz="1300" dirty="0" smtClean="0"/>
              <a:t>dynamical</a:t>
            </a:r>
            <a:r>
              <a:rPr lang="en-GB" sz="1300" baseline="0" dirty="0" smtClean="0"/>
              <a:t> evolution</a:t>
            </a:r>
            <a:r>
              <a:rPr lang="en-GB" sz="1300" dirty="0" smtClean="0"/>
              <a:t> </a:t>
            </a:r>
            <a:r>
              <a:rPr lang="en-GB" sz="1300" dirty="0"/>
              <a:t>is specified as a birth-death process with a given probability per time step, of a cloud being initiated and a probability, of each existing cloud disappearing.</a:t>
            </a:r>
          </a:p>
          <a:p>
            <a:r>
              <a:rPr lang="en-GB" sz="1300" dirty="0"/>
              <a:t>These birth and death probabilities are related to a mean cloud half life and an average density of clouds per grid point</a:t>
            </a:r>
            <a:r>
              <a:rPr lang="en-GB" sz="1300" dirty="0" smtClean="0"/>
              <a:t>.</a:t>
            </a:r>
          </a:p>
          <a:p>
            <a:r>
              <a:rPr lang="en-GB" sz="1300" dirty="0" smtClean="0"/>
              <a:t>One </a:t>
            </a:r>
            <a:r>
              <a:rPr lang="en-GB" sz="1300" dirty="0"/>
              <a:t>realization of this model is integrated as a truth simulation, and an ensemble of simulations is used for data assimilation.</a:t>
            </a:r>
          </a:p>
          <a:p>
            <a:r>
              <a:rPr lang="en-GB" sz="1300" dirty="0"/>
              <a:t>The model and the observations are perfect to magnify the impact of the different methods and the observations are taken at every time step</a:t>
            </a:r>
            <a:r>
              <a:rPr lang="en-GB" sz="1300" dirty="0" smtClean="0"/>
              <a:t>.</a:t>
            </a:r>
            <a:endParaRPr lang="en-GB" sz="1300" dirty="0"/>
          </a:p>
        </p:txBody>
      </p:sp>
      <p:sp>
        <p:nvSpPr>
          <p:cNvPr id="4" name="Slide Number Placeholder 3"/>
          <p:cNvSpPr>
            <a:spLocks noGrp="1"/>
          </p:cNvSpPr>
          <p:nvPr>
            <p:ph type="sldNum" sz="quarter" idx="10"/>
          </p:nvPr>
        </p:nvSpPr>
        <p:spPr/>
        <p:txBody>
          <a:bodyPr/>
          <a:lstStyle/>
          <a:p>
            <a:pPr>
              <a:defRPr/>
            </a:pPr>
            <a:fld id="{65138535-5271-4EA2-A1F7-638A13FAE078}" type="slidenum">
              <a:rPr lang="de-CH" smtClean="0"/>
              <a:pPr>
                <a:defRPr/>
              </a:pPr>
              <a:t>6</a:t>
            </a:fld>
            <a:endParaRPr lang="de-CH"/>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de-CH" sz="1300" dirty="0" smtClean="0"/>
              <a:t>Let‘s have a first look at a simple example of the bahaviour of the model. Random initialization, stochastic evolution of clouds.</a:t>
            </a:r>
          </a:p>
          <a:p>
            <a:pPr marL="0" marR="0" indent="0" algn="l" defTabSz="914400" rtl="0" eaLnBrk="1" fontAlgn="auto" latinLnBrk="0" hangingPunct="1">
              <a:lnSpc>
                <a:spcPct val="100000"/>
              </a:lnSpc>
              <a:spcBef>
                <a:spcPts val="0"/>
              </a:spcBef>
              <a:spcAft>
                <a:spcPts val="0"/>
              </a:spcAft>
              <a:buClrTx/>
              <a:buSzTx/>
              <a:buFontTx/>
              <a:buNone/>
              <a:tabLst/>
              <a:defRPr/>
            </a:pPr>
            <a:r>
              <a:rPr lang="en-GB" sz="1300" dirty="0" smtClean="0"/>
              <a:t>By random</a:t>
            </a:r>
            <a:r>
              <a:rPr lang="en-GB" sz="1300" baseline="0" dirty="0" smtClean="0"/>
              <a:t> chance this is a situation with only 4 clouds initially.</a:t>
            </a:r>
            <a:endParaRPr lang="en-GB" sz="1300" dirty="0" smtClean="0"/>
          </a:p>
        </p:txBody>
      </p:sp>
      <p:sp>
        <p:nvSpPr>
          <p:cNvPr id="4" name="Slide Number Placeholder 3"/>
          <p:cNvSpPr>
            <a:spLocks noGrp="1"/>
          </p:cNvSpPr>
          <p:nvPr>
            <p:ph type="sldNum" sz="quarter" idx="10"/>
          </p:nvPr>
        </p:nvSpPr>
        <p:spPr/>
        <p:txBody>
          <a:bodyPr/>
          <a:lstStyle/>
          <a:p>
            <a:pPr>
              <a:defRPr/>
            </a:pPr>
            <a:fld id="{65138535-5271-4EA2-A1F7-638A13FAE078}" type="slidenum">
              <a:rPr lang="de-CH" smtClean="0"/>
              <a:pPr>
                <a:defRPr/>
              </a:pPr>
              <a:t>7</a:t>
            </a:fld>
            <a:endParaRPr lang="de-CH"/>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300" dirty="0"/>
              <a:t>For all the results you will see later, the number of grid points is fixed to 100. The average cloud lifetime is set to 30 or in some experiments 3000 time steps. The mean cloud density is 0.1, so on average there is only 1 cloud per 10 grid points which provides a realistic degree of intermittency.</a:t>
            </a:r>
          </a:p>
          <a:p>
            <a:r>
              <a:rPr lang="en-GB" sz="1300" dirty="0"/>
              <a:t>To make a connection to the real world, if radar observations were available every 5 minutes, a mean cloud lifetime of 30 time steps would correspond to 2.5 hours. So in principle it would be possible for the assimilation to lock on to an observed cloud before it randomly disappears.</a:t>
            </a:r>
          </a:p>
          <a:p>
            <a:r>
              <a:rPr lang="en-GB" sz="1300" dirty="0" smtClean="0"/>
              <a:t>For </a:t>
            </a:r>
            <a:r>
              <a:rPr lang="en-GB" sz="1300" dirty="0"/>
              <a:t>observation averaging, the observations are taken as the total number of clouds in regions of 10 grid points and localization is applied on every grid point without taking into account information from neighbouring points.</a:t>
            </a:r>
          </a:p>
          <a:p>
            <a:r>
              <a:rPr lang="de-CH" dirty="0" smtClean="0">
                <a:latin typeface="Times New Roman" pitchFamily="18" charset="0"/>
                <a:cs typeface="Times New Roman" pitchFamily="18" charset="0"/>
              </a:rPr>
              <a:t>(radar provides</a:t>
            </a:r>
            <a:r>
              <a:rPr lang="de-CH" baseline="0" dirty="0" smtClean="0">
                <a:latin typeface="Times New Roman" pitchFamily="18" charset="0"/>
                <a:cs typeface="Times New Roman" pitchFamily="18" charset="0"/>
              </a:rPr>
              <a:t> a spatially complete view of precipitation, but relatively little information about the dynamic variables associated with its evolution).</a:t>
            </a:r>
            <a:endParaRPr lang="en-GB" dirty="0" smtClean="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pPr>
              <a:defRPr/>
            </a:pPr>
            <a:fld id="{65138535-5271-4EA2-A1F7-638A13FAE078}" type="slidenum">
              <a:rPr lang="de-CH" smtClean="0"/>
              <a:pPr>
                <a:defRPr/>
              </a:pPr>
              <a:t>8</a:t>
            </a:fld>
            <a:endParaRPr lang="de-CH"/>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de-CH" dirty="0" smtClean="0">
                <a:latin typeface="Times New Roman" pitchFamily="18" charset="0"/>
                <a:cs typeface="Times New Roman" pitchFamily="18" charset="0"/>
              </a:rPr>
              <a:t>Here is an example of an assimilation with the</a:t>
            </a:r>
            <a:r>
              <a:rPr lang="de-CH" baseline="0" dirty="0" smtClean="0">
                <a:latin typeface="Times New Roman" pitchFamily="18" charset="0"/>
                <a:cs typeface="Times New Roman" pitchFamily="18" charset="0"/>
              </a:rPr>
              <a:t> ETKF, a half life of 3000 and a 50 member ensemble for 100 timesteps. The rest of the parameters is set as you have just seen.</a:t>
            </a:r>
          </a:p>
          <a:p>
            <a:r>
              <a:rPr lang="de-CH" baseline="0" dirty="0" smtClean="0">
                <a:latin typeface="Times New Roman" pitchFamily="18" charset="0"/>
                <a:cs typeface="Times New Roman" pitchFamily="18" charset="0"/>
              </a:rPr>
              <a:t>Describe plot.</a:t>
            </a:r>
          </a:p>
        </p:txBody>
      </p:sp>
      <p:sp>
        <p:nvSpPr>
          <p:cNvPr id="4" name="Slide Number Placeholder 3"/>
          <p:cNvSpPr>
            <a:spLocks noGrp="1"/>
          </p:cNvSpPr>
          <p:nvPr>
            <p:ph type="sldNum" sz="quarter" idx="10"/>
          </p:nvPr>
        </p:nvSpPr>
        <p:spPr/>
        <p:txBody>
          <a:bodyPr/>
          <a:lstStyle/>
          <a:p>
            <a:pPr>
              <a:defRPr/>
            </a:pPr>
            <a:fld id="{65138535-5271-4EA2-A1F7-638A13FAE078}" type="slidenum">
              <a:rPr lang="de-CH" smtClean="0"/>
              <a:pPr>
                <a:defRPr/>
              </a:pPr>
              <a:t>9</a:t>
            </a:fld>
            <a:endParaRPr lang="de-CH"/>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E89FDD6F-F265-4514-A28F-10DCD53F62D6}" type="datetimeFigureOut">
              <a:rPr lang="en-GB" smtClean="0"/>
              <a:pPr/>
              <a:t>23/02/2011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1AD2B17-9690-477C-AF9F-313DB9FD61F2}"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89FDD6F-F265-4514-A28F-10DCD53F62D6}" type="datetimeFigureOut">
              <a:rPr lang="en-GB" smtClean="0"/>
              <a:pPr/>
              <a:t>23/02/2011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1AD2B17-9690-477C-AF9F-313DB9FD61F2}"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89FDD6F-F265-4514-A28F-10DCD53F62D6}" type="datetimeFigureOut">
              <a:rPr lang="en-GB" smtClean="0"/>
              <a:pPr/>
              <a:t>23/02/2011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1AD2B17-9690-477C-AF9F-313DB9FD61F2}"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89FDD6F-F265-4514-A28F-10DCD53F62D6}" type="datetimeFigureOut">
              <a:rPr lang="en-GB" smtClean="0"/>
              <a:pPr/>
              <a:t>23/02/2011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1AD2B17-9690-477C-AF9F-313DB9FD61F2}"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89FDD6F-F265-4514-A28F-10DCD53F62D6}" type="datetimeFigureOut">
              <a:rPr lang="en-GB" smtClean="0"/>
              <a:pPr/>
              <a:t>23/02/2011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1AD2B17-9690-477C-AF9F-313DB9FD61F2}"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E89FDD6F-F265-4514-A28F-10DCD53F62D6}" type="datetimeFigureOut">
              <a:rPr lang="en-GB" smtClean="0"/>
              <a:pPr/>
              <a:t>23/02/2011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1AD2B17-9690-477C-AF9F-313DB9FD61F2}"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E89FDD6F-F265-4514-A28F-10DCD53F62D6}" type="datetimeFigureOut">
              <a:rPr lang="en-GB" smtClean="0"/>
              <a:pPr/>
              <a:t>23/02/2011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1AD2B17-9690-477C-AF9F-313DB9FD61F2}"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E89FDD6F-F265-4514-A28F-10DCD53F62D6}" type="datetimeFigureOut">
              <a:rPr lang="en-GB" smtClean="0"/>
              <a:pPr/>
              <a:t>23/02/2011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1AD2B17-9690-477C-AF9F-313DB9FD61F2}"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9FDD6F-F265-4514-A28F-10DCD53F62D6}" type="datetimeFigureOut">
              <a:rPr lang="en-GB" smtClean="0"/>
              <a:pPr/>
              <a:t>23/02/2011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1AD2B17-9690-477C-AF9F-313DB9FD61F2}"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89FDD6F-F265-4514-A28F-10DCD53F62D6}" type="datetimeFigureOut">
              <a:rPr lang="en-GB" smtClean="0"/>
              <a:pPr/>
              <a:t>23/02/2011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1AD2B17-9690-477C-AF9F-313DB9FD61F2}"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89FDD6F-F265-4514-A28F-10DCD53F62D6}" type="datetimeFigureOut">
              <a:rPr lang="en-GB" smtClean="0"/>
              <a:pPr/>
              <a:t>23/02/2011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1AD2B17-9690-477C-AF9F-313DB9FD61F2}"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9FDD6F-F265-4514-A28F-10DCD53F62D6}" type="datetimeFigureOut">
              <a:rPr lang="en-GB" smtClean="0"/>
              <a:pPr/>
              <a:t>23/02/2011</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AD2B17-9690-477C-AF9F-313DB9FD61F2}"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6.gif"/></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19.gif"/><Relationship Id="rId4" Type="http://schemas.openxmlformats.org/officeDocument/2006/relationships/image" Target="../media/image18.gif"/></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21.gif"/><Relationship Id="rId4" Type="http://schemas.openxmlformats.org/officeDocument/2006/relationships/image" Target="../media/image19.gif"/></Relationships>
</file>

<file path=ppt/slides/_rels/slide27.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gif"/></Relationships>
</file>

<file path=ppt/slides/_rels/slide2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27.gif"/><Relationship Id="rId4" Type="http://schemas.openxmlformats.org/officeDocument/2006/relationships/image" Target="../media/image26.gif"/></Relationships>
</file>

<file path=ppt/slides/_rels/slide29.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30.gi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467544" y="476672"/>
            <a:ext cx="8072494" cy="2235197"/>
          </a:xfrm>
        </p:spPr>
        <p:txBody>
          <a:bodyPr>
            <a:noAutofit/>
          </a:bodyPr>
          <a:lstStyle/>
          <a:p>
            <a:r>
              <a:rPr lang="de-CH" sz="3200" b="1" dirty="0" smtClean="0">
                <a:solidFill>
                  <a:srgbClr val="C00000"/>
                </a:solidFill>
              </a:rPr>
              <a:t>The impact of localization and observation averaging for convective-scale data assimilation in a simple stochastic model</a:t>
            </a:r>
            <a:endParaRPr lang="de-DE" sz="3200" dirty="0">
              <a:solidFill>
                <a:srgbClr val="C00000"/>
              </a:solidFill>
            </a:endParaRPr>
          </a:p>
        </p:txBody>
      </p:sp>
      <p:sp>
        <p:nvSpPr>
          <p:cNvPr id="4" name="Subtitle 3"/>
          <p:cNvSpPr>
            <a:spLocks noGrp="1"/>
          </p:cNvSpPr>
          <p:nvPr>
            <p:ph type="subTitle" idx="1"/>
          </p:nvPr>
        </p:nvSpPr>
        <p:spPr>
          <a:xfrm>
            <a:off x="1331640" y="4077072"/>
            <a:ext cx="6400800" cy="1374992"/>
          </a:xfrm>
        </p:spPr>
        <p:txBody>
          <a:bodyPr>
            <a:normAutofit/>
          </a:bodyPr>
          <a:lstStyle/>
          <a:p>
            <a:r>
              <a:rPr lang="de-CH" sz="2000" dirty="0" smtClean="0">
                <a:solidFill>
                  <a:schemeClr val="tx1"/>
                </a:solidFill>
              </a:rPr>
              <a:t>Michael Würsch, George C. Craig</a:t>
            </a:r>
          </a:p>
          <a:p>
            <a:r>
              <a:rPr lang="de-CH" sz="2000" dirty="0" smtClean="0">
                <a:solidFill>
                  <a:schemeClr val="tx1"/>
                </a:solidFill>
              </a:rPr>
              <a:t>Meteorological Institute</a:t>
            </a:r>
          </a:p>
          <a:p>
            <a:r>
              <a:rPr lang="de-CH" sz="2000" dirty="0" smtClean="0">
                <a:solidFill>
                  <a:schemeClr val="tx1"/>
                </a:solidFill>
              </a:rPr>
              <a:t>University of Munich</a:t>
            </a:r>
            <a:endParaRPr lang="en-GB" sz="2000" dirty="0">
              <a:solidFill>
                <a:schemeClr val="tx1"/>
              </a:solidFill>
            </a:endParaRPr>
          </a:p>
        </p:txBody>
      </p:sp>
      <p:sp>
        <p:nvSpPr>
          <p:cNvPr id="5" name="TextBox 4"/>
          <p:cNvSpPr txBox="1"/>
          <p:nvPr/>
        </p:nvSpPr>
        <p:spPr>
          <a:xfrm>
            <a:off x="827584" y="5733256"/>
            <a:ext cx="7632848" cy="646331"/>
          </a:xfrm>
          <a:prstGeom prst="rect">
            <a:avLst/>
          </a:prstGeom>
          <a:noFill/>
        </p:spPr>
        <p:txBody>
          <a:bodyPr wrap="square" rtlCol="0">
            <a:spAutoFit/>
          </a:bodyPr>
          <a:lstStyle/>
          <a:p>
            <a:pPr algn="ctr"/>
            <a:r>
              <a:rPr lang="de-CH" dirty="0" smtClean="0"/>
              <a:t>Joint SRNWP Workshop on Data Assimilation and Ensemble Prediction Systems</a:t>
            </a:r>
          </a:p>
          <a:p>
            <a:pPr algn="ctr"/>
            <a:r>
              <a:rPr lang="de-CH" dirty="0" smtClean="0"/>
              <a:t>23-25 February 2011, Bologna, Italy</a:t>
            </a:r>
            <a:endParaRPr lang="en-GB"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nim_ETKF_3000.gi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85236" y="2924944"/>
            <a:ext cx="5195276" cy="3916439"/>
          </a:xfrm>
          <a:prstGeom prst="rect">
            <a:avLst/>
          </a:prstGeom>
        </p:spPr>
      </p:pic>
      <p:sp>
        <p:nvSpPr>
          <p:cNvPr id="9218" name="Rectangle 2"/>
          <p:cNvSpPr>
            <a:spLocks noGrp="1" noRot="1" noChangeArrowheads="1"/>
          </p:cNvSpPr>
          <p:nvPr>
            <p:ph type="title"/>
          </p:nvPr>
        </p:nvSpPr>
        <p:spPr>
          <a:xfrm>
            <a:off x="467544" y="197768"/>
            <a:ext cx="8229600" cy="1143000"/>
          </a:xfrm>
        </p:spPr>
        <p:txBody>
          <a:bodyPr/>
          <a:lstStyle/>
          <a:p>
            <a:pPr eaLnBrk="1" fontAlgn="auto" hangingPunct="1">
              <a:spcAft>
                <a:spcPts val="0"/>
              </a:spcAft>
              <a:defRPr/>
            </a:pPr>
            <a:r>
              <a:rPr lang="de-CH" dirty="0" smtClean="0"/>
              <a:t>Example Runs</a:t>
            </a:r>
            <a:endParaRPr lang="de-CH" dirty="0"/>
          </a:p>
        </p:txBody>
      </p:sp>
      <p:sp>
        <p:nvSpPr>
          <p:cNvPr id="4" name="Content Placeholder 2"/>
          <p:cNvSpPr>
            <a:spLocks noGrp="1"/>
          </p:cNvSpPr>
          <p:nvPr>
            <p:ph idx="1"/>
          </p:nvPr>
        </p:nvSpPr>
        <p:spPr>
          <a:xfrm>
            <a:off x="179512" y="1700808"/>
            <a:ext cx="4176464" cy="1473027"/>
          </a:xfrm>
        </p:spPr>
        <p:txBody>
          <a:bodyPr>
            <a:normAutofit/>
          </a:bodyPr>
          <a:lstStyle/>
          <a:p>
            <a:pPr>
              <a:spcBef>
                <a:spcPts val="1200"/>
              </a:spcBef>
            </a:pPr>
            <a:r>
              <a:rPr lang="de-CH" sz="2200" dirty="0" smtClean="0"/>
              <a:t>Ensemble size: 50</a:t>
            </a:r>
          </a:p>
          <a:p>
            <a:pPr>
              <a:spcBef>
                <a:spcPts val="1200"/>
              </a:spcBef>
            </a:pPr>
            <a:r>
              <a:rPr lang="de-CH" sz="2200" dirty="0" smtClean="0"/>
              <a:t>Half life: 3000</a:t>
            </a:r>
          </a:p>
          <a:p>
            <a:pPr>
              <a:spcBef>
                <a:spcPts val="1200"/>
              </a:spcBef>
            </a:pPr>
            <a:r>
              <a:rPr lang="de-CH" sz="2200" dirty="0" smtClean="0"/>
              <a:t>Method: ETKF</a:t>
            </a:r>
          </a:p>
          <a:p>
            <a:pPr>
              <a:spcBef>
                <a:spcPts val="1200"/>
              </a:spcBef>
              <a:buFont typeface="Wingdings" pitchFamily="2" charset="2"/>
              <a:buChar char="§"/>
            </a:pPr>
            <a:endParaRPr lang="de-CH" sz="2400" dirty="0" smtClean="0"/>
          </a:p>
        </p:txBody>
      </p:sp>
      <p:sp>
        <p:nvSpPr>
          <p:cNvPr id="7" name="TextBox 6"/>
          <p:cNvSpPr txBox="1"/>
          <p:nvPr/>
        </p:nvSpPr>
        <p:spPr>
          <a:xfrm>
            <a:off x="4427984" y="1772816"/>
            <a:ext cx="4067944" cy="1415772"/>
          </a:xfrm>
          <a:prstGeom prst="rect">
            <a:avLst/>
          </a:prstGeom>
          <a:noFill/>
        </p:spPr>
        <p:txBody>
          <a:bodyPr wrap="square" rtlCol="0">
            <a:spAutoFit/>
          </a:bodyPr>
          <a:lstStyle/>
          <a:p>
            <a:pPr marL="342900" indent="-342900">
              <a:spcBef>
                <a:spcPts val="1200"/>
              </a:spcBef>
              <a:buFont typeface="Arial" pitchFamily="34" charset="0"/>
              <a:buChar char="•"/>
            </a:pPr>
            <a:r>
              <a:rPr lang="de-CH" sz="2200" b="1" dirty="0" smtClean="0">
                <a:solidFill>
                  <a:srgbClr val="FF0000"/>
                </a:solidFill>
              </a:rPr>
              <a:t>Red line: </a:t>
            </a:r>
            <a:r>
              <a:rPr lang="de-CH" sz="2200" dirty="0" smtClean="0"/>
              <a:t>ensemble mean</a:t>
            </a:r>
          </a:p>
          <a:p>
            <a:pPr marL="342900" indent="-342900">
              <a:spcBef>
                <a:spcPts val="1200"/>
              </a:spcBef>
              <a:buFont typeface="Arial" pitchFamily="34" charset="0"/>
              <a:buChar char="•"/>
            </a:pPr>
            <a:r>
              <a:rPr lang="de-CH" sz="2200" b="1" dirty="0" smtClean="0">
                <a:solidFill>
                  <a:srgbClr val="00B050"/>
                </a:solidFill>
              </a:rPr>
              <a:t>Green line: </a:t>
            </a:r>
            <a:r>
              <a:rPr lang="de-CH" sz="2200" dirty="0" smtClean="0"/>
              <a:t>ensemble spread</a:t>
            </a:r>
          </a:p>
          <a:p>
            <a:pPr marL="342900" indent="-342900">
              <a:spcBef>
                <a:spcPts val="1200"/>
              </a:spcBef>
              <a:buFont typeface="Arial" pitchFamily="34" charset="0"/>
              <a:buChar char="•"/>
            </a:pPr>
            <a:endParaRPr lang="en-GB" sz="2200" dirty="0" smtClean="0"/>
          </a:p>
        </p:txBody>
      </p:sp>
      <p:sp>
        <p:nvSpPr>
          <p:cNvPr id="8" name="TextBox 7"/>
          <p:cNvSpPr txBox="1"/>
          <p:nvPr/>
        </p:nvSpPr>
        <p:spPr>
          <a:xfrm>
            <a:off x="179512" y="4173468"/>
            <a:ext cx="3744416" cy="1415772"/>
          </a:xfrm>
          <a:prstGeom prst="rect">
            <a:avLst/>
          </a:prstGeom>
          <a:noFill/>
        </p:spPr>
        <p:txBody>
          <a:bodyPr wrap="square" rtlCol="0">
            <a:spAutoFit/>
          </a:bodyPr>
          <a:lstStyle/>
          <a:p>
            <a:pPr marL="342900" indent="-342900">
              <a:spcBef>
                <a:spcPts val="1200"/>
              </a:spcBef>
              <a:buFont typeface="Arial" pitchFamily="34" charset="0"/>
              <a:buChar char="•"/>
            </a:pPr>
            <a:r>
              <a:rPr lang="de-CH" sz="2200" dirty="0" smtClean="0"/>
              <a:t>Clouds are assimilated fast</a:t>
            </a:r>
          </a:p>
          <a:p>
            <a:pPr marL="342900" indent="-342900">
              <a:spcBef>
                <a:spcPts val="1200"/>
              </a:spcBef>
              <a:buFont typeface="Arial" pitchFamily="34" charset="0"/>
              <a:buChar char="•"/>
            </a:pPr>
            <a:r>
              <a:rPr lang="de-CH" sz="2200" dirty="0" smtClean="0"/>
              <a:t>Noise stays long</a:t>
            </a:r>
          </a:p>
          <a:p>
            <a:pPr marL="342900" indent="-342900">
              <a:spcBef>
                <a:spcPts val="1200"/>
              </a:spcBef>
              <a:buFont typeface="Arial" pitchFamily="34" charset="0"/>
              <a:buChar char="•"/>
            </a:pPr>
            <a:r>
              <a:rPr lang="de-CH" sz="2200" dirty="0" smtClean="0"/>
              <a:t>Some „wrong“ clouds</a:t>
            </a:r>
            <a:endParaRPr lang="en-GB" sz="2200" dirty="0" smtClean="0"/>
          </a:p>
        </p:txBody>
      </p:sp>
    </p:spTree>
    <p:extLst>
      <p:ext uri="{BB962C8B-B14F-4D97-AF65-F5344CB8AC3E}">
        <p14:creationId xmlns:p14="http://schemas.microsoft.com/office/powerpoint/2010/main" val="3426561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Rot="1" noChangeArrowheads="1"/>
          </p:cNvSpPr>
          <p:nvPr>
            <p:ph type="title"/>
          </p:nvPr>
        </p:nvSpPr>
        <p:spPr>
          <a:xfrm>
            <a:off x="467544" y="197768"/>
            <a:ext cx="8229600" cy="1143000"/>
          </a:xfrm>
        </p:spPr>
        <p:txBody>
          <a:bodyPr/>
          <a:lstStyle/>
          <a:p>
            <a:pPr eaLnBrk="1" fontAlgn="auto" hangingPunct="1">
              <a:spcAft>
                <a:spcPts val="0"/>
              </a:spcAft>
              <a:defRPr/>
            </a:pPr>
            <a:r>
              <a:rPr lang="de-CH" dirty="0" smtClean="0"/>
              <a:t>Example Runs</a:t>
            </a:r>
            <a:endParaRPr lang="de-CH" dirty="0"/>
          </a:p>
        </p:txBody>
      </p:sp>
      <p:sp>
        <p:nvSpPr>
          <p:cNvPr id="4" name="Content Placeholder 2"/>
          <p:cNvSpPr>
            <a:spLocks noGrp="1"/>
          </p:cNvSpPr>
          <p:nvPr>
            <p:ph idx="1"/>
          </p:nvPr>
        </p:nvSpPr>
        <p:spPr>
          <a:xfrm>
            <a:off x="179512" y="1700808"/>
            <a:ext cx="4176464" cy="1473027"/>
          </a:xfrm>
        </p:spPr>
        <p:txBody>
          <a:bodyPr>
            <a:normAutofit/>
          </a:bodyPr>
          <a:lstStyle/>
          <a:p>
            <a:pPr>
              <a:spcBef>
                <a:spcPts val="1200"/>
              </a:spcBef>
            </a:pPr>
            <a:r>
              <a:rPr lang="de-CH" sz="2200" dirty="0" smtClean="0"/>
              <a:t>Ensemble size: 50</a:t>
            </a:r>
          </a:p>
          <a:p>
            <a:pPr>
              <a:spcBef>
                <a:spcPts val="1200"/>
              </a:spcBef>
            </a:pPr>
            <a:r>
              <a:rPr lang="de-CH" sz="2200" dirty="0" smtClean="0"/>
              <a:t>Half life: 3000</a:t>
            </a:r>
          </a:p>
          <a:p>
            <a:pPr>
              <a:spcBef>
                <a:spcPts val="1200"/>
              </a:spcBef>
            </a:pPr>
            <a:r>
              <a:rPr lang="de-CH" sz="2200" dirty="0" smtClean="0"/>
              <a:t>Method: SIR</a:t>
            </a:r>
          </a:p>
          <a:p>
            <a:pPr>
              <a:spcBef>
                <a:spcPts val="1200"/>
              </a:spcBef>
              <a:buFont typeface="Wingdings" pitchFamily="2" charset="2"/>
              <a:buChar char="§"/>
            </a:pPr>
            <a:endParaRPr lang="de-CH" sz="2400" dirty="0" smtClean="0"/>
          </a:p>
        </p:txBody>
      </p:sp>
      <p:sp>
        <p:nvSpPr>
          <p:cNvPr id="7" name="TextBox 6"/>
          <p:cNvSpPr txBox="1"/>
          <p:nvPr/>
        </p:nvSpPr>
        <p:spPr>
          <a:xfrm>
            <a:off x="4427984" y="1772816"/>
            <a:ext cx="4067944" cy="1415772"/>
          </a:xfrm>
          <a:prstGeom prst="rect">
            <a:avLst/>
          </a:prstGeom>
          <a:noFill/>
        </p:spPr>
        <p:txBody>
          <a:bodyPr wrap="square" rtlCol="0">
            <a:spAutoFit/>
          </a:bodyPr>
          <a:lstStyle/>
          <a:p>
            <a:pPr marL="342900" indent="-342900">
              <a:spcBef>
                <a:spcPts val="1200"/>
              </a:spcBef>
              <a:buFont typeface="Arial" pitchFamily="34" charset="0"/>
              <a:buChar char="•"/>
            </a:pPr>
            <a:r>
              <a:rPr lang="de-CH" sz="2200" b="1" dirty="0" smtClean="0">
                <a:solidFill>
                  <a:srgbClr val="FF0000"/>
                </a:solidFill>
              </a:rPr>
              <a:t>Red line: </a:t>
            </a:r>
            <a:r>
              <a:rPr lang="de-CH" sz="2200" dirty="0" smtClean="0"/>
              <a:t>ensemble mean</a:t>
            </a:r>
          </a:p>
          <a:p>
            <a:pPr marL="342900" indent="-342900">
              <a:spcBef>
                <a:spcPts val="1200"/>
              </a:spcBef>
              <a:buFont typeface="Arial" pitchFamily="34" charset="0"/>
              <a:buChar char="•"/>
            </a:pPr>
            <a:r>
              <a:rPr lang="de-CH" sz="2200" b="1" dirty="0" smtClean="0">
                <a:solidFill>
                  <a:srgbClr val="00B050"/>
                </a:solidFill>
              </a:rPr>
              <a:t>Green line: </a:t>
            </a:r>
            <a:r>
              <a:rPr lang="de-CH" sz="2200" dirty="0" smtClean="0"/>
              <a:t>ensemble spread</a:t>
            </a:r>
          </a:p>
          <a:p>
            <a:pPr marL="342900" indent="-342900">
              <a:spcBef>
                <a:spcPts val="1200"/>
              </a:spcBef>
              <a:buFont typeface="Arial" pitchFamily="34" charset="0"/>
              <a:buChar char="•"/>
            </a:pPr>
            <a:endParaRPr lang="en-GB" sz="2200" dirty="0" smtClean="0"/>
          </a:p>
        </p:txBody>
      </p:sp>
      <p:pic>
        <p:nvPicPr>
          <p:cNvPr id="3074" name="Picture 2" descr="C:\Users\Sirius\Desktop\My Dropbox\Work\SRNWP_Bologna\anim\SIR_3000_50\Bologna_sir_3000_0.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23928" y="2937510"/>
            <a:ext cx="5200650" cy="392049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Rot="1" noChangeArrowheads="1"/>
          </p:cNvSpPr>
          <p:nvPr>
            <p:ph type="title"/>
          </p:nvPr>
        </p:nvSpPr>
        <p:spPr>
          <a:xfrm>
            <a:off x="467544" y="197768"/>
            <a:ext cx="8229600" cy="1143000"/>
          </a:xfrm>
        </p:spPr>
        <p:txBody>
          <a:bodyPr/>
          <a:lstStyle/>
          <a:p>
            <a:pPr eaLnBrk="1" fontAlgn="auto" hangingPunct="1">
              <a:spcAft>
                <a:spcPts val="0"/>
              </a:spcAft>
              <a:defRPr/>
            </a:pPr>
            <a:r>
              <a:rPr lang="de-CH" dirty="0" smtClean="0"/>
              <a:t>Example Runs</a:t>
            </a:r>
            <a:endParaRPr lang="de-CH" dirty="0"/>
          </a:p>
        </p:txBody>
      </p:sp>
      <p:sp>
        <p:nvSpPr>
          <p:cNvPr id="4" name="Content Placeholder 2"/>
          <p:cNvSpPr>
            <a:spLocks noGrp="1"/>
          </p:cNvSpPr>
          <p:nvPr>
            <p:ph idx="1"/>
          </p:nvPr>
        </p:nvSpPr>
        <p:spPr>
          <a:xfrm>
            <a:off x="179512" y="1700808"/>
            <a:ext cx="4176464" cy="1473027"/>
          </a:xfrm>
        </p:spPr>
        <p:txBody>
          <a:bodyPr>
            <a:normAutofit/>
          </a:bodyPr>
          <a:lstStyle/>
          <a:p>
            <a:pPr>
              <a:spcBef>
                <a:spcPts val="1200"/>
              </a:spcBef>
            </a:pPr>
            <a:r>
              <a:rPr lang="de-CH" sz="2200" dirty="0" smtClean="0"/>
              <a:t>Ensemble size: 50</a:t>
            </a:r>
          </a:p>
          <a:p>
            <a:pPr>
              <a:spcBef>
                <a:spcPts val="1200"/>
              </a:spcBef>
            </a:pPr>
            <a:r>
              <a:rPr lang="de-CH" sz="2200" dirty="0" smtClean="0"/>
              <a:t>Half life: 3000</a:t>
            </a:r>
          </a:p>
          <a:p>
            <a:pPr>
              <a:spcBef>
                <a:spcPts val="1200"/>
              </a:spcBef>
            </a:pPr>
            <a:r>
              <a:rPr lang="de-CH" sz="2200" dirty="0" smtClean="0"/>
              <a:t>Method: SIR</a:t>
            </a:r>
          </a:p>
          <a:p>
            <a:pPr>
              <a:spcBef>
                <a:spcPts val="1200"/>
              </a:spcBef>
              <a:buFont typeface="Wingdings" pitchFamily="2" charset="2"/>
              <a:buChar char="§"/>
            </a:pPr>
            <a:endParaRPr lang="de-CH" sz="2400" dirty="0" smtClean="0"/>
          </a:p>
        </p:txBody>
      </p:sp>
      <p:sp>
        <p:nvSpPr>
          <p:cNvPr id="7" name="TextBox 6"/>
          <p:cNvSpPr txBox="1"/>
          <p:nvPr/>
        </p:nvSpPr>
        <p:spPr>
          <a:xfrm>
            <a:off x="4427984" y="1772816"/>
            <a:ext cx="4067944" cy="1415772"/>
          </a:xfrm>
          <a:prstGeom prst="rect">
            <a:avLst/>
          </a:prstGeom>
          <a:noFill/>
        </p:spPr>
        <p:txBody>
          <a:bodyPr wrap="square" rtlCol="0">
            <a:spAutoFit/>
          </a:bodyPr>
          <a:lstStyle/>
          <a:p>
            <a:pPr marL="342900" indent="-342900">
              <a:spcBef>
                <a:spcPts val="1200"/>
              </a:spcBef>
              <a:buFont typeface="Arial" pitchFamily="34" charset="0"/>
              <a:buChar char="•"/>
            </a:pPr>
            <a:r>
              <a:rPr lang="de-CH" sz="2200" b="1" dirty="0" smtClean="0">
                <a:solidFill>
                  <a:srgbClr val="FF0000"/>
                </a:solidFill>
              </a:rPr>
              <a:t>Red line: </a:t>
            </a:r>
            <a:r>
              <a:rPr lang="de-CH" sz="2200" dirty="0" smtClean="0"/>
              <a:t>ensemble mean</a:t>
            </a:r>
          </a:p>
          <a:p>
            <a:pPr marL="342900" indent="-342900">
              <a:spcBef>
                <a:spcPts val="1200"/>
              </a:spcBef>
              <a:buFont typeface="Arial" pitchFamily="34" charset="0"/>
              <a:buChar char="•"/>
            </a:pPr>
            <a:r>
              <a:rPr lang="de-CH" sz="2200" b="1" dirty="0" smtClean="0">
                <a:solidFill>
                  <a:srgbClr val="00B050"/>
                </a:solidFill>
              </a:rPr>
              <a:t>Green line: </a:t>
            </a:r>
            <a:r>
              <a:rPr lang="de-CH" sz="2200" dirty="0" smtClean="0"/>
              <a:t>ensemble spread</a:t>
            </a:r>
          </a:p>
          <a:p>
            <a:pPr marL="342900" indent="-342900">
              <a:spcBef>
                <a:spcPts val="1200"/>
              </a:spcBef>
              <a:buFont typeface="Arial" pitchFamily="34" charset="0"/>
              <a:buChar char="•"/>
            </a:pPr>
            <a:endParaRPr lang="en-GB" sz="2200" dirty="0" smtClean="0"/>
          </a:p>
        </p:txBody>
      </p:sp>
      <p:pic>
        <p:nvPicPr>
          <p:cNvPr id="6" name="Picture 5" descr="anim_SIR_3000.gi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43350" y="2937510"/>
            <a:ext cx="5200650" cy="3920490"/>
          </a:xfrm>
          <a:prstGeom prst="rect">
            <a:avLst/>
          </a:prstGeom>
        </p:spPr>
      </p:pic>
      <p:sp>
        <p:nvSpPr>
          <p:cNvPr id="8" name="TextBox 7"/>
          <p:cNvSpPr txBox="1"/>
          <p:nvPr/>
        </p:nvSpPr>
        <p:spPr>
          <a:xfrm>
            <a:off x="179512" y="4173468"/>
            <a:ext cx="3888432" cy="1415772"/>
          </a:xfrm>
          <a:prstGeom prst="rect">
            <a:avLst/>
          </a:prstGeom>
          <a:noFill/>
        </p:spPr>
        <p:txBody>
          <a:bodyPr wrap="square" rtlCol="0">
            <a:spAutoFit/>
          </a:bodyPr>
          <a:lstStyle/>
          <a:p>
            <a:pPr marL="342900" indent="-342900">
              <a:spcBef>
                <a:spcPts val="1200"/>
              </a:spcBef>
              <a:buFont typeface="Arial" pitchFamily="34" charset="0"/>
              <a:buChar char="•"/>
            </a:pPr>
            <a:r>
              <a:rPr lang="de-CH" sz="2200" dirty="0" smtClean="0"/>
              <a:t>Clouds are assimilated slowly</a:t>
            </a:r>
          </a:p>
          <a:p>
            <a:pPr marL="342900" indent="-342900">
              <a:spcBef>
                <a:spcPts val="1200"/>
              </a:spcBef>
              <a:buFont typeface="Arial" pitchFamily="34" charset="0"/>
              <a:buChar char="•"/>
            </a:pPr>
            <a:r>
              <a:rPr lang="de-CH" sz="2200" dirty="0" smtClean="0"/>
              <a:t>Noise is gone very fast</a:t>
            </a:r>
          </a:p>
          <a:p>
            <a:pPr marL="342900" indent="-342900">
              <a:spcBef>
                <a:spcPts val="1200"/>
              </a:spcBef>
              <a:buFont typeface="Arial" pitchFamily="34" charset="0"/>
              <a:buChar char="•"/>
            </a:pPr>
            <a:r>
              <a:rPr lang="de-CH" sz="2200" dirty="0" smtClean="0"/>
              <a:t>Many „wrong“ clouds</a:t>
            </a:r>
            <a:endParaRPr lang="en-GB" sz="2200" dirty="0" smtClean="0"/>
          </a:p>
        </p:txBody>
      </p:sp>
    </p:spTree>
    <p:extLst>
      <p:ext uri="{BB962C8B-B14F-4D97-AF65-F5344CB8AC3E}">
        <p14:creationId xmlns:p14="http://schemas.microsoft.com/office/powerpoint/2010/main" val="40005836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Rot="1" noChangeArrowheads="1"/>
          </p:cNvSpPr>
          <p:nvPr>
            <p:ph type="title"/>
          </p:nvPr>
        </p:nvSpPr>
        <p:spPr>
          <a:xfrm>
            <a:off x="467544" y="197768"/>
            <a:ext cx="8229600" cy="1143000"/>
          </a:xfrm>
        </p:spPr>
        <p:txBody>
          <a:bodyPr/>
          <a:lstStyle/>
          <a:p>
            <a:pPr eaLnBrk="1" fontAlgn="auto" hangingPunct="1">
              <a:spcAft>
                <a:spcPts val="0"/>
              </a:spcAft>
              <a:defRPr/>
            </a:pPr>
            <a:r>
              <a:rPr lang="de-CH" dirty="0" smtClean="0"/>
              <a:t>Results – Example Runs</a:t>
            </a:r>
            <a:endParaRPr lang="de-CH" dirty="0"/>
          </a:p>
        </p:txBody>
      </p:sp>
      <p:sp>
        <p:nvSpPr>
          <p:cNvPr id="6" name="TextBox 5"/>
          <p:cNvSpPr txBox="1"/>
          <p:nvPr/>
        </p:nvSpPr>
        <p:spPr>
          <a:xfrm>
            <a:off x="4283968" y="1656184"/>
            <a:ext cx="4608512" cy="646331"/>
          </a:xfrm>
          <a:prstGeom prst="rect">
            <a:avLst/>
          </a:prstGeom>
          <a:noFill/>
        </p:spPr>
        <p:txBody>
          <a:bodyPr wrap="square" rtlCol="0">
            <a:spAutoFit/>
          </a:bodyPr>
          <a:lstStyle/>
          <a:p>
            <a:r>
              <a:rPr lang="en-GB" b="1" dirty="0" smtClean="0"/>
              <a:t>______</a:t>
            </a:r>
            <a:r>
              <a:rPr lang="de-CH" b="1" dirty="0" smtClean="0"/>
              <a:t>    </a:t>
            </a:r>
            <a:r>
              <a:rPr lang="de-CH" dirty="0" smtClean="0"/>
              <a:t>Continuous line:   RMSE</a:t>
            </a:r>
          </a:p>
          <a:p>
            <a:r>
              <a:rPr lang="de-CH" b="1" dirty="0" smtClean="0"/>
              <a:t>_  _  _  _   </a:t>
            </a:r>
            <a:r>
              <a:rPr lang="de-CH" dirty="0" smtClean="0"/>
              <a:t>Dashed line:          Ensemble spread</a:t>
            </a:r>
            <a:endParaRPr lang="en-GB" dirty="0"/>
          </a:p>
        </p:txBody>
      </p:sp>
      <p:pic>
        <p:nvPicPr>
          <p:cNvPr id="1026" name="Picture 2" descr="C:\Users\Michael_Würsch\Dropbox\Work\SRNWP_Bologna\Figures\Paper_Fig_1_cov.jpg"/>
          <p:cNvPicPr>
            <a:picLocks noChangeAspect="1" noChangeArrowheads="1"/>
          </p:cNvPicPr>
          <p:nvPr/>
        </p:nvPicPr>
        <p:blipFill rotWithShape="1">
          <a:blip r:embed="rId3">
            <a:extLst>
              <a:ext uri="{28A0092B-C50C-407E-A947-70E740481C1C}">
                <a14:useLocalDpi xmlns:a14="http://schemas.microsoft.com/office/drawing/2010/main" val="0"/>
              </a:ext>
            </a:extLst>
          </a:blip>
          <a:srcRect l="5667" t="8000" r="7840" b="3035"/>
          <a:stretch/>
        </p:blipFill>
        <p:spPr bwMode="auto">
          <a:xfrm>
            <a:off x="3419872" y="2420888"/>
            <a:ext cx="5718244" cy="4433931"/>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a:spLocks noGrp="1"/>
          </p:cNvSpPr>
          <p:nvPr>
            <p:ph idx="1"/>
          </p:nvPr>
        </p:nvSpPr>
        <p:spPr>
          <a:xfrm>
            <a:off x="0" y="2171997"/>
            <a:ext cx="3635896" cy="4713387"/>
          </a:xfrm>
        </p:spPr>
        <p:txBody>
          <a:bodyPr>
            <a:normAutofit/>
          </a:bodyPr>
          <a:lstStyle/>
          <a:p>
            <a:pPr>
              <a:spcBef>
                <a:spcPts val="1200"/>
              </a:spcBef>
              <a:buFont typeface="Wingdings" pitchFamily="2" charset="2"/>
              <a:buChar char="§"/>
            </a:pPr>
            <a:r>
              <a:rPr lang="de-CH" sz="2400" dirty="0" smtClean="0"/>
              <a:t>SIR:</a:t>
            </a:r>
          </a:p>
          <a:p>
            <a:pPr>
              <a:spcBef>
                <a:spcPts val="1200"/>
              </a:spcBef>
            </a:pPr>
            <a:r>
              <a:rPr lang="de-CH" sz="2000" dirty="0" smtClean="0"/>
              <a:t>Hl3000: Almost perfect after 100 time steps</a:t>
            </a:r>
          </a:p>
          <a:p>
            <a:pPr>
              <a:spcBef>
                <a:spcPts val="1200"/>
              </a:spcBef>
            </a:pPr>
            <a:r>
              <a:rPr lang="de-CH" sz="2000" dirty="0" smtClean="0"/>
              <a:t>Hl30:  After 40 time steps more or less constant error</a:t>
            </a:r>
          </a:p>
          <a:p>
            <a:pPr>
              <a:spcBef>
                <a:spcPts val="1200"/>
              </a:spcBef>
              <a:buFont typeface="Wingdings" pitchFamily="2" charset="2"/>
              <a:buChar char="§"/>
            </a:pPr>
            <a:r>
              <a:rPr lang="de-CH" sz="2400" dirty="0" smtClean="0"/>
              <a:t>ETKF:</a:t>
            </a:r>
          </a:p>
          <a:p>
            <a:pPr>
              <a:spcBef>
                <a:spcPts val="1200"/>
              </a:spcBef>
            </a:pPr>
            <a:r>
              <a:rPr lang="en-GB" sz="2000" dirty="0" smtClean="0"/>
              <a:t>Hl3000: slowly converges to a small error</a:t>
            </a:r>
          </a:p>
          <a:p>
            <a:pPr>
              <a:spcBef>
                <a:spcPts val="1200"/>
              </a:spcBef>
            </a:pPr>
            <a:r>
              <a:rPr lang="de-CH" sz="2000" dirty="0" smtClean="0"/>
              <a:t>Hl30: Does not get better than 0.8</a:t>
            </a:r>
          </a:p>
          <a:p>
            <a:pPr>
              <a:spcBef>
                <a:spcPts val="1200"/>
              </a:spcBef>
            </a:pPr>
            <a:r>
              <a:rPr lang="de-CH" sz="2000" dirty="0" smtClean="0"/>
              <a:t>Spread and error are similar</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Rot="1" noChangeArrowheads="1"/>
          </p:cNvSpPr>
          <p:nvPr>
            <p:ph type="title"/>
          </p:nvPr>
        </p:nvSpPr>
        <p:spPr>
          <a:xfrm>
            <a:off x="467544" y="197768"/>
            <a:ext cx="8229600" cy="1143000"/>
          </a:xfrm>
        </p:spPr>
        <p:txBody>
          <a:bodyPr/>
          <a:lstStyle/>
          <a:p>
            <a:pPr eaLnBrk="1" fontAlgn="auto" hangingPunct="1">
              <a:spcAft>
                <a:spcPts val="0"/>
              </a:spcAft>
              <a:defRPr/>
            </a:pPr>
            <a:r>
              <a:rPr lang="de-CH" dirty="0" smtClean="0"/>
              <a:t>Changing Ensemble size</a:t>
            </a:r>
            <a:endParaRPr lang="de-CH" dirty="0"/>
          </a:p>
        </p:txBody>
      </p:sp>
      <p:sp>
        <p:nvSpPr>
          <p:cNvPr id="6" name="TextBox 5"/>
          <p:cNvSpPr txBox="1"/>
          <p:nvPr/>
        </p:nvSpPr>
        <p:spPr>
          <a:xfrm>
            <a:off x="4283968" y="1700808"/>
            <a:ext cx="4860032" cy="646331"/>
          </a:xfrm>
          <a:prstGeom prst="rect">
            <a:avLst/>
          </a:prstGeom>
          <a:noFill/>
        </p:spPr>
        <p:txBody>
          <a:bodyPr wrap="square" rtlCol="0">
            <a:spAutoFit/>
          </a:bodyPr>
          <a:lstStyle/>
          <a:p>
            <a:r>
              <a:rPr lang="en-GB" b="1" dirty="0" smtClean="0"/>
              <a:t>______</a:t>
            </a:r>
            <a:r>
              <a:rPr lang="de-CH" b="1" dirty="0" smtClean="0"/>
              <a:t>    </a:t>
            </a:r>
            <a:r>
              <a:rPr lang="de-CH" dirty="0" smtClean="0"/>
              <a:t>Continuous line: RMSE</a:t>
            </a:r>
          </a:p>
          <a:p>
            <a:r>
              <a:rPr lang="de-CH" b="1" dirty="0" smtClean="0"/>
              <a:t>_  _  _  _   </a:t>
            </a:r>
            <a:r>
              <a:rPr lang="de-CH" dirty="0" smtClean="0"/>
              <a:t>Dashed line:        Ensemble spread</a:t>
            </a:r>
            <a:endParaRPr lang="en-GB" dirty="0"/>
          </a:p>
        </p:txBody>
      </p:sp>
      <p:pic>
        <p:nvPicPr>
          <p:cNvPr id="2050" name="Picture 2" descr="C:\Users\Michael_Würsch\Dropbox\Work\SRNWP_Bologna\Figures\Pres_Fig_2.jpg"/>
          <p:cNvPicPr>
            <a:picLocks noChangeAspect="1" noChangeArrowheads="1"/>
          </p:cNvPicPr>
          <p:nvPr/>
        </p:nvPicPr>
        <p:blipFill rotWithShape="1">
          <a:blip r:embed="rId3">
            <a:extLst>
              <a:ext uri="{28A0092B-C50C-407E-A947-70E740481C1C}">
                <a14:useLocalDpi xmlns:a14="http://schemas.microsoft.com/office/drawing/2010/main" val="0"/>
              </a:ext>
            </a:extLst>
          </a:blip>
          <a:srcRect l="5822" t="8391" r="7517" b="3490"/>
          <a:stretch/>
        </p:blipFill>
        <p:spPr bwMode="auto">
          <a:xfrm>
            <a:off x="3419872" y="2470992"/>
            <a:ext cx="5730246" cy="4392400"/>
          </a:xfrm>
          <a:prstGeom prst="rect">
            <a:avLst/>
          </a:prstGeom>
          <a:noFill/>
          <a:extLst>
            <a:ext uri="{909E8E84-426E-40DD-AFC4-6F175D3DCCD1}">
              <a14:hiddenFill xmlns:a14="http://schemas.microsoft.com/office/drawing/2010/main">
                <a:solidFill>
                  <a:srgbClr val="FFFFFF"/>
                </a:solidFill>
              </a14:hiddenFill>
            </a:ext>
          </a:extLst>
        </p:spPr>
      </p:pic>
      <p:sp>
        <p:nvSpPr>
          <p:cNvPr id="10" name="Content Placeholder 2"/>
          <p:cNvSpPr>
            <a:spLocks noGrp="1"/>
          </p:cNvSpPr>
          <p:nvPr>
            <p:ph idx="1"/>
          </p:nvPr>
        </p:nvSpPr>
        <p:spPr>
          <a:xfrm>
            <a:off x="0" y="1628800"/>
            <a:ext cx="3419872" cy="5400600"/>
          </a:xfrm>
        </p:spPr>
        <p:txBody>
          <a:bodyPr>
            <a:normAutofit fontScale="92500"/>
          </a:bodyPr>
          <a:lstStyle/>
          <a:p>
            <a:pPr>
              <a:spcBef>
                <a:spcPts val="1200"/>
              </a:spcBef>
              <a:buFont typeface="Wingdings" pitchFamily="2" charset="2"/>
              <a:buChar char="§"/>
            </a:pPr>
            <a:r>
              <a:rPr lang="de-CH" sz="2400" dirty="0" smtClean="0"/>
              <a:t>SIR:</a:t>
            </a:r>
          </a:p>
          <a:p>
            <a:pPr>
              <a:spcBef>
                <a:spcPts val="1200"/>
              </a:spcBef>
            </a:pPr>
            <a:r>
              <a:rPr lang="de-CH" sz="2000" dirty="0" smtClean="0"/>
              <a:t>Hl3000: SIR is almost perfect</a:t>
            </a:r>
          </a:p>
          <a:p>
            <a:pPr>
              <a:spcBef>
                <a:spcPts val="1200"/>
              </a:spcBef>
            </a:pPr>
            <a:r>
              <a:rPr lang="de-CH" sz="2000" dirty="0" smtClean="0"/>
              <a:t>Hl30: Decreases slowly with increasing ensemble size. Still at 0.4 with 200 members</a:t>
            </a:r>
          </a:p>
          <a:p>
            <a:pPr>
              <a:spcBef>
                <a:spcPts val="1200"/>
              </a:spcBef>
              <a:buFont typeface="Wingdings" pitchFamily="2" charset="2"/>
              <a:buChar char="§"/>
            </a:pPr>
            <a:r>
              <a:rPr lang="de-CH" sz="2400" dirty="0" smtClean="0"/>
              <a:t>ETKF:</a:t>
            </a:r>
          </a:p>
          <a:p>
            <a:pPr>
              <a:spcBef>
                <a:spcPts val="1200"/>
              </a:spcBef>
            </a:pPr>
            <a:r>
              <a:rPr lang="de-CH" sz="2000" dirty="0" smtClean="0"/>
              <a:t>Hl3000: Error only decreases significantly up to 40 members</a:t>
            </a:r>
          </a:p>
          <a:p>
            <a:pPr>
              <a:spcBef>
                <a:spcPts val="1200"/>
              </a:spcBef>
            </a:pPr>
            <a:r>
              <a:rPr lang="de-CH" sz="2000" dirty="0" smtClean="0"/>
              <a:t>Hl30: Almost no improvement</a:t>
            </a:r>
          </a:p>
          <a:p>
            <a:pPr>
              <a:spcBef>
                <a:spcPts val="1200"/>
              </a:spcBef>
            </a:pPr>
            <a:r>
              <a:rPr lang="de-CH" sz="2000" dirty="0" smtClean="0"/>
              <a:t>For larger ensembles error and spread are almost constant</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CH" dirty="0" smtClean="0"/>
              <a:t>Localization</a:t>
            </a:r>
            <a:endParaRPr lang="en-GB" dirty="0"/>
          </a:p>
        </p:txBody>
      </p:sp>
      <p:pic>
        <p:nvPicPr>
          <p:cNvPr id="3074" name="Picture 2" descr="C:\Users\Michael_Würsch\Dropbox\Work\SRNWP_Bologna\Figures\Pres_Fig_3.jpg"/>
          <p:cNvPicPr>
            <a:picLocks noChangeAspect="1" noChangeArrowheads="1"/>
          </p:cNvPicPr>
          <p:nvPr/>
        </p:nvPicPr>
        <p:blipFill rotWithShape="1">
          <a:blip r:embed="rId3">
            <a:extLst>
              <a:ext uri="{28A0092B-C50C-407E-A947-70E740481C1C}">
                <a14:useLocalDpi xmlns:a14="http://schemas.microsoft.com/office/drawing/2010/main" val="0"/>
              </a:ext>
            </a:extLst>
          </a:blip>
          <a:srcRect l="6343" t="8404" r="7503" b="3477"/>
          <a:stretch/>
        </p:blipFill>
        <p:spPr bwMode="auto">
          <a:xfrm>
            <a:off x="3446212" y="1844824"/>
            <a:ext cx="5696722" cy="4392400"/>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p:cNvSpPr>
            <a:spLocks noGrp="1"/>
          </p:cNvSpPr>
          <p:nvPr>
            <p:ph idx="1"/>
          </p:nvPr>
        </p:nvSpPr>
        <p:spPr>
          <a:xfrm>
            <a:off x="0" y="1700808"/>
            <a:ext cx="3563888" cy="5073427"/>
          </a:xfrm>
        </p:spPr>
        <p:txBody>
          <a:bodyPr>
            <a:normAutofit/>
          </a:bodyPr>
          <a:lstStyle/>
          <a:p>
            <a:pPr>
              <a:spcBef>
                <a:spcPts val="1200"/>
              </a:spcBef>
              <a:buFont typeface="Wingdings" pitchFamily="2" charset="2"/>
              <a:buChar char="§"/>
            </a:pPr>
            <a:r>
              <a:rPr lang="de-CH" sz="2400" dirty="0" smtClean="0"/>
              <a:t>SIR:</a:t>
            </a:r>
          </a:p>
          <a:p>
            <a:pPr>
              <a:spcBef>
                <a:spcPts val="1200"/>
              </a:spcBef>
            </a:pPr>
            <a:r>
              <a:rPr lang="de-CH" sz="2000" dirty="0" smtClean="0"/>
              <a:t>Hl3000: Already perfect with 3 ensemble members</a:t>
            </a:r>
          </a:p>
          <a:p>
            <a:pPr>
              <a:spcBef>
                <a:spcPts val="1200"/>
              </a:spcBef>
            </a:pPr>
            <a:r>
              <a:rPr lang="de-CH" sz="2000" dirty="0" smtClean="0"/>
              <a:t>Hl30: Big upgrade compared to standard version</a:t>
            </a:r>
          </a:p>
          <a:p>
            <a:pPr>
              <a:spcBef>
                <a:spcPts val="1200"/>
              </a:spcBef>
            </a:pPr>
            <a:endParaRPr lang="de-CH" sz="2400" dirty="0" smtClean="0"/>
          </a:p>
          <a:p>
            <a:pPr>
              <a:spcBef>
                <a:spcPts val="1200"/>
              </a:spcBef>
              <a:buFont typeface="Wingdings" pitchFamily="2" charset="2"/>
              <a:buChar char="§"/>
            </a:pPr>
            <a:r>
              <a:rPr lang="de-CH" sz="2400" dirty="0" smtClean="0"/>
              <a:t>ETKF:</a:t>
            </a:r>
          </a:p>
          <a:p>
            <a:pPr>
              <a:spcBef>
                <a:spcPts val="1200"/>
              </a:spcBef>
            </a:pPr>
            <a:r>
              <a:rPr lang="de-CH" sz="2000" dirty="0" smtClean="0"/>
              <a:t>Hl3000+Hl30:  Almost no difference to standard version</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CH" dirty="0" smtClean="0"/>
              <a:t>Averaging</a:t>
            </a:r>
            <a:endParaRPr lang="en-GB" dirty="0"/>
          </a:p>
        </p:txBody>
      </p:sp>
      <p:pic>
        <p:nvPicPr>
          <p:cNvPr id="4098" name="Picture 2" descr="C:\Users\Michael_Würsch\Dropbox\Work\SRNWP_Bologna\Figures\Pres_Fig_4.jpg"/>
          <p:cNvPicPr>
            <a:picLocks noChangeAspect="1" noChangeArrowheads="1"/>
          </p:cNvPicPr>
          <p:nvPr/>
        </p:nvPicPr>
        <p:blipFill rotWithShape="1">
          <a:blip r:embed="rId3">
            <a:extLst>
              <a:ext uri="{28A0092B-C50C-407E-A947-70E740481C1C}">
                <a14:useLocalDpi xmlns:a14="http://schemas.microsoft.com/office/drawing/2010/main" val="0"/>
              </a:ext>
            </a:extLst>
          </a:blip>
          <a:srcRect l="6163" t="8842" r="7684" b="3487"/>
          <a:stretch/>
        </p:blipFill>
        <p:spPr bwMode="auto">
          <a:xfrm>
            <a:off x="3446278" y="1867243"/>
            <a:ext cx="5696656" cy="4370069"/>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a:spLocks noGrp="1"/>
          </p:cNvSpPr>
          <p:nvPr>
            <p:ph idx="1"/>
          </p:nvPr>
        </p:nvSpPr>
        <p:spPr>
          <a:xfrm>
            <a:off x="0" y="1883965"/>
            <a:ext cx="3635896" cy="4497363"/>
          </a:xfrm>
        </p:spPr>
        <p:txBody>
          <a:bodyPr>
            <a:normAutofit/>
          </a:bodyPr>
          <a:lstStyle/>
          <a:p>
            <a:pPr>
              <a:spcBef>
                <a:spcPts val="1200"/>
              </a:spcBef>
              <a:buFont typeface="Wingdings" pitchFamily="2" charset="2"/>
              <a:buChar char="§"/>
            </a:pPr>
            <a:r>
              <a:rPr lang="de-CH" sz="2400" dirty="0" smtClean="0"/>
              <a:t>SIR:</a:t>
            </a:r>
          </a:p>
          <a:p>
            <a:pPr>
              <a:spcBef>
                <a:spcPts val="1200"/>
              </a:spcBef>
            </a:pPr>
            <a:r>
              <a:rPr lang="de-CH" sz="2000" dirty="0" smtClean="0"/>
              <a:t>Hl3000:  No improvement</a:t>
            </a:r>
          </a:p>
          <a:p>
            <a:pPr>
              <a:spcBef>
                <a:spcPts val="1200"/>
              </a:spcBef>
            </a:pPr>
            <a:r>
              <a:rPr lang="de-CH" sz="2000" dirty="0" smtClean="0"/>
              <a:t>Hl30: Not better than localization</a:t>
            </a:r>
          </a:p>
          <a:p>
            <a:pPr>
              <a:spcBef>
                <a:spcPts val="1200"/>
              </a:spcBef>
            </a:pPr>
            <a:endParaRPr lang="de-CH" sz="2000" dirty="0" smtClean="0"/>
          </a:p>
          <a:p>
            <a:pPr>
              <a:spcBef>
                <a:spcPts val="1200"/>
              </a:spcBef>
              <a:buFont typeface="Wingdings" pitchFamily="2" charset="2"/>
              <a:buChar char="§"/>
            </a:pPr>
            <a:r>
              <a:rPr lang="de-CH" sz="2400" dirty="0" smtClean="0"/>
              <a:t>ETKF:</a:t>
            </a:r>
          </a:p>
          <a:p>
            <a:pPr>
              <a:spcBef>
                <a:spcPts val="1200"/>
              </a:spcBef>
            </a:pPr>
            <a:r>
              <a:rPr lang="de-CH" sz="2000" dirty="0" smtClean="0"/>
              <a:t>Hl3000: Reduction in ensemble size to get error around 0.2</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864096"/>
          </a:xfrm>
        </p:spPr>
        <p:txBody>
          <a:bodyPr>
            <a:normAutofit/>
          </a:bodyPr>
          <a:lstStyle/>
          <a:p>
            <a:r>
              <a:rPr lang="de-CH" sz="3600" b="1" dirty="0" smtClean="0"/>
              <a:t>Conclusions</a:t>
            </a:r>
            <a:endParaRPr lang="en-GB" sz="3600" b="1" dirty="0"/>
          </a:p>
        </p:txBody>
      </p:sp>
      <p:sp>
        <p:nvSpPr>
          <p:cNvPr id="3" name="Content Placeholder 2"/>
          <p:cNvSpPr>
            <a:spLocks noGrp="1"/>
          </p:cNvSpPr>
          <p:nvPr>
            <p:ph idx="1"/>
          </p:nvPr>
        </p:nvSpPr>
        <p:spPr>
          <a:xfrm>
            <a:off x="81887" y="1124745"/>
            <a:ext cx="8939283" cy="2736303"/>
          </a:xfrm>
        </p:spPr>
        <p:txBody>
          <a:bodyPr>
            <a:normAutofit lnSpcReduction="10000"/>
          </a:bodyPr>
          <a:lstStyle/>
          <a:p>
            <a:pPr>
              <a:spcBef>
                <a:spcPts val="1200"/>
              </a:spcBef>
            </a:pPr>
            <a:r>
              <a:rPr lang="de-DE" sz="2000" dirty="0" smtClean="0"/>
              <a:t>Introduced a stochastic model that captures the key features of convective-scale data assimilation</a:t>
            </a:r>
            <a:endParaRPr lang="en-GB" sz="2000" dirty="0" smtClean="0"/>
          </a:p>
          <a:p>
            <a:pPr>
              <a:spcBef>
                <a:spcPts val="1200"/>
              </a:spcBef>
            </a:pPr>
            <a:r>
              <a:rPr lang="de-CH" sz="2000" dirty="0" smtClean="0"/>
              <a:t>SIR can give good results, but ensemble size is related to the dimensionality of the problem (can be very large)</a:t>
            </a:r>
          </a:p>
          <a:p>
            <a:pPr>
              <a:spcBef>
                <a:spcPts val="1200"/>
              </a:spcBef>
            </a:pPr>
            <a:r>
              <a:rPr lang="de-CH" sz="2000" dirty="0" smtClean="0"/>
              <a:t>Both standard methods fail when posed with the dynamical situation</a:t>
            </a:r>
          </a:p>
          <a:p>
            <a:pPr>
              <a:spcBef>
                <a:spcPts val="1200"/>
              </a:spcBef>
            </a:pPr>
            <a:r>
              <a:rPr lang="de-CH" sz="2000" dirty="0" smtClean="0">
                <a:cs typeface="Times New Roman" pitchFamily="18" charset="0"/>
              </a:rPr>
              <a:t>Localization works very well for the SIR and has a smaller effect for the ETKF</a:t>
            </a:r>
          </a:p>
          <a:p>
            <a:pPr>
              <a:spcBef>
                <a:spcPts val="1200"/>
              </a:spcBef>
            </a:pPr>
            <a:r>
              <a:rPr lang="de-CH" sz="2000" dirty="0" smtClean="0">
                <a:cs typeface="Times New Roman" pitchFamily="18" charset="0"/>
              </a:rPr>
              <a:t>Averaging seems more useful for the ETKF, especially for small ensembles</a:t>
            </a:r>
            <a:endParaRPr lang="de-CH" sz="2000" dirty="0" smtClean="0"/>
          </a:p>
        </p:txBody>
      </p:sp>
      <p:sp>
        <p:nvSpPr>
          <p:cNvPr id="4" name="Title 1"/>
          <p:cNvSpPr txBox="1">
            <a:spLocks/>
          </p:cNvSpPr>
          <p:nvPr/>
        </p:nvSpPr>
        <p:spPr>
          <a:xfrm>
            <a:off x="467544" y="4005064"/>
            <a:ext cx="8229600" cy="864096"/>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de-CH" sz="3600" b="1" i="0" u="none" strike="noStrike" kern="1200" cap="none" spc="0" normalizeH="0" baseline="0" noProof="0" dirty="0" smtClean="0">
                <a:ln>
                  <a:noFill/>
                </a:ln>
                <a:solidFill>
                  <a:schemeClr val="tx1"/>
                </a:solidFill>
                <a:effectLst/>
                <a:uLnTx/>
                <a:uFillTx/>
                <a:latin typeface="+mj-lt"/>
                <a:ea typeface="+mj-ea"/>
                <a:cs typeface="+mj-cs"/>
              </a:rPr>
              <a:t>Outlook</a:t>
            </a:r>
            <a:endParaRPr kumimoji="0" lang="en-GB" sz="3600" b="1" i="0" u="none" strike="noStrike" kern="1200" cap="none" spc="0" normalizeH="0" baseline="0" noProof="0" dirty="0">
              <a:ln>
                <a:noFill/>
              </a:ln>
              <a:solidFill>
                <a:schemeClr val="tx1"/>
              </a:solidFill>
              <a:effectLst/>
              <a:uLnTx/>
              <a:uFillTx/>
              <a:latin typeface="+mj-lt"/>
              <a:ea typeface="+mj-ea"/>
              <a:cs typeface="+mj-cs"/>
            </a:endParaRPr>
          </a:p>
        </p:txBody>
      </p:sp>
      <p:sp>
        <p:nvSpPr>
          <p:cNvPr id="6" name="Content Placeholder 2"/>
          <p:cNvSpPr txBox="1">
            <a:spLocks/>
          </p:cNvSpPr>
          <p:nvPr/>
        </p:nvSpPr>
        <p:spPr>
          <a:xfrm>
            <a:off x="87786" y="4941168"/>
            <a:ext cx="8939283" cy="1944216"/>
          </a:xfrm>
          <a:prstGeom prst="rect">
            <a:avLst/>
          </a:prstGeom>
        </p:spPr>
        <p:txBody>
          <a:bodyPr vert="horz" lIns="91440" tIns="45720" rIns="91440" bIns="45720" rtlCol="0">
            <a:normAutofit/>
          </a:bodyPr>
          <a:lstStyle/>
          <a:p>
            <a:pPr marL="342900" lvl="0" indent="-342900">
              <a:spcBef>
                <a:spcPts val="1200"/>
              </a:spcBef>
              <a:buFont typeface="Arial" pitchFamily="34" charset="0"/>
              <a:buChar char="•"/>
            </a:pPr>
            <a:r>
              <a:rPr lang="en-GB" sz="2000" dirty="0" smtClean="0">
                <a:cs typeface="Times New Roman" pitchFamily="18" charset="0"/>
              </a:rPr>
              <a:t>Use a more complex model (shallow-water) to test interaction with gravity waves </a:t>
            </a:r>
          </a:p>
          <a:p>
            <a:pPr marL="342900" lvl="0" indent="-342900">
              <a:spcBef>
                <a:spcPts val="1200"/>
              </a:spcBef>
              <a:buFont typeface="Arial" pitchFamily="34" charset="0"/>
              <a:buChar char="•"/>
            </a:pPr>
            <a:r>
              <a:rPr lang="de-CH" sz="2000" dirty="0" smtClean="0">
                <a:cs typeface="Times New Roman" pitchFamily="18" charset="0"/>
              </a:rPr>
              <a:t>Do idealised problems with the systems of COSMO/KENDA (</a:t>
            </a:r>
            <a:r>
              <a:rPr lang="en-GB" sz="2000" dirty="0" smtClean="0">
                <a:cs typeface="Times New Roman" pitchFamily="18" charset="0"/>
              </a:rPr>
              <a:t>Km-Scale Ensemble-Based Data Assimilation)</a:t>
            </a:r>
            <a:endParaRPr kumimoji="0" lang="en-GB" sz="2000" b="0" i="0" u="none" strike="noStrike" kern="1200" cap="none" spc="0" normalizeH="0" baseline="0" noProof="0" dirty="0">
              <a:ln>
                <a:noFill/>
              </a:ln>
              <a:solidFill>
                <a:schemeClr val="tx1"/>
              </a:solidFill>
              <a:effectLst/>
              <a:uLnTx/>
              <a:uFillTx/>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752"/>
            <a:ext cx="8229600" cy="710952"/>
          </a:xfrm>
        </p:spPr>
        <p:txBody>
          <a:bodyPr>
            <a:normAutofit/>
          </a:bodyPr>
          <a:lstStyle/>
          <a:p>
            <a:r>
              <a:rPr lang="de-CH" sz="3600" dirty="0" smtClean="0"/>
              <a:t>Extra slide - Tuning</a:t>
            </a:r>
            <a:endParaRPr lang="en-GB" sz="3600" dirty="0"/>
          </a:p>
        </p:txBody>
      </p:sp>
      <p:sp>
        <p:nvSpPr>
          <p:cNvPr id="3" name="Content Placeholder 2"/>
          <p:cNvSpPr>
            <a:spLocks noGrp="1"/>
          </p:cNvSpPr>
          <p:nvPr>
            <p:ph idx="1"/>
          </p:nvPr>
        </p:nvSpPr>
        <p:spPr>
          <a:xfrm>
            <a:off x="0" y="908720"/>
            <a:ext cx="9144000" cy="5949280"/>
          </a:xfrm>
        </p:spPr>
        <p:txBody>
          <a:bodyPr>
            <a:normAutofit fontScale="70000" lnSpcReduction="20000"/>
          </a:bodyPr>
          <a:lstStyle/>
          <a:p>
            <a:r>
              <a:rPr lang="de-CH" b="1" dirty="0" smtClean="0"/>
              <a:t>What happens when tuning SIR:</a:t>
            </a:r>
          </a:p>
          <a:p>
            <a:r>
              <a:rPr lang="de-CH" dirty="0" smtClean="0"/>
              <a:t>One can change how large the random perturbation is. If I make it larger, there is more noise and more correct clouds and RMS stays almost the same. The question is what one wants. Few correct clouds and little spread, or the opposite.</a:t>
            </a:r>
          </a:p>
          <a:p>
            <a:endParaRPr lang="de-CH" dirty="0" smtClean="0"/>
          </a:p>
          <a:p>
            <a:r>
              <a:rPr lang="de-CH" b="1" dirty="0" smtClean="0"/>
              <a:t>What happens when tuning ETKF:</a:t>
            </a:r>
          </a:p>
          <a:p>
            <a:r>
              <a:rPr lang="de-CH" dirty="0" smtClean="0"/>
              <a:t>Same as for SIR. More spread also increases the error. At least for bigger ensemble sizes, where ensemble and spread are already quite similar. It does not have to be absolutely identical. But with inflation, clouds are faster at the correct position.</a:t>
            </a:r>
          </a:p>
          <a:p>
            <a:r>
              <a:rPr lang="de-CH" dirty="0" smtClean="0"/>
              <a:t>Deflation makes the error go down faster initially (less spread), but final error is the same again.</a:t>
            </a:r>
          </a:p>
          <a:p>
            <a:endParaRPr lang="de-CH" dirty="0" smtClean="0"/>
          </a:p>
          <a:p>
            <a:r>
              <a:rPr lang="de-CH" b="1" dirty="0" smtClean="0"/>
              <a:t>Averaging ETKF:</a:t>
            </a:r>
          </a:p>
          <a:p>
            <a:r>
              <a:rPr lang="de-CH" dirty="0" smtClean="0"/>
              <a:t>Because the RMS punishes errors of 2 or 3 clouds too much, the spread is too large and covariance deflation is needed. Up to 0.7. </a:t>
            </a:r>
          </a:p>
          <a:p>
            <a:r>
              <a:rPr lang="de-CH" dirty="0" smtClean="0"/>
              <a:t>It would vary too fast if not.</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Rot="1" noChangeArrowheads="1"/>
          </p:cNvSpPr>
          <p:nvPr>
            <p:ph type="title"/>
          </p:nvPr>
        </p:nvSpPr>
        <p:spPr>
          <a:xfrm>
            <a:off x="467544" y="197768"/>
            <a:ext cx="8229600" cy="1143000"/>
          </a:xfrm>
        </p:spPr>
        <p:txBody>
          <a:bodyPr/>
          <a:lstStyle/>
          <a:p>
            <a:pPr eaLnBrk="1" fontAlgn="auto" hangingPunct="1">
              <a:spcAft>
                <a:spcPts val="0"/>
              </a:spcAft>
              <a:defRPr/>
            </a:pPr>
            <a:r>
              <a:rPr lang="de-CH" dirty="0" smtClean="0"/>
              <a:t>Motivation</a:t>
            </a:r>
            <a:endParaRPr lang="de-CH" dirty="0"/>
          </a:p>
        </p:txBody>
      </p:sp>
      <p:sp>
        <p:nvSpPr>
          <p:cNvPr id="4" name="Content Placeholder 2"/>
          <p:cNvSpPr>
            <a:spLocks noGrp="1"/>
          </p:cNvSpPr>
          <p:nvPr>
            <p:ph idx="1"/>
          </p:nvPr>
        </p:nvSpPr>
        <p:spPr>
          <a:xfrm>
            <a:off x="179512" y="2060848"/>
            <a:ext cx="8784976" cy="4032448"/>
          </a:xfrm>
        </p:spPr>
        <p:txBody>
          <a:bodyPr>
            <a:normAutofit/>
          </a:bodyPr>
          <a:lstStyle/>
          <a:p>
            <a:pPr>
              <a:spcBef>
                <a:spcPts val="1200"/>
              </a:spcBef>
              <a:buFont typeface="Wingdings" pitchFamily="2" charset="2"/>
              <a:buChar char="§"/>
            </a:pPr>
            <a:r>
              <a:rPr lang="de-CH" sz="2400" dirty="0" smtClean="0"/>
              <a:t>Introduce a minimal model</a:t>
            </a:r>
          </a:p>
          <a:p>
            <a:pPr lvl="1">
              <a:spcBef>
                <a:spcPts val="1200"/>
              </a:spcBef>
              <a:buFont typeface="Arial" pitchFamily="34" charset="0"/>
              <a:buChar char="•"/>
            </a:pPr>
            <a:r>
              <a:rPr lang="de-CH" sz="2000" dirty="0"/>
              <a:t>Key features: spatial intermittency, stochastic evolution</a:t>
            </a:r>
          </a:p>
          <a:p>
            <a:pPr>
              <a:spcBef>
                <a:spcPts val="1200"/>
              </a:spcBef>
              <a:buFont typeface="Wingdings" pitchFamily="2" charset="2"/>
              <a:buChar char="§"/>
            </a:pPr>
            <a:endParaRPr lang="de-CH" sz="2400" dirty="0" smtClean="0"/>
          </a:p>
          <a:p>
            <a:pPr>
              <a:spcBef>
                <a:spcPts val="1200"/>
              </a:spcBef>
              <a:buFont typeface="Wingdings" pitchFamily="2" charset="2"/>
              <a:buChar char="§"/>
            </a:pPr>
            <a:r>
              <a:rPr lang="de-CH" sz="2400" dirty="0" smtClean="0"/>
              <a:t>Examine the performance of ETKF and particle filter</a:t>
            </a:r>
          </a:p>
          <a:p>
            <a:pPr>
              <a:spcBef>
                <a:spcPts val="1200"/>
              </a:spcBef>
              <a:buFont typeface="Wingdings" pitchFamily="2" charset="2"/>
              <a:buChar char="§"/>
            </a:pPr>
            <a:endParaRPr lang="de-CH" sz="2400" dirty="0" smtClean="0"/>
          </a:p>
          <a:p>
            <a:pPr>
              <a:spcBef>
                <a:spcPts val="1200"/>
              </a:spcBef>
              <a:buFont typeface="Wingdings" pitchFamily="2" charset="2"/>
              <a:buChar char="§"/>
            </a:pPr>
            <a:r>
              <a:rPr lang="de-CH" sz="2400" dirty="0" smtClean="0"/>
              <a:t>Look at two different strategies to improve methods</a:t>
            </a:r>
          </a:p>
          <a:p>
            <a:pPr lvl="1">
              <a:spcBef>
                <a:spcPts val="1200"/>
              </a:spcBef>
              <a:buFont typeface="Arial" pitchFamily="34" charset="0"/>
              <a:buChar char="•"/>
            </a:pPr>
            <a:r>
              <a:rPr lang="de-CH" sz="2000" dirty="0" smtClean="0"/>
              <a:t>Localization and observation averaging</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CH" dirty="0" smtClean="0"/>
              <a:t>ETKF hl30, 50 ensembles</a:t>
            </a:r>
            <a:endParaRPr lang="en-GB" dirty="0"/>
          </a:p>
        </p:txBody>
      </p:sp>
      <p:pic>
        <p:nvPicPr>
          <p:cNvPr id="4098" name="Picture 2" descr="C:\Users\Sirius\Desktop\My Dropbox\Work\SRNWP_Bologna\anim\ETKF_30_50\anim_ETKF_30.gif"/>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584" y="1257300"/>
            <a:ext cx="7429500" cy="5600700"/>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CH" dirty="0" smtClean="0"/>
              <a:t>SIR hl30, 50 members</a:t>
            </a:r>
            <a:endParaRPr lang="en-GB" dirty="0"/>
          </a:p>
        </p:txBody>
      </p:sp>
      <p:sp>
        <p:nvSpPr>
          <p:cNvPr id="3" name="Content Placeholder 2"/>
          <p:cNvSpPr>
            <a:spLocks noGrp="1"/>
          </p:cNvSpPr>
          <p:nvPr>
            <p:ph idx="1"/>
          </p:nvPr>
        </p:nvSpPr>
        <p:spPr/>
        <p:txBody>
          <a:bodyPr/>
          <a:lstStyle/>
          <a:p>
            <a:endParaRPr lang="en-GB"/>
          </a:p>
        </p:txBody>
      </p:sp>
      <p:pic>
        <p:nvPicPr>
          <p:cNvPr id="5122" name="Picture 2" descr="C:\Users\Sirius\Desktop\My Dropbox\Work\SRNWP_Bologna\anim\SIR_30_50\anim_SIR_30.gif"/>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9592" y="1257300"/>
            <a:ext cx="7429500" cy="5600700"/>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CH" dirty="0" smtClean="0"/>
              <a:t>Comparison after 4 steps</a:t>
            </a:r>
            <a:endParaRPr lang="en-GB" dirty="0"/>
          </a:p>
        </p:txBody>
      </p:sp>
      <p:pic>
        <p:nvPicPr>
          <p:cNvPr id="1026" name="Picture 2" descr="C:\Users\Sirius\Desktop\My Dropbox\Work\SRNWP_Bologna\anim\ETKF_3000_50\Bologna_etkf_3000_4.gif"/>
          <p:cNvPicPr>
            <a:picLocks noChangeAspect="1" noChangeArrowheads="1"/>
          </p:cNvPicPr>
          <p:nvPr/>
        </p:nvPicPr>
        <p:blipFill>
          <a:blip r:embed="rId2" cstate="print">
            <a:extLst>
              <a:ext uri="{28A0092B-C50C-407E-A947-70E740481C1C}">
                <a14:useLocalDpi xmlns:a14="http://schemas.microsoft.com/office/drawing/2010/main" val="0"/>
              </a:ext>
            </a:extLst>
          </a:blip>
          <a:srcRect l="6785" t="5143" r="5508" b="2287"/>
          <a:stretch>
            <a:fillRect/>
          </a:stretch>
        </p:blipFill>
        <p:spPr bwMode="auto">
          <a:xfrm>
            <a:off x="4452342" y="3125111"/>
            <a:ext cx="4691658" cy="3732889"/>
          </a:xfrm>
          <a:prstGeom prst="rect">
            <a:avLst/>
          </a:prstGeom>
          <a:noFill/>
        </p:spPr>
      </p:pic>
      <p:pic>
        <p:nvPicPr>
          <p:cNvPr id="1027" name="Picture 3" descr="C:\Users\Sirius\Desktop\My Dropbox\Work\SRNWP_Bologna\anim\SIR_3000_50\Bologna_sir_3000_4.gif"/>
          <p:cNvPicPr>
            <a:picLocks noChangeAspect="1" noChangeArrowheads="1"/>
          </p:cNvPicPr>
          <p:nvPr/>
        </p:nvPicPr>
        <p:blipFill>
          <a:blip r:embed="rId3" cstate="print">
            <a:extLst>
              <a:ext uri="{28A0092B-C50C-407E-A947-70E740481C1C}">
                <a14:useLocalDpi xmlns:a14="http://schemas.microsoft.com/office/drawing/2010/main" val="0"/>
              </a:ext>
            </a:extLst>
          </a:blip>
          <a:srcRect l="6785" t="5143" r="6955" b="2287"/>
          <a:stretch>
            <a:fillRect/>
          </a:stretch>
        </p:blipFill>
        <p:spPr bwMode="auto">
          <a:xfrm>
            <a:off x="0" y="3125111"/>
            <a:ext cx="4614255" cy="3732889"/>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CH" dirty="0" smtClean="0"/>
              <a:t>Comparison after 10 steps</a:t>
            </a:r>
            <a:endParaRPr lang="en-GB" dirty="0"/>
          </a:p>
        </p:txBody>
      </p:sp>
      <p:pic>
        <p:nvPicPr>
          <p:cNvPr id="2050" name="Picture 2" descr="C:\Users\Sirius\Desktop\My Dropbox\Work\SRNWP_Bologna\anim\SIR_3000_50\Bologna_sir_3000_10.gif"/>
          <p:cNvPicPr>
            <a:picLocks noChangeAspect="1" noChangeArrowheads="1"/>
          </p:cNvPicPr>
          <p:nvPr/>
        </p:nvPicPr>
        <p:blipFill>
          <a:blip r:embed="rId3" cstate="print">
            <a:extLst>
              <a:ext uri="{28A0092B-C50C-407E-A947-70E740481C1C}">
                <a14:useLocalDpi xmlns:a14="http://schemas.microsoft.com/office/drawing/2010/main" val="0"/>
              </a:ext>
            </a:extLst>
          </a:blip>
          <a:srcRect l="6731" t="5610" r="7436" b="1534"/>
          <a:stretch>
            <a:fillRect/>
          </a:stretch>
        </p:blipFill>
        <p:spPr bwMode="auto">
          <a:xfrm>
            <a:off x="0" y="3113584"/>
            <a:ext cx="4591446" cy="3744416"/>
          </a:xfrm>
          <a:prstGeom prst="rect">
            <a:avLst/>
          </a:prstGeom>
          <a:noFill/>
        </p:spPr>
      </p:pic>
      <p:pic>
        <p:nvPicPr>
          <p:cNvPr id="2051" name="Picture 3" descr="C:\Users\Sirius\Desktop\My Dropbox\Work\SRNWP_Bologna\anim\ETKF_3000_50\Bologna_etkf_3000_10.gif"/>
          <p:cNvPicPr>
            <a:picLocks noChangeAspect="1" noChangeArrowheads="1"/>
          </p:cNvPicPr>
          <p:nvPr/>
        </p:nvPicPr>
        <p:blipFill>
          <a:blip r:embed="rId4" cstate="print">
            <a:extLst>
              <a:ext uri="{28A0092B-C50C-407E-A947-70E740481C1C}">
                <a14:useLocalDpi xmlns:a14="http://schemas.microsoft.com/office/drawing/2010/main" val="0"/>
              </a:ext>
            </a:extLst>
          </a:blip>
          <a:srcRect l="6731" t="5357" r="7117" b="1787"/>
          <a:stretch>
            <a:fillRect/>
          </a:stretch>
        </p:blipFill>
        <p:spPr bwMode="auto">
          <a:xfrm>
            <a:off x="4535488" y="3113584"/>
            <a:ext cx="4608512" cy="3744416"/>
          </a:xfrm>
          <a:prstGeom prst="rect">
            <a:avLst/>
          </a:prstGeom>
          <a:noFill/>
        </p:spPr>
      </p:pic>
      <p:sp>
        <p:nvSpPr>
          <p:cNvPr id="6" name="TextBox 5"/>
          <p:cNvSpPr txBox="1"/>
          <p:nvPr/>
        </p:nvSpPr>
        <p:spPr>
          <a:xfrm>
            <a:off x="1691680" y="2492896"/>
            <a:ext cx="1440160" cy="461665"/>
          </a:xfrm>
          <a:prstGeom prst="rect">
            <a:avLst/>
          </a:prstGeom>
          <a:noFill/>
        </p:spPr>
        <p:txBody>
          <a:bodyPr wrap="square" rtlCol="0">
            <a:spAutoFit/>
          </a:bodyPr>
          <a:lstStyle/>
          <a:p>
            <a:pPr algn="ctr"/>
            <a:r>
              <a:rPr lang="de-CH" sz="2400" b="1" dirty="0" smtClean="0"/>
              <a:t>SIR</a:t>
            </a:r>
            <a:endParaRPr lang="en-GB" sz="2400" b="1" dirty="0"/>
          </a:p>
        </p:txBody>
      </p:sp>
      <p:sp>
        <p:nvSpPr>
          <p:cNvPr id="7" name="TextBox 6"/>
          <p:cNvSpPr txBox="1"/>
          <p:nvPr/>
        </p:nvSpPr>
        <p:spPr>
          <a:xfrm>
            <a:off x="6156176" y="2492896"/>
            <a:ext cx="1440160" cy="461665"/>
          </a:xfrm>
          <a:prstGeom prst="rect">
            <a:avLst/>
          </a:prstGeom>
          <a:noFill/>
        </p:spPr>
        <p:txBody>
          <a:bodyPr wrap="square" rtlCol="0">
            <a:spAutoFit/>
          </a:bodyPr>
          <a:lstStyle/>
          <a:p>
            <a:pPr algn="ctr"/>
            <a:r>
              <a:rPr lang="de-CH" sz="2400" b="1" dirty="0" smtClean="0"/>
              <a:t>ETKF</a:t>
            </a:r>
            <a:endParaRPr lang="en-GB" sz="2400" b="1"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CH" dirty="0" smtClean="0"/>
              <a:t>W-Matrix Hinton Diagrams</a:t>
            </a:r>
            <a:endParaRPr lang="en-GB"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36712"/>
            <a:ext cx="2267744" cy="1800200"/>
          </a:xfrm>
        </p:spPr>
        <p:txBody>
          <a:bodyPr>
            <a:normAutofit/>
          </a:bodyPr>
          <a:lstStyle/>
          <a:p>
            <a:r>
              <a:rPr lang="de-CH" sz="2400" b="1" dirty="0" smtClean="0">
                <a:latin typeface="+mn-lt"/>
              </a:rPr>
              <a:t>Example 1 SIR, hl 3000,k 50</a:t>
            </a:r>
            <a:br>
              <a:rPr lang="de-CH" sz="2400" b="1" dirty="0" smtClean="0">
                <a:latin typeface="+mn-lt"/>
              </a:rPr>
            </a:br>
            <a:r>
              <a:rPr lang="de-CH" sz="2400" b="1" dirty="0" smtClean="0">
                <a:latin typeface="+mn-lt"/>
              </a:rPr>
              <a:t>Step 84-85</a:t>
            </a:r>
            <a:endParaRPr lang="en-GB" sz="2400" b="1" dirty="0">
              <a:latin typeface="+mn-lt"/>
            </a:endParaRPr>
          </a:p>
        </p:txBody>
      </p:sp>
      <p:pic>
        <p:nvPicPr>
          <p:cNvPr id="3" name="Picture 2" descr="C:\Users\Michael_Würsch\Dropbox\Work\SRNWP_Bologna\anim\SIR_3000_50\WMatrix\wmatrix_sir85.jpg"/>
          <p:cNvPicPr>
            <a:picLocks noChangeAspect="1" noChangeArrowheads="1"/>
          </p:cNvPicPr>
          <p:nvPr/>
        </p:nvPicPr>
        <p:blipFill rotWithShape="1">
          <a:blip r:embed="rId3">
            <a:extLst>
              <a:ext uri="{28A0092B-C50C-407E-A947-70E740481C1C}">
                <a14:useLocalDpi xmlns:a14="http://schemas.microsoft.com/office/drawing/2010/main" val="0"/>
              </a:ext>
            </a:extLst>
          </a:blip>
          <a:srcRect l="9145" t="8050" r="9145" b="2382"/>
          <a:stretch/>
        </p:blipFill>
        <p:spPr bwMode="auto">
          <a:xfrm>
            <a:off x="2182246" y="12080"/>
            <a:ext cx="4694010" cy="387894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Michael_Würsch\Dropbox\Work\SRNWP_Bologna\anim\SIR_3000_50\Bologna_sir_3000_84.gif"/>
          <p:cNvPicPr>
            <a:picLocks noChangeAspect="1" noChangeArrowheads="1"/>
          </p:cNvPicPr>
          <p:nvPr/>
        </p:nvPicPr>
        <p:blipFill rotWithShape="1">
          <a:blip r:embed="rId4">
            <a:extLst>
              <a:ext uri="{28A0092B-C50C-407E-A947-70E740481C1C}">
                <a14:useLocalDpi xmlns:a14="http://schemas.microsoft.com/office/drawing/2010/main" val="0"/>
              </a:ext>
            </a:extLst>
          </a:blip>
          <a:srcRect l="7373" t="5847" r="7669" b="2543"/>
          <a:stretch/>
        </p:blipFill>
        <p:spPr bwMode="auto">
          <a:xfrm>
            <a:off x="-7261" y="3789040"/>
            <a:ext cx="3787173" cy="3078481"/>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Michael_Würsch\Dropbox\Work\SRNWP_Bologna\anim\SIR_3000_50\Bologna_sir_3000_85.gif"/>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6980" t="4818" r="7720" b="2552"/>
          <a:stretch/>
        </p:blipFill>
        <p:spPr bwMode="auto">
          <a:xfrm>
            <a:off x="5364088" y="3717032"/>
            <a:ext cx="3802418" cy="311275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Michael_Würsch\Dropbox\Work\SRNWP_Bologna\anim\SIR_3000_50\WMatrix\wmatrix_sir86.jpg"/>
          <p:cNvPicPr>
            <a:picLocks noChangeAspect="1" noChangeArrowheads="1"/>
          </p:cNvPicPr>
          <p:nvPr/>
        </p:nvPicPr>
        <p:blipFill rotWithShape="1">
          <a:blip r:embed="rId3">
            <a:extLst>
              <a:ext uri="{28A0092B-C50C-407E-A947-70E740481C1C}">
                <a14:useLocalDpi xmlns:a14="http://schemas.microsoft.com/office/drawing/2010/main" val="0"/>
              </a:ext>
            </a:extLst>
          </a:blip>
          <a:srcRect l="9601" t="8654" r="9641" b="2780"/>
          <a:stretch/>
        </p:blipFill>
        <p:spPr bwMode="auto">
          <a:xfrm>
            <a:off x="2123728" y="2765"/>
            <a:ext cx="4754064" cy="3930291"/>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Michael_Würsch\Dropbox\Work\SRNWP_Bologna\anim\SIR_3000_50\Bologna_sir_3000_85.gif"/>
          <p:cNvPicPr>
            <a:picLocks noChangeAspect="1" noChangeArrowheads="1"/>
          </p:cNvPicPr>
          <p:nvPr/>
        </p:nvPicPr>
        <p:blipFill rotWithShape="1">
          <a:blip r:embed="rId4">
            <a:extLst>
              <a:ext uri="{28A0092B-C50C-407E-A947-70E740481C1C}">
                <a14:useLocalDpi xmlns:a14="http://schemas.microsoft.com/office/drawing/2010/main" val="0"/>
              </a:ext>
            </a:extLst>
          </a:blip>
          <a:srcRect l="7317" t="6294" r="7372" b="2010"/>
          <a:stretch/>
        </p:blipFill>
        <p:spPr bwMode="auto">
          <a:xfrm>
            <a:off x="-22997" y="3789040"/>
            <a:ext cx="3802909" cy="308137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Michael_Würsch\Dropbox\Work\SRNWP_Bologna\anim\SIR_3000_50\Bologna_sir_3000_86.gif"/>
          <p:cNvPicPr>
            <a:picLocks noChangeAspect="1" noChangeArrowheads="1"/>
          </p:cNvPicPr>
          <p:nvPr/>
        </p:nvPicPr>
        <p:blipFill rotWithShape="1">
          <a:blip r:embed="rId5">
            <a:extLst>
              <a:ext uri="{28A0092B-C50C-407E-A947-70E740481C1C}">
                <a14:useLocalDpi xmlns:a14="http://schemas.microsoft.com/office/drawing/2010/main" val="0"/>
              </a:ext>
            </a:extLst>
          </a:blip>
          <a:srcRect l="7533" t="5637" r="7325" b="2442"/>
          <a:stretch/>
        </p:blipFill>
        <p:spPr bwMode="auto">
          <a:xfrm>
            <a:off x="5364088" y="3779662"/>
            <a:ext cx="3795375" cy="3088931"/>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a:spLocks noGrp="1"/>
          </p:cNvSpPr>
          <p:nvPr>
            <p:ph type="title"/>
          </p:nvPr>
        </p:nvSpPr>
        <p:spPr>
          <a:xfrm>
            <a:off x="0" y="836712"/>
            <a:ext cx="2267744" cy="1800200"/>
          </a:xfrm>
        </p:spPr>
        <p:txBody>
          <a:bodyPr>
            <a:normAutofit/>
          </a:bodyPr>
          <a:lstStyle/>
          <a:p>
            <a:r>
              <a:rPr lang="de-CH" sz="2400" b="1" dirty="0" smtClean="0">
                <a:latin typeface="+mn-lt"/>
              </a:rPr>
              <a:t>Example 1 SIR, hl 3000,k 50</a:t>
            </a:r>
            <a:br>
              <a:rPr lang="de-CH" sz="2400" b="1" dirty="0" smtClean="0">
                <a:latin typeface="+mn-lt"/>
              </a:rPr>
            </a:br>
            <a:r>
              <a:rPr lang="de-CH" sz="2400" b="1" dirty="0" smtClean="0">
                <a:latin typeface="+mn-lt"/>
              </a:rPr>
              <a:t>Step 85-86</a:t>
            </a:r>
            <a:endParaRPr lang="en-GB" sz="2400" b="1" dirty="0">
              <a:latin typeface="+mn-lt"/>
            </a:endParaRPr>
          </a:p>
        </p:txBody>
      </p:sp>
    </p:spTree>
    <p:extLst>
      <p:ext uri="{BB962C8B-B14F-4D97-AF65-F5344CB8AC3E}">
        <p14:creationId xmlns:p14="http://schemas.microsoft.com/office/powerpoint/2010/main" val="367443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36512" y="1124744"/>
            <a:ext cx="2592288" cy="1800200"/>
          </a:xfrm>
        </p:spPr>
        <p:txBody>
          <a:bodyPr>
            <a:normAutofit/>
          </a:bodyPr>
          <a:lstStyle/>
          <a:p>
            <a:r>
              <a:rPr lang="de-CH" sz="2400" b="1" dirty="0" smtClean="0">
                <a:latin typeface="+mn-lt"/>
              </a:rPr>
              <a:t>Example 1 SIR, hl 3000,k 50</a:t>
            </a:r>
            <a:br>
              <a:rPr lang="de-CH" sz="2400" b="1" dirty="0" smtClean="0">
                <a:latin typeface="+mn-lt"/>
              </a:rPr>
            </a:br>
            <a:r>
              <a:rPr lang="de-CH" sz="2400" b="1" dirty="0" smtClean="0">
                <a:latin typeface="+mn-lt"/>
              </a:rPr>
              <a:t>Step 99 to 100</a:t>
            </a:r>
            <a:endParaRPr lang="en-GB" sz="2400" b="1" dirty="0">
              <a:latin typeface="+mn-lt"/>
            </a:endParaRPr>
          </a:p>
        </p:txBody>
      </p:sp>
      <p:pic>
        <p:nvPicPr>
          <p:cNvPr id="4101" name="Picture 5" descr="C:\Users\Sirius\Desktop\My Dropbox\Work\SRNWP_Bologna\anim\SIR_3000_50\WMatrix\wmatrix_sir10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39752" y="0"/>
            <a:ext cx="4863292" cy="4005064"/>
          </a:xfrm>
          <a:prstGeom prst="rect">
            <a:avLst/>
          </a:prstGeom>
          <a:noFill/>
        </p:spPr>
      </p:pic>
      <p:pic>
        <p:nvPicPr>
          <p:cNvPr id="4099" name="Picture 3" descr="C:\Users\Sirius\Desktop\My Dropbox\Work\SRNWP_Bologna\anim\SIR_3000_50\Bologna_sir_3000_99.gif"/>
          <p:cNvPicPr>
            <a:picLocks noChangeAspect="1" noChangeArrowheads="1"/>
          </p:cNvPicPr>
          <p:nvPr/>
        </p:nvPicPr>
        <p:blipFill>
          <a:blip r:embed="rId3" cstate="print">
            <a:extLst>
              <a:ext uri="{28A0092B-C50C-407E-A947-70E740481C1C}">
                <a14:useLocalDpi xmlns:a14="http://schemas.microsoft.com/office/drawing/2010/main" val="0"/>
              </a:ext>
            </a:extLst>
          </a:blip>
          <a:srcRect l="6699" t="5808" r="8308" b="1226"/>
          <a:stretch>
            <a:fillRect/>
          </a:stretch>
        </p:blipFill>
        <p:spPr bwMode="auto">
          <a:xfrm>
            <a:off x="18875" y="4005064"/>
            <a:ext cx="3473005" cy="2863711"/>
          </a:xfrm>
          <a:prstGeom prst="rect">
            <a:avLst/>
          </a:prstGeom>
          <a:noFill/>
        </p:spPr>
      </p:pic>
      <p:pic>
        <p:nvPicPr>
          <p:cNvPr id="4100" name="Picture 4" descr="C:\Users\Sirius\Desktop\My Dropbox\Work\SRNWP_Bologna\anim\SIR_3000_50\Bologna_sir_3000_100.gif"/>
          <p:cNvPicPr>
            <a:picLocks noChangeAspect="1" noChangeArrowheads="1"/>
          </p:cNvPicPr>
          <p:nvPr/>
        </p:nvPicPr>
        <p:blipFill>
          <a:blip r:embed="rId4" cstate="print">
            <a:extLst>
              <a:ext uri="{28A0092B-C50C-407E-A947-70E740481C1C}">
                <a14:useLocalDpi xmlns:a14="http://schemas.microsoft.com/office/drawing/2010/main" val="0"/>
              </a:ext>
            </a:extLst>
          </a:blip>
          <a:srcRect l="6817" t="5808" r="8190"/>
          <a:stretch>
            <a:fillRect/>
          </a:stretch>
        </p:blipFill>
        <p:spPr bwMode="auto">
          <a:xfrm>
            <a:off x="5652120" y="3933056"/>
            <a:ext cx="3473005" cy="2901476"/>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5" name="Picture 5" descr="C:\Users\Sirius\Desktop\My Dropbox\Work\SRNWP_Bologna\anim\ETKF_3000_50\WMatrix\wmatrix_etkf1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63724" y="0"/>
            <a:ext cx="5288596" cy="4293096"/>
          </a:xfrm>
          <a:prstGeom prst="rect">
            <a:avLst/>
          </a:prstGeom>
          <a:noFill/>
        </p:spPr>
      </p:pic>
      <p:pic>
        <p:nvPicPr>
          <p:cNvPr id="5122" name="Picture 2" descr="C:\Users\Sirius\Desktop\My Dropbox\Work\SRNWP_Bologna\anim\ETKF_3000_50\Bologna_etkf_3000_13.gif"/>
          <p:cNvPicPr>
            <a:picLocks noChangeAspect="1" noChangeArrowheads="1"/>
          </p:cNvPicPr>
          <p:nvPr/>
        </p:nvPicPr>
        <p:blipFill>
          <a:blip r:embed="rId4" cstate="print">
            <a:extLst>
              <a:ext uri="{28A0092B-C50C-407E-A947-70E740481C1C}">
                <a14:useLocalDpi xmlns:a14="http://schemas.microsoft.com/office/drawing/2010/main" val="0"/>
              </a:ext>
            </a:extLst>
          </a:blip>
          <a:srcRect l="6461" t="4286" r="7924" b="1430"/>
          <a:stretch>
            <a:fillRect/>
          </a:stretch>
        </p:blipFill>
        <p:spPr bwMode="auto">
          <a:xfrm>
            <a:off x="35497" y="4075752"/>
            <a:ext cx="3384375" cy="2809632"/>
          </a:xfrm>
          <a:prstGeom prst="rect">
            <a:avLst/>
          </a:prstGeom>
          <a:noFill/>
        </p:spPr>
      </p:pic>
      <p:pic>
        <p:nvPicPr>
          <p:cNvPr id="5123" name="Picture 3" descr="C:\Users\Sirius\Desktop\My Dropbox\Work\SRNWP_Bologna\anim\ETKF_3000_50\Bologna_etkf_3000_14.gif"/>
          <p:cNvPicPr>
            <a:picLocks noChangeAspect="1" noChangeArrowheads="1"/>
          </p:cNvPicPr>
          <p:nvPr/>
        </p:nvPicPr>
        <p:blipFill>
          <a:blip r:embed="rId5" cstate="print">
            <a:extLst>
              <a:ext uri="{28A0092B-C50C-407E-A947-70E740481C1C}">
                <a14:useLocalDpi xmlns:a14="http://schemas.microsoft.com/office/drawing/2010/main" val="0"/>
              </a:ext>
            </a:extLst>
          </a:blip>
          <a:srcRect l="8077" t="4286" r="7924" b="3573"/>
          <a:stretch>
            <a:fillRect/>
          </a:stretch>
        </p:blipFill>
        <p:spPr bwMode="auto">
          <a:xfrm>
            <a:off x="5796137" y="4074325"/>
            <a:ext cx="3312368" cy="2739051"/>
          </a:xfrm>
          <a:prstGeom prst="rect">
            <a:avLst/>
          </a:prstGeom>
          <a:noFill/>
        </p:spPr>
      </p:pic>
      <p:sp>
        <p:nvSpPr>
          <p:cNvPr id="5" name="Title 1"/>
          <p:cNvSpPr>
            <a:spLocks noGrp="1"/>
          </p:cNvSpPr>
          <p:nvPr>
            <p:ph type="title"/>
          </p:nvPr>
        </p:nvSpPr>
        <p:spPr>
          <a:xfrm>
            <a:off x="-36512" y="1124744"/>
            <a:ext cx="2304256" cy="1800200"/>
          </a:xfrm>
        </p:spPr>
        <p:txBody>
          <a:bodyPr>
            <a:normAutofit/>
          </a:bodyPr>
          <a:lstStyle/>
          <a:p>
            <a:r>
              <a:rPr lang="de-CH" sz="2400" b="1" dirty="0" smtClean="0">
                <a:latin typeface="+mn-lt"/>
              </a:rPr>
              <a:t>Example 1 ETKF, hl 3000,k 50</a:t>
            </a:r>
            <a:br>
              <a:rPr lang="de-CH" sz="2400" b="1" dirty="0" smtClean="0">
                <a:latin typeface="+mn-lt"/>
              </a:rPr>
            </a:br>
            <a:r>
              <a:rPr lang="de-CH" sz="2400" b="1" dirty="0" smtClean="0">
                <a:latin typeface="+mn-lt"/>
              </a:rPr>
              <a:t>Step 13 to 14</a:t>
            </a:r>
            <a:endParaRPr lang="en-GB" sz="2400" b="1" dirty="0">
              <a:latin typeface="+mn-lt"/>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9" name="Picture 5" descr="C:\Users\Sirius\Desktop\My Dropbox\Work\SRNWP_Bologna\anim\ETKF_3000_50\WMatrix\wmatrix_etkf10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23728" y="1"/>
            <a:ext cx="5732124" cy="4653136"/>
          </a:xfrm>
          <a:prstGeom prst="rect">
            <a:avLst/>
          </a:prstGeom>
          <a:noFill/>
        </p:spPr>
      </p:pic>
      <p:pic>
        <p:nvPicPr>
          <p:cNvPr id="6147" name="Picture 3" descr="C:\Users\Sirius\Desktop\My Dropbox\Work\SRNWP_Bologna\anim\ETKF_3000_50\Bologna_etkf_3000_100.gif"/>
          <p:cNvPicPr>
            <a:picLocks noChangeAspect="1" noChangeArrowheads="1"/>
          </p:cNvPicPr>
          <p:nvPr/>
        </p:nvPicPr>
        <p:blipFill>
          <a:blip r:embed="rId3" cstate="print">
            <a:extLst>
              <a:ext uri="{28A0092B-C50C-407E-A947-70E740481C1C}">
                <a14:useLocalDpi xmlns:a14="http://schemas.microsoft.com/office/drawing/2010/main" val="0"/>
              </a:ext>
            </a:extLst>
          </a:blip>
          <a:srcRect l="7754" t="5143" r="6955" b="2287"/>
          <a:stretch>
            <a:fillRect/>
          </a:stretch>
        </p:blipFill>
        <p:spPr bwMode="auto">
          <a:xfrm>
            <a:off x="5975648" y="4265712"/>
            <a:ext cx="3168352" cy="2592288"/>
          </a:xfrm>
          <a:prstGeom prst="rect">
            <a:avLst/>
          </a:prstGeom>
          <a:noFill/>
        </p:spPr>
      </p:pic>
      <p:pic>
        <p:nvPicPr>
          <p:cNvPr id="6148" name="Picture 4" descr="C:\Users\Sirius\Desktop\My Dropbox\Work\SRNWP_Bologna\anim\ETKF_3000_50\Bologna_etkf_3000_99.gif"/>
          <p:cNvPicPr>
            <a:picLocks noChangeAspect="1" noChangeArrowheads="1"/>
          </p:cNvPicPr>
          <p:nvPr/>
        </p:nvPicPr>
        <p:blipFill>
          <a:blip r:embed="rId4" cstate="print">
            <a:extLst>
              <a:ext uri="{28A0092B-C50C-407E-A947-70E740481C1C}">
                <a14:useLocalDpi xmlns:a14="http://schemas.microsoft.com/office/drawing/2010/main" val="0"/>
              </a:ext>
            </a:extLst>
          </a:blip>
          <a:srcRect l="7754" t="5143" r="6955" b="2287"/>
          <a:stretch>
            <a:fillRect/>
          </a:stretch>
        </p:blipFill>
        <p:spPr bwMode="auto">
          <a:xfrm>
            <a:off x="0" y="4265712"/>
            <a:ext cx="3168352" cy="2592288"/>
          </a:xfrm>
          <a:prstGeom prst="rect">
            <a:avLst/>
          </a:prstGeom>
          <a:noFill/>
        </p:spPr>
      </p:pic>
      <p:sp>
        <p:nvSpPr>
          <p:cNvPr id="5" name="Title 1"/>
          <p:cNvSpPr>
            <a:spLocks noGrp="1"/>
          </p:cNvSpPr>
          <p:nvPr>
            <p:ph type="title"/>
          </p:nvPr>
        </p:nvSpPr>
        <p:spPr>
          <a:xfrm>
            <a:off x="-36512" y="1124744"/>
            <a:ext cx="2304256" cy="1800200"/>
          </a:xfrm>
        </p:spPr>
        <p:txBody>
          <a:bodyPr>
            <a:normAutofit/>
          </a:bodyPr>
          <a:lstStyle/>
          <a:p>
            <a:r>
              <a:rPr lang="de-CH" sz="2400" b="1" dirty="0" smtClean="0">
                <a:latin typeface="+mn-lt"/>
              </a:rPr>
              <a:t>Example 1 ETKF, hl 3000,k 50</a:t>
            </a:r>
            <a:br>
              <a:rPr lang="de-CH" sz="2400" b="1" dirty="0" smtClean="0">
                <a:latin typeface="+mn-lt"/>
              </a:rPr>
            </a:br>
            <a:r>
              <a:rPr lang="de-CH" sz="2400" b="1" dirty="0" smtClean="0">
                <a:latin typeface="+mn-lt"/>
              </a:rPr>
              <a:t>Step 99 to 100</a:t>
            </a:r>
            <a:endParaRPr lang="en-GB" sz="2400" b="1" dirty="0">
              <a:latin typeface="+mn-l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Rot="1" noChangeArrowheads="1"/>
          </p:cNvSpPr>
          <p:nvPr>
            <p:ph type="title"/>
          </p:nvPr>
        </p:nvSpPr>
        <p:spPr>
          <a:xfrm>
            <a:off x="467544" y="197768"/>
            <a:ext cx="8229600" cy="1143000"/>
          </a:xfrm>
        </p:spPr>
        <p:txBody>
          <a:bodyPr>
            <a:normAutofit/>
          </a:bodyPr>
          <a:lstStyle/>
          <a:p>
            <a:pPr eaLnBrk="1" fontAlgn="auto" hangingPunct="1">
              <a:spcAft>
                <a:spcPts val="0"/>
              </a:spcAft>
              <a:defRPr/>
            </a:pPr>
            <a:r>
              <a:rPr lang="de-CH" dirty="0" smtClean="0"/>
              <a:t>Problems of radar data assimilation </a:t>
            </a:r>
            <a:endParaRPr lang="de-CH" dirty="0"/>
          </a:p>
        </p:txBody>
      </p:sp>
      <p:sp>
        <p:nvSpPr>
          <p:cNvPr id="4" name="Content Placeholder 2"/>
          <p:cNvSpPr>
            <a:spLocks noGrp="1"/>
          </p:cNvSpPr>
          <p:nvPr>
            <p:ph idx="1"/>
          </p:nvPr>
        </p:nvSpPr>
        <p:spPr>
          <a:xfrm>
            <a:off x="179512" y="1856581"/>
            <a:ext cx="8784976" cy="4596755"/>
          </a:xfrm>
        </p:spPr>
        <p:txBody>
          <a:bodyPr>
            <a:normAutofit/>
          </a:bodyPr>
          <a:lstStyle/>
          <a:p>
            <a:pPr>
              <a:spcBef>
                <a:spcPts val="1200"/>
              </a:spcBef>
              <a:buFont typeface="Wingdings" pitchFamily="2" charset="2"/>
              <a:buChar char="§"/>
            </a:pPr>
            <a:r>
              <a:rPr lang="de-CH" sz="2400" dirty="0" smtClean="0"/>
              <a:t>Lack of spatial correlations prevents reduction in degrees of freedom</a:t>
            </a:r>
          </a:p>
          <a:p>
            <a:pPr lvl="1">
              <a:spcBef>
                <a:spcPts val="1200"/>
              </a:spcBef>
              <a:buFont typeface="Arial" pitchFamily="34" charset="0"/>
              <a:buChar char="•"/>
            </a:pPr>
            <a:r>
              <a:rPr lang="de-CH" sz="2000" dirty="0" smtClean="0"/>
              <a:t>Curse of dimensionality (Bellman 1957, 1961)</a:t>
            </a:r>
          </a:p>
          <a:p>
            <a:pPr>
              <a:spcBef>
                <a:spcPts val="1200"/>
              </a:spcBef>
              <a:buFont typeface="Wingdings" pitchFamily="2" charset="2"/>
              <a:buChar char="§"/>
            </a:pPr>
            <a:r>
              <a:rPr lang="de-CH" sz="2400" dirty="0" smtClean="0"/>
              <a:t>Lack of temporal correlation between observation times</a:t>
            </a:r>
          </a:p>
          <a:p>
            <a:pPr lvl="1">
              <a:spcBef>
                <a:spcPts val="1200"/>
              </a:spcBef>
              <a:buFont typeface="Arial" pitchFamily="34" charset="0"/>
              <a:buChar char="•"/>
            </a:pPr>
            <a:r>
              <a:rPr lang="de-CH" sz="2000" dirty="0" smtClean="0"/>
              <a:t>Stochastic evolution of the model field</a:t>
            </a:r>
          </a:p>
          <a:p>
            <a:pPr>
              <a:spcBef>
                <a:spcPts val="1200"/>
              </a:spcBef>
              <a:buFont typeface="Wingdings" pitchFamily="2" charset="2"/>
              <a:buChar char="§"/>
            </a:pPr>
            <a:r>
              <a:rPr lang="de-CH" sz="2400" dirty="0" smtClean="0"/>
              <a:t>No balance constraints</a:t>
            </a:r>
          </a:p>
          <a:p>
            <a:pPr lvl="1">
              <a:spcBef>
                <a:spcPts val="1200"/>
              </a:spcBef>
              <a:buFont typeface="Arial" pitchFamily="34" charset="0"/>
              <a:buChar char="•"/>
            </a:pPr>
            <a:r>
              <a:rPr lang="de-CH" sz="2000" dirty="0" smtClean="0"/>
              <a:t>No geostrophic or comparable balance constraints applicable</a:t>
            </a:r>
          </a:p>
          <a:p>
            <a:pPr lvl="1">
              <a:spcBef>
                <a:spcPts val="1200"/>
              </a:spcBef>
              <a:buFont typeface="Arial" pitchFamily="34" charset="0"/>
              <a:buChar char="•"/>
            </a:pPr>
            <a:endParaRPr lang="de-CH" sz="2000"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Rot="1" noChangeArrowheads="1"/>
          </p:cNvSpPr>
          <p:nvPr>
            <p:ph type="title"/>
          </p:nvPr>
        </p:nvSpPr>
        <p:spPr>
          <a:xfrm>
            <a:off x="467544" y="197768"/>
            <a:ext cx="8229600" cy="1143000"/>
          </a:xfrm>
        </p:spPr>
        <p:txBody>
          <a:bodyPr/>
          <a:lstStyle/>
          <a:p>
            <a:pPr eaLnBrk="1" fontAlgn="auto" hangingPunct="1">
              <a:spcAft>
                <a:spcPts val="0"/>
              </a:spcAft>
              <a:defRPr/>
            </a:pPr>
            <a:r>
              <a:rPr lang="de-CH" dirty="0" smtClean="0"/>
              <a:t>Data Assimilation Methods</a:t>
            </a:r>
            <a:endParaRPr lang="de-CH" dirty="0"/>
          </a:p>
        </p:txBody>
      </p:sp>
      <p:sp>
        <p:nvSpPr>
          <p:cNvPr id="4" name="Content Placeholder 2"/>
          <p:cNvSpPr>
            <a:spLocks noGrp="1"/>
          </p:cNvSpPr>
          <p:nvPr>
            <p:ph idx="1"/>
          </p:nvPr>
        </p:nvSpPr>
        <p:spPr>
          <a:xfrm>
            <a:off x="179512" y="1856581"/>
            <a:ext cx="8784976" cy="4452739"/>
          </a:xfrm>
        </p:spPr>
        <p:txBody>
          <a:bodyPr>
            <a:normAutofit/>
          </a:bodyPr>
          <a:lstStyle/>
          <a:p>
            <a:pPr>
              <a:spcBef>
                <a:spcPts val="1200"/>
              </a:spcBef>
              <a:buFont typeface="Wingdings" pitchFamily="2" charset="2"/>
              <a:buChar char="§"/>
            </a:pPr>
            <a:r>
              <a:rPr lang="de-CH" sz="2400" dirty="0" smtClean="0"/>
              <a:t>Ensemble Transform Kalman Filter (ETKF)</a:t>
            </a:r>
          </a:p>
          <a:p>
            <a:pPr lvl="1">
              <a:spcBef>
                <a:spcPts val="1200"/>
              </a:spcBef>
              <a:buFont typeface="Arial" pitchFamily="34" charset="0"/>
              <a:buChar char="•"/>
            </a:pPr>
            <a:r>
              <a:rPr lang="de-CH" sz="2000" dirty="0" smtClean="0"/>
              <a:t>ETKF (Bishop et al. 2001; Hunt et al. 2007)</a:t>
            </a:r>
          </a:p>
          <a:p>
            <a:pPr>
              <a:spcBef>
                <a:spcPts val="1200"/>
              </a:spcBef>
              <a:buFont typeface="Wingdings" pitchFamily="2" charset="2"/>
              <a:buChar char="§"/>
            </a:pPr>
            <a:r>
              <a:rPr lang="de-CH" sz="2400" dirty="0" smtClean="0"/>
              <a:t>Sequential Importance Resampling (SIR)</a:t>
            </a:r>
          </a:p>
          <a:p>
            <a:pPr lvl="1">
              <a:spcBef>
                <a:spcPts val="1200"/>
              </a:spcBef>
              <a:buFont typeface="Arial" pitchFamily="34" charset="0"/>
              <a:buChar char="•"/>
            </a:pPr>
            <a:r>
              <a:rPr lang="de-CH" sz="2000" dirty="0" smtClean="0"/>
              <a:t>SIR (Gordon et al. 1993, Van Leeuwen 2009)</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Rot="1" noChangeArrowheads="1"/>
          </p:cNvSpPr>
          <p:nvPr>
            <p:ph type="title"/>
          </p:nvPr>
        </p:nvSpPr>
        <p:spPr>
          <a:xfrm>
            <a:off x="467544" y="197768"/>
            <a:ext cx="8229600" cy="1143000"/>
          </a:xfrm>
        </p:spPr>
        <p:txBody>
          <a:bodyPr/>
          <a:lstStyle/>
          <a:p>
            <a:pPr eaLnBrk="1" fontAlgn="auto" hangingPunct="1">
              <a:spcAft>
                <a:spcPts val="0"/>
              </a:spcAft>
              <a:defRPr/>
            </a:pPr>
            <a:r>
              <a:rPr lang="de-CH" dirty="0" smtClean="0"/>
              <a:t>Possible Solutions</a:t>
            </a:r>
            <a:endParaRPr lang="de-CH" dirty="0"/>
          </a:p>
        </p:txBody>
      </p:sp>
      <p:sp>
        <p:nvSpPr>
          <p:cNvPr id="4" name="Content Placeholder 2"/>
          <p:cNvSpPr>
            <a:spLocks noGrp="1"/>
          </p:cNvSpPr>
          <p:nvPr>
            <p:ph idx="1"/>
          </p:nvPr>
        </p:nvSpPr>
        <p:spPr>
          <a:xfrm>
            <a:off x="179512" y="1523925"/>
            <a:ext cx="8784976" cy="5001419"/>
          </a:xfrm>
        </p:spPr>
        <p:txBody>
          <a:bodyPr>
            <a:normAutofit/>
          </a:bodyPr>
          <a:lstStyle/>
          <a:p>
            <a:pPr>
              <a:spcBef>
                <a:spcPts val="1200"/>
              </a:spcBef>
              <a:buFont typeface="Wingdings" pitchFamily="2" charset="2"/>
              <a:buChar char="§"/>
            </a:pPr>
            <a:r>
              <a:rPr lang="de-CH" sz="2400" dirty="0" smtClean="0"/>
              <a:t>Localization</a:t>
            </a:r>
          </a:p>
          <a:p>
            <a:pPr lvl="1">
              <a:spcBef>
                <a:spcPts val="1200"/>
              </a:spcBef>
              <a:buFont typeface="Arial" pitchFamily="34" charset="0"/>
              <a:buChar char="•"/>
            </a:pPr>
            <a:r>
              <a:rPr lang="de-CH" sz="2000" dirty="0" smtClean="0"/>
              <a:t>Analysis at a grid point is only influenced by observations close-by</a:t>
            </a:r>
          </a:p>
          <a:p>
            <a:pPr lvl="1">
              <a:spcBef>
                <a:spcPts val="1200"/>
              </a:spcBef>
              <a:buFont typeface="Arial" pitchFamily="34" charset="0"/>
              <a:buChar char="•"/>
            </a:pPr>
            <a:r>
              <a:rPr lang="de-CH" sz="2000" dirty="0" smtClean="0"/>
              <a:t>LETKF of Hunt et al. (2007)</a:t>
            </a:r>
          </a:p>
          <a:p>
            <a:pPr lvl="1">
              <a:spcBef>
                <a:spcPts val="1200"/>
              </a:spcBef>
              <a:buFont typeface="Arial" pitchFamily="34" charset="0"/>
              <a:buChar char="•"/>
            </a:pPr>
            <a:r>
              <a:rPr lang="de-CH" sz="2000" dirty="0" smtClean="0"/>
              <a:t>Local SIR filter (LSIR)</a:t>
            </a:r>
          </a:p>
          <a:p>
            <a:pPr>
              <a:spcBef>
                <a:spcPts val="1200"/>
              </a:spcBef>
              <a:buFont typeface="Wingdings" pitchFamily="2" charset="2"/>
              <a:buChar char="§"/>
            </a:pPr>
            <a:r>
              <a:rPr lang="de-CH" sz="2400" dirty="0" smtClean="0"/>
              <a:t>Observation Averaging</a:t>
            </a:r>
          </a:p>
          <a:p>
            <a:pPr lvl="1">
              <a:spcBef>
                <a:spcPts val="1200"/>
              </a:spcBef>
              <a:buFont typeface="Arial" pitchFamily="34" charset="0"/>
              <a:buChar char="•"/>
            </a:pPr>
            <a:r>
              <a:rPr lang="de-CH" sz="2000" dirty="0" smtClean="0"/>
              <a:t>Averaged observations over a region to reduce intermittency</a:t>
            </a:r>
          </a:p>
          <a:p>
            <a:pPr lvl="1">
              <a:spcBef>
                <a:spcPts val="1200"/>
              </a:spcBef>
              <a:buFont typeface="Arial" pitchFamily="34" charset="0"/>
              <a:buChar char="•"/>
            </a:pPr>
            <a:r>
              <a:rPr lang="de-CH" sz="2000" dirty="0" smtClean="0"/>
              <a:t>Sometimes called „super-obbing“</a:t>
            </a:r>
          </a:p>
          <a:p>
            <a:pPr lvl="1">
              <a:spcBef>
                <a:spcPts val="1200"/>
              </a:spcBef>
              <a:buFont typeface="Arial" pitchFamily="34" charset="0"/>
              <a:buChar char="•"/>
            </a:pPr>
            <a:r>
              <a:rPr lang="de-CH" sz="2000" dirty="0" smtClean="0"/>
              <a:t>AETKF and ASIR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Sirius\Desktop\My Dropbox\Work\SRNWP_Bologna\anim\Cloud\Bologna1.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79912" y="2852880"/>
            <a:ext cx="5349240" cy="4032504"/>
          </a:xfrm>
          <a:prstGeom prst="rect">
            <a:avLst/>
          </a:prstGeom>
          <a:noFill/>
        </p:spPr>
      </p:pic>
      <p:sp>
        <p:nvSpPr>
          <p:cNvPr id="9218" name="Rectangle 2"/>
          <p:cNvSpPr>
            <a:spLocks noGrp="1" noRot="1" noChangeArrowheads="1"/>
          </p:cNvSpPr>
          <p:nvPr>
            <p:ph type="title"/>
          </p:nvPr>
        </p:nvSpPr>
        <p:spPr>
          <a:xfrm>
            <a:off x="467544" y="116632"/>
            <a:ext cx="8229600" cy="1143000"/>
          </a:xfrm>
        </p:spPr>
        <p:txBody>
          <a:bodyPr/>
          <a:lstStyle/>
          <a:p>
            <a:pPr eaLnBrk="1" fontAlgn="auto" hangingPunct="1">
              <a:spcAft>
                <a:spcPts val="0"/>
              </a:spcAft>
              <a:defRPr/>
            </a:pPr>
            <a:r>
              <a:rPr lang="de-CH" dirty="0" smtClean="0"/>
              <a:t>Toy Model</a:t>
            </a:r>
            <a:endParaRPr lang="de-CH" dirty="0"/>
          </a:p>
        </p:txBody>
      </p:sp>
      <p:sp>
        <p:nvSpPr>
          <p:cNvPr id="4" name="Content Placeholder 2"/>
          <p:cNvSpPr>
            <a:spLocks noGrp="1"/>
          </p:cNvSpPr>
          <p:nvPr>
            <p:ph idx="1"/>
          </p:nvPr>
        </p:nvSpPr>
        <p:spPr>
          <a:xfrm>
            <a:off x="179512" y="1235893"/>
            <a:ext cx="8784976" cy="2049091"/>
          </a:xfrm>
        </p:spPr>
        <p:txBody>
          <a:bodyPr>
            <a:normAutofit/>
          </a:bodyPr>
          <a:lstStyle/>
          <a:p>
            <a:pPr>
              <a:spcBef>
                <a:spcPts val="1200"/>
              </a:spcBef>
            </a:pPr>
            <a:r>
              <a:rPr lang="de-CH" sz="2200" dirty="0" smtClean="0"/>
              <a:t>One spatial and one temporal dimension</a:t>
            </a:r>
          </a:p>
          <a:p>
            <a:pPr>
              <a:spcBef>
                <a:spcPts val="1200"/>
              </a:spcBef>
            </a:pPr>
            <a:r>
              <a:rPr lang="de-CH" sz="2200" dirty="0" smtClean="0"/>
              <a:t>Cloud distribution determined by birth/death probabilities</a:t>
            </a:r>
          </a:p>
          <a:p>
            <a:pPr>
              <a:spcBef>
                <a:spcPts val="1200"/>
              </a:spcBef>
              <a:buNone/>
            </a:pPr>
            <a:r>
              <a:rPr lang="de-CH" sz="2200" dirty="0" smtClean="0"/>
              <a:t>        Leads to a mean cloud half life and an average density of clouds</a:t>
            </a:r>
          </a:p>
          <a:p>
            <a:pPr>
              <a:spcBef>
                <a:spcPts val="1200"/>
              </a:spcBef>
            </a:pPr>
            <a:r>
              <a:rPr lang="de-CH" sz="2200" dirty="0" smtClean="0"/>
              <a:t>Model &amp; observations are perfect</a:t>
            </a:r>
          </a:p>
          <a:p>
            <a:pPr>
              <a:spcBef>
                <a:spcPts val="1200"/>
              </a:spcBef>
              <a:buFont typeface="Wingdings" pitchFamily="2" charset="2"/>
              <a:buChar char="§"/>
            </a:pPr>
            <a:endParaRPr lang="de-CH" sz="2400" dirty="0" smtClean="0"/>
          </a:p>
        </p:txBody>
      </p:sp>
      <p:sp>
        <p:nvSpPr>
          <p:cNvPr id="5" name="Right Arrow 4"/>
          <p:cNvSpPr/>
          <p:nvPr/>
        </p:nvSpPr>
        <p:spPr>
          <a:xfrm>
            <a:off x="179512" y="2348880"/>
            <a:ext cx="432048"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323528" y="3429000"/>
            <a:ext cx="3528392" cy="2246769"/>
          </a:xfrm>
          <a:prstGeom prst="rect">
            <a:avLst/>
          </a:prstGeom>
          <a:noFill/>
        </p:spPr>
        <p:txBody>
          <a:bodyPr wrap="square" rtlCol="0">
            <a:spAutoFit/>
          </a:bodyPr>
          <a:lstStyle/>
          <a:p>
            <a:r>
              <a:rPr lang="de-CH" sz="2000" dirty="0" smtClean="0"/>
              <a:t>Example run:</a:t>
            </a:r>
          </a:p>
          <a:p>
            <a:pPr>
              <a:buFont typeface="Arial" pitchFamily="34" charset="0"/>
              <a:buChar char="•"/>
            </a:pPr>
            <a:r>
              <a:rPr lang="de-CH" sz="2000" dirty="0" smtClean="0"/>
              <a:t> 100 gridpoints</a:t>
            </a:r>
          </a:p>
          <a:p>
            <a:pPr>
              <a:buFont typeface="Arial" pitchFamily="34" charset="0"/>
              <a:buChar char="•"/>
            </a:pPr>
            <a:r>
              <a:rPr lang="de-CH" sz="2000" dirty="0" smtClean="0"/>
              <a:t> half life 30 time steps</a:t>
            </a:r>
          </a:p>
          <a:p>
            <a:pPr>
              <a:buFont typeface="Arial" pitchFamily="34" charset="0"/>
              <a:buChar char="•"/>
            </a:pPr>
            <a:r>
              <a:rPr lang="de-CH" sz="2000" dirty="0" smtClean="0"/>
              <a:t> average density of 0.1 clouds</a:t>
            </a:r>
          </a:p>
          <a:p>
            <a:pPr>
              <a:buFont typeface="Arial" pitchFamily="34" charset="0"/>
              <a:buChar char="•"/>
            </a:pPr>
            <a:endParaRPr lang="de-CH" sz="2000" dirty="0" smtClean="0"/>
          </a:p>
          <a:p>
            <a:pPr>
              <a:buFont typeface="Arial" pitchFamily="34" charset="0"/>
              <a:buChar char="•"/>
            </a:pPr>
            <a:r>
              <a:rPr lang="de-CH" sz="2000" dirty="0" smtClean="0"/>
              <a:t> black squares </a:t>
            </a:r>
            <a:r>
              <a:rPr lang="en-GB" sz="2000" dirty="0" smtClean="0"/>
              <a:t>■ mark the number and position of clouds</a:t>
            </a:r>
            <a:endParaRPr lang="en-GB"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Sirius\Desktop\My Dropbox\Work\SRNWP_Bologna\anim\anim_1.gif"/>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34097" y="2841061"/>
            <a:ext cx="5328592" cy="4016939"/>
          </a:xfrm>
          <a:prstGeom prst="rect">
            <a:avLst/>
          </a:prstGeom>
          <a:noFill/>
        </p:spPr>
      </p:pic>
      <p:sp>
        <p:nvSpPr>
          <p:cNvPr id="9218" name="Rectangle 2"/>
          <p:cNvSpPr>
            <a:spLocks noGrp="1" noRot="1" noChangeArrowheads="1"/>
          </p:cNvSpPr>
          <p:nvPr>
            <p:ph type="title"/>
          </p:nvPr>
        </p:nvSpPr>
        <p:spPr>
          <a:xfrm>
            <a:off x="467544" y="116632"/>
            <a:ext cx="8229600" cy="1143000"/>
          </a:xfrm>
        </p:spPr>
        <p:txBody>
          <a:bodyPr/>
          <a:lstStyle/>
          <a:p>
            <a:pPr eaLnBrk="1" fontAlgn="auto" hangingPunct="1">
              <a:spcAft>
                <a:spcPts val="0"/>
              </a:spcAft>
              <a:defRPr/>
            </a:pPr>
            <a:r>
              <a:rPr lang="de-CH" dirty="0" smtClean="0"/>
              <a:t>Toy Model</a:t>
            </a:r>
            <a:endParaRPr lang="de-CH" dirty="0"/>
          </a:p>
        </p:txBody>
      </p:sp>
      <p:sp>
        <p:nvSpPr>
          <p:cNvPr id="4" name="Content Placeholder 2"/>
          <p:cNvSpPr>
            <a:spLocks noGrp="1"/>
          </p:cNvSpPr>
          <p:nvPr>
            <p:ph idx="1"/>
          </p:nvPr>
        </p:nvSpPr>
        <p:spPr>
          <a:xfrm>
            <a:off x="179512" y="1235893"/>
            <a:ext cx="8784976" cy="2049091"/>
          </a:xfrm>
        </p:spPr>
        <p:txBody>
          <a:bodyPr>
            <a:normAutofit/>
          </a:bodyPr>
          <a:lstStyle/>
          <a:p>
            <a:pPr>
              <a:spcBef>
                <a:spcPts val="1200"/>
              </a:spcBef>
            </a:pPr>
            <a:r>
              <a:rPr lang="de-CH" sz="2200" dirty="0" smtClean="0"/>
              <a:t>One spatial and one temporal dimension</a:t>
            </a:r>
          </a:p>
          <a:p>
            <a:pPr>
              <a:spcBef>
                <a:spcPts val="1200"/>
              </a:spcBef>
            </a:pPr>
            <a:r>
              <a:rPr lang="de-CH" sz="2200" dirty="0" smtClean="0"/>
              <a:t>Cloud distribution determined by birth/death probabilities</a:t>
            </a:r>
          </a:p>
          <a:p>
            <a:pPr>
              <a:spcBef>
                <a:spcPts val="1200"/>
              </a:spcBef>
              <a:buNone/>
            </a:pPr>
            <a:r>
              <a:rPr lang="de-CH" sz="2200" dirty="0" smtClean="0"/>
              <a:t>        Leads to a mean cloud half life and an average density of clouds</a:t>
            </a:r>
          </a:p>
          <a:p>
            <a:pPr>
              <a:spcBef>
                <a:spcPts val="1200"/>
              </a:spcBef>
            </a:pPr>
            <a:r>
              <a:rPr lang="de-CH" sz="2200" dirty="0" smtClean="0"/>
              <a:t>Model &amp; observations are perfect</a:t>
            </a:r>
          </a:p>
          <a:p>
            <a:pPr>
              <a:spcBef>
                <a:spcPts val="1200"/>
              </a:spcBef>
              <a:buFont typeface="Wingdings" pitchFamily="2" charset="2"/>
              <a:buChar char="§"/>
            </a:pPr>
            <a:endParaRPr lang="de-CH" sz="2400" dirty="0" smtClean="0"/>
          </a:p>
        </p:txBody>
      </p:sp>
      <p:sp>
        <p:nvSpPr>
          <p:cNvPr id="5" name="Right Arrow 4"/>
          <p:cNvSpPr/>
          <p:nvPr/>
        </p:nvSpPr>
        <p:spPr>
          <a:xfrm>
            <a:off x="179512" y="2348880"/>
            <a:ext cx="432048"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323528" y="3429000"/>
            <a:ext cx="3528392" cy="2246769"/>
          </a:xfrm>
          <a:prstGeom prst="rect">
            <a:avLst/>
          </a:prstGeom>
          <a:noFill/>
        </p:spPr>
        <p:txBody>
          <a:bodyPr wrap="square" rtlCol="0">
            <a:spAutoFit/>
          </a:bodyPr>
          <a:lstStyle/>
          <a:p>
            <a:r>
              <a:rPr lang="de-CH" sz="2000" dirty="0" smtClean="0"/>
              <a:t>Example run:</a:t>
            </a:r>
          </a:p>
          <a:p>
            <a:pPr>
              <a:buFont typeface="Arial" pitchFamily="34" charset="0"/>
              <a:buChar char="•"/>
            </a:pPr>
            <a:r>
              <a:rPr lang="de-CH" sz="2000" dirty="0" smtClean="0"/>
              <a:t> 100 gridpoints</a:t>
            </a:r>
          </a:p>
          <a:p>
            <a:pPr>
              <a:buFont typeface="Arial" pitchFamily="34" charset="0"/>
              <a:buChar char="•"/>
            </a:pPr>
            <a:r>
              <a:rPr lang="de-CH" sz="2000" dirty="0" smtClean="0"/>
              <a:t> half life 30 time steps</a:t>
            </a:r>
          </a:p>
          <a:p>
            <a:pPr>
              <a:buFont typeface="Arial" pitchFamily="34" charset="0"/>
              <a:buChar char="•"/>
            </a:pPr>
            <a:r>
              <a:rPr lang="de-CH" sz="2000" dirty="0" smtClean="0"/>
              <a:t> average density of 0.1 clouds</a:t>
            </a:r>
          </a:p>
          <a:p>
            <a:pPr>
              <a:buFont typeface="Arial" pitchFamily="34" charset="0"/>
              <a:buChar char="•"/>
            </a:pPr>
            <a:endParaRPr lang="de-CH" sz="2000" dirty="0" smtClean="0"/>
          </a:p>
          <a:p>
            <a:pPr>
              <a:buFont typeface="Arial" pitchFamily="34" charset="0"/>
              <a:buChar char="•"/>
            </a:pPr>
            <a:r>
              <a:rPr lang="de-CH" sz="2000" dirty="0" smtClean="0"/>
              <a:t> black squares </a:t>
            </a:r>
            <a:r>
              <a:rPr lang="en-GB" sz="2000" dirty="0" smtClean="0"/>
              <a:t>■ mark the number and position of clouds</a:t>
            </a:r>
            <a:endParaRPr lang="en-GB" sz="2000" dirty="0"/>
          </a:p>
        </p:txBody>
      </p:sp>
    </p:spTree>
    <p:extLst>
      <p:ext uri="{BB962C8B-B14F-4D97-AF65-F5344CB8AC3E}">
        <p14:creationId xmlns:p14="http://schemas.microsoft.com/office/powerpoint/2010/main" val="2914267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Rot="1" noChangeArrowheads="1"/>
          </p:cNvSpPr>
          <p:nvPr>
            <p:ph type="title"/>
          </p:nvPr>
        </p:nvSpPr>
        <p:spPr>
          <a:xfrm>
            <a:off x="467544" y="341784"/>
            <a:ext cx="8229600" cy="1143000"/>
          </a:xfrm>
        </p:spPr>
        <p:txBody>
          <a:bodyPr/>
          <a:lstStyle/>
          <a:p>
            <a:pPr eaLnBrk="1" fontAlgn="auto" hangingPunct="1">
              <a:spcAft>
                <a:spcPts val="0"/>
              </a:spcAft>
              <a:defRPr/>
            </a:pPr>
            <a:r>
              <a:rPr lang="de-CH" dirty="0" smtClean="0"/>
              <a:t>Model setting</a:t>
            </a:r>
            <a:endParaRPr lang="de-CH" dirty="0"/>
          </a:p>
        </p:txBody>
      </p:sp>
      <p:sp>
        <p:nvSpPr>
          <p:cNvPr id="4" name="Content Placeholder 2"/>
          <p:cNvSpPr>
            <a:spLocks noGrp="1"/>
          </p:cNvSpPr>
          <p:nvPr>
            <p:ph idx="1"/>
          </p:nvPr>
        </p:nvSpPr>
        <p:spPr>
          <a:xfrm>
            <a:off x="179512" y="1988840"/>
            <a:ext cx="8784976" cy="4464496"/>
          </a:xfrm>
        </p:spPr>
        <p:txBody>
          <a:bodyPr>
            <a:normAutofit/>
          </a:bodyPr>
          <a:lstStyle/>
          <a:p>
            <a:pPr marL="0" indent="0">
              <a:spcBef>
                <a:spcPts val="1200"/>
              </a:spcBef>
              <a:buNone/>
            </a:pPr>
            <a:r>
              <a:rPr lang="de-CH" sz="2400" b="1" dirty="0" smtClean="0">
                <a:cs typeface="Times New Roman" pitchFamily="18" charset="0"/>
              </a:rPr>
              <a:t>Basic settings:</a:t>
            </a:r>
          </a:p>
          <a:p>
            <a:pPr>
              <a:spcBef>
                <a:spcPts val="1200"/>
              </a:spcBef>
            </a:pPr>
            <a:r>
              <a:rPr lang="de-CH" sz="2000" dirty="0" smtClean="0">
                <a:cs typeface="Times New Roman" pitchFamily="18" charset="0"/>
              </a:rPr>
              <a:t>100 grid points</a:t>
            </a:r>
          </a:p>
          <a:p>
            <a:pPr>
              <a:spcBef>
                <a:spcPts val="1200"/>
              </a:spcBef>
            </a:pPr>
            <a:r>
              <a:rPr lang="de-CH" sz="2000" dirty="0" smtClean="0">
                <a:cs typeface="Times New Roman" pitchFamily="18" charset="0"/>
              </a:rPr>
              <a:t>Half-life (hl) is 30 (varying problem) or 3000 (stationary problem) time steps</a:t>
            </a:r>
          </a:p>
          <a:p>
            <a:pPr>
              <a:spcBef>
                <a:spcPts val="1200"/>
              </a:spcBef>
            </a:pPr>
            <a:r>
              <a:rPr lang="de-CH" sz="2000" dirty="0" smtClean="0">
                <a:cs typeface="Times New Roman" pitchFamily="18" charset="0"/>
              </a:rPr>
              <a:t>Average cloud density is 0.1 per grid point</a:t>
            </a:r>
          </a:p>
          <a:p>
            <a:pPr>
              <a:spcBef>
                <a:spcPts val="1200"/>
              </a:spcBef>
            </a:pPr>
            <a:r>
              <a:rPr lang="de-CH" sz="2000" dirty="0">
                <a:cs typeface="Times New Roman" pitchFamily="18" charset="0"/>
              </a:rPr>
              <a:t>hl30 corresponds to 2.5 </a:t>
            </a:r>
            <a:r>
              <a:rPr lang="de-CH" sz="2000" dirty="0" smtClean="0">
                <a:cs typeface="Times New Roman" pitchFamily="18" charset="0"/>
              </a:rPr>
              <a:t>hours</a:t>
            </a:r>
          </a:p>
          <a:p>
            <a:pPr>
              <a:spcBef>
                <a:spcPts val="1200"/>
              </a:spcBef>
            </a:pPr>
            <a:endParaRPr lang="de-CH" sz="2000" dirty="0" smtClean="0">
              <a:cs typeface="Times New Roman" pitchFamily="18" charset="0"/>
            </a:endParaRPr>
          </a:p>
          <a:p>
            <a:pPr marL="0" indent="0">
              <a:spcBef>
                <a:spcPts val="1200"/>
              </a:spcBef>
              <a:buNone/>
            </a:pPr>
            <a:r>
              <a:rPr lang="de-CH" sz="2400" b="1" dirty="0" smtClean="0">
                <a:cs typeface="Times New Roman" pitchFamily="18" charset="0"/>
              </a:rPr>
              <a:t>Special settings:</a:t>
            </a:r>
          </a:p>
          <a:p>
            <a:pPr>
              <a:spcBef>
                <a:spcPts val="1200"/>
              </a:spcBef>
            </a:pPr>
            <a:r>
              <a:rPr lang="de-CH" sz="2000" dirty="0" smtClean="0">
                <a:cs typeface="Times New Roman" pitchFamily="18" charset="0"/>
              </a:rPr>
              <a:t>Averaging is applied for regions of 10 grid points</a:t>
            </a:r>
          </a:p>
          <a:p>
            <a:pPr>
              <a:spcBef>
                <a:spcPts val="1200"/>
              </a:spcBef>
            </a:pPr>
            <a:r>
              <a:rPr lang="de-CH" sz="2000" dirty="0" smtClean="0">
                <a:cs typeface="Times New Roman" pitchFamily="18" charset="0"/>
              </a:rPr>
              <a:t>Localization is applied to every grid point with a localization radius of 0</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Rot="1" noChangeArrowheads="1"/>
          </p:cNvSpPr>
          <p:nvPr>
            <p:ph type="title"/>
          </p:nvPr>
        </p:nvSpPr>
        <p:spPr>
          <a:xfrm>
            <a:off x="467544" y="197768"/>
            <a:ext cx="8229600" cy="1143000"/>
          </a:xfrm>
        </p:spPr>
        <p:txBody>
          <a:bodyPr/>
          <a:lstStyle/>
          <a:p>
            <a:pPr eaLnBrk="1" fontAlgn="auto" hangingPunct="1">
              <a:spcAft>
                <a:spcPts val="0"/>
              </a:spcAft>
              <a:defRPr/>
            </a:pPr>
            <a:r>
              <a:rPr lang="de-CH" dirty="0" smtClean="0"/>
              <a:t>Example Runs</a:t>
            </a:r>
            <a:endParaRPr lang="de-CH" dirty="0"/>
          </a:p>
        </p:txBody>
      </p:sp>
      <p:sp>
        <p:nvSpPr>
          <p:cNvPr id="4" name="Content Placeholder 2"/>
          <p:cNvSpPr>
            <a:spLocks noGrp="1"/>
          </p:cNvSpPr>
          <p:nvPr>
            <p:ph idx="1"/>
          </p:nvPr>
        </p:nvSpPr>
        <p:spPr>
          <a:xfrm>
            <a:off x="179512" y="1700808"/>
            <a:ext cx="4176464" cy="1473027"/>
          </a:xfrm>
        </p:spPr>
        <p:txBody>
          <a:bodyPr>
            <a:normAutofit/>
          </a:bodyPr>
          <a:lstStyle/>
          <a:p>
            <a:pPr>
              <a:spcBef>
                <a:spcPts val="1200"/>
              </a:spcBef>
            </a:pPr>
            <a:r>
              <a:rPr lang="de-CH" sz="2200" dirty="0" smtClean="0"/>
              <a:t>Ensemble size: 50</a:t>
            </a:r>
          </a:p>
          <a:p>
            <a:pPr>
              <a:spcBef>
                <a:spcPts val="1200"/>
              </a:spcBef>
            </a:pPr>
            <a:r>
              <a:rPr lang="de-CH" sz="2200" dirty="0" smtClean="0"/>
              <a:t>Half life: 3000</a:t>
            </a:r>
          </a:p>
          <a:p>
            <a:pPr>
              <a:spcBef>
                <a:spcPts val="1200"/>
              </a:spcBef>
            </a:pPr>
            <a:r>
              <a:rPr lang="de-CH" sz="2200" dirty="0" smtClean="0"/>
              <a:t>Method: ETKF</a:t>
            </a:r>
          </a:p>
          <a:p>
            <a:pPr>
              <a:spcBef>
                <a:spcPts val="1200"/>
              </a:spcBef>
              <a:buFont typeface="Wingdings" pitchFamily="2" charset="2"/>
              <a:buChar char="§"/>
            </a:pPr>
            <a:endParaRPr lang="de-CH" sz="2400" dirty="0" smtClean="0"/>
          </a:p>
        </p:txBody>
      </p:sp>
      <p:sp>
        <p:nvSpPr>
          <p:cNvPr id="7" name="TextBox 6"/>
          <p:cNvSpPr txBox="1"/>
          <p:nvPr/>
        </p:nvSpPr>
        <p:spPr>
          <a:xfrm>
            <a:off x="4427984" y="1772816"/>
            <a:ext cx="4067944" cy="1415772"/>
          </a:xfrm>
          <a:prstGeom prst="rect">
            <a:avLst/>
          </a:prstGeom>
          <a:noFill/>
        </p:spPr>
        <p:txBody>
          <a:bodyPr wrap="square" rtlCol="0">
            <a:spAutoFit/>
          </a:bodyPr>
          <a:lstStyle/>
          <a:p>
            <a:pPr marL="342900" indent="-342900">
              <a:spcBef>
                <a:spcPts val="1200"/>
              </a:spcBef>
              <a:buFont typeface="Arial" pitchFamily="34" charset="0"/>
              <a:buChar char="•"/>
            </a:pPr>
            <a:r>
              <a:rPr lang="de-CH" sz="2200" b="1" dirty="0" smtClean="0">
                <a:solidFill>
                  <a:srgbClr val="FF0000"/>
                </a:solidFill>
              </a:rPr>
              <a:t>Red line: </a:t>
            </a:r>
            <a:r>
              <a:rPr lang="de-CH" sz="2200" dirty="0" smtClean="0"/>
              <a:t>ensemble mean</a:t>
            </a:r>
          </a:p>
          <a:p>
            <a:pPr marL="342900" indent="-342900">
              <a:spcBef>
                <a:spcPts val="1200"/>
              </a:spcBef>
              <a:buFont typeface="Arial" pitchFamily="34" charset="0"/>
              <a:buChar char="•"/>
            </a:pPr>
            <a:r>
              <a:rPr lang="de-CH" sz="2200" b="1" dirty="0" smtClean="0">
                <a:solidFill>
                  <a:srgbClr val="00B050"/>
                </a:solidFill>
              </a:rPr>
              <a:t>Green line: </a:t>
            </a:r>
            <a:r>
              <a:rPr lang="de-CH" sz="2200" dirty="0" smtClean="0"/>
              <a:t>ensemble spread</a:t>
            </a:r>
          </a:p>
          <a:p>
            <a:pPr marL="342900" indent="-342900">
              <a:spcBef>
                <a:spcPts val="1200"/>
              </a:spcBef>
              <a:buFont typeface="Arial" pitchFamily="34" charset="0"/>
              <a:buChar char="•"/>
            </a:pPr>
            <a:endParaRPr lang="en-GB" sz="2200" dirty="0" smtClean="0"/>
          </a:p>
        </p:txBody>
      </p:sp>
      <p:pic>
        <p:nvPicPr>
          <p:cNvPr id="2050" name="Picture 2" descr="C:\Users\Sirius\Desktop\My Dropbox\Work\SRNWP_Bologna\anim\ETKF_3000_50\Bologna_etkf_3000_0.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79862" y="2937510"/>
            <a:ext cx="5200650" cy="392049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3103</Words>
  <Application>Microsoft Office PowerPoint</Application>
  <PresentationFormat>On-screen Show (4:3)</PresentationFormat>
  <Paragraphs>250</Paragraphs>
  <Slides>29</Slides>
  <Notes>24</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The impact of localization and observation averaging for convective-scale data assimilation in a simple stochastic model</vt:lpstr>
      <vt:lpstr>Motivation</vt:lpstr>
      <vt:lpstr>Problems of radar data assimilation </vt:lpstr>
      <vt:lpstr>Data Assimilation Methods</vt:lpstr>
      <vt:lpstr>Possible Solutions</vt:lpstr>
      <vt:lpstr>Toy Model</vt:lpstr>
      <vt:lpstr>Toy Model</vt:lpstr>
      <vt:lpstr>Model setting</vt:lpstr>
      <vt:lpstr>Example Runs</vt:lpstr>
      <vt:lpstr>Example Runs</vt:lpstr>
      <vt:lpstr>Example Runs</vt:lpstr>
      <vt:lpstr>Example Runs</vt:lpstr>
      <vt:lpstr>Results – Example Runs</vt:lpstr>
      <vt:lpstr>Changing Ensemble size</vt:lpstr>
      <vt:lpstr>Localization</vt:lpstr>
      <vt:lpstr>Averaging</vt:lpstr>
      <vt:lpstr>Conclusions</vt:lpstr>
      <vt:lpstr>PowerPoint Presentation</vt:lpstr>
      <vt:lpstr>Extra slide - Tuning</vt:lpstr>
      <vt:lpstr>ETKF hl30, 50 ensembles</vt:lpstr>
      <vt:lpstr>SIR hl30, 50 members</vt:lpstr>
      <vt:lpstr>Comparison after 4 steps</vt:lpstr>
      <vt:lpstr>Comparison after 10 steps</vt:lpstr>
      <vt:lpstr>W-Matrix Hinton Diagrams</vt:lpstr>
      <vt:lpstr>Example 1 SIR, hl 3000,k 50 Step 84-85</vt:lpstr>
      <vt:lpstr>Example 1 SIR, hl 3000,k 50 Step 85-86</vt:lpstr>
      <vt:lpstr>Example 1 SIR, hl 3000,k 50 Step 99 to 100</vt:lpstr>
      <vt:lpstr>Example 1 ETKF, hl 3000,k 50 Step 13 to 14</vt:lpstr>
      <vt:lpstr>Example 1 ETKF, hl 3000,k 50 Step 99 to 100</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impact of localization and observation averaging for convective-scale data assimilation in a simple stochastic model</dc:title>
  <dc:creator>Michael Würsch</dc:creator>
  <cp:lastModifiedBy>Michael_Würsch</cp:lastModifiedBy>
  <cp:revision>419</cp:revision>
  <cp:lastPrinted>2011-02-11T10:05:41Z</cp:lastPrinted>
  <dcterms:created xsi:type="dcterms:W3CDTF">2011-01-27T15:35:46Z</dcterms:created>
  <dcterms:modified xsi:type="dcterms:W3CDTF">2011-02-23T18:17:52Z</dcterms:modified>
</cp:coreProperties>
</file>