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3" r:id="rId3"/>
    <p:sldId id="260" r:id="rId4"/>
    <p:sldId id="261" r:id="rId5"/>
    <p:sldId id="262" r:id="rId6"/>
    <p:sldId id="264" r:id="rId7"/>
    <p:sldId id="269" r:id="rId8"/>
    <p:sldId id="265" r:id="rId9"/>
    <p:sldId id="266" r:id="rId10"/>
    <p:sldId id="267" r:id="rId11"/>
    <p:sldId id="268" r:id="rId12"/>
    <p:sldId id="270" r:id="rId13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-2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Mastertitelformat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Master-Untertitelformat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9C6B-2919-EA4F-A7C1-609CC7269E45}" type="datetimeFigureOut">
              <a:rPr lang="de-DE" smtClean="0"/>
              <a:t>13.05.14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B8DF-B3CB-D44F-87CE-06FEC9E0059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30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Mastertitelformat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9C6B-2919-EA4F-A7C1-609CC7269E45}" type="datetimeFigureOut">
              <a:rPr lang="de-DE" smtClean="0"/>
              <a:t>13.05.14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B8DF-B3CB-D44F-87CE-06FEC9E0059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36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Mastertitelformat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9C6B-2919-EA4F-A7C1-609CC7269E45}" type="datetimeFigureOut">
              <a:rPr lang="de-DE" smtClean="0"/>
              <a:t>13.05.14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B8DF-B3CB-D44F-87CE-06FEC9E0059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748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Mastertitelformat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9C6B-2919-EA4F-A7C1-609CC7269E45}" type="datetimeFigureOut">
              <a:rPr lang="de-DE" smtClean="0"/>
              <a:t>13.05.14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B8DF-B3CB-D44F-87CE-06FEC9E0059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13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Mastertitelformat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9C6B-2919-EA4F-A7C1-609CC7269E45}" type="datetimeFigureOut">
              <a:rPr lang="de-DE" smtClean="0"/>
              <a:t>13.05.14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B8DF-B3CB-D44F-87CE-06FEC9E0059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70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Mastertitelformat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9C6B-2919-EA4F-A7C1-609CC7269E45}" type="datetimeFigureOut">
              <a:rPr lang="de-DE" smtClean="0"/>
              <a:t>13.05.14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B8DF-B3CB-D44F-87CE-06FEC9E0059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25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Mastertitelformat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9C6B-2919-EA4F-A7C1-609CC7269E45}" type="datetimeFigureOut">
              <a:rPr lang="de-DE" smtClean="0"/>
              <a:t>13.05.14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B8DF-B3CB-D44F-87CE-06FEC9E0059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07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Mastertitelformat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9C6B-2919-EA4F-A7C1-609CC7269E45}" type="datetimeFigureOut">
              <a:rPr lang="de-DE" smtClean="0"/>
              <a:t>13.05.14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B8DF-B3CB-D44F-87CE-06FEC9E0059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35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9C6B-2919-EA4F-A7C1-609CC7269E45}" type="datetimeFigureOut">
              <a:rPr lang="de-DE" smtClean="0"/>
              <a:t>13.05.14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B8DF-B3CB-D44F-87CE-06FEC9E0059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64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Mastertitelformat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9C6B-2919-EA4F-A7C1-609CC7269E45}" type="datetimeFigureOut">
              <a:rPr lang="de-DE" smtClean="0"/>
              <a:t>13.05.14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B8DF-B3CB-D44F-87CE-06FEC9E0059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47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Mastertitelformat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9C6B-2919-EA4F-A7C1-609CC7269E45}" type="datetimeFigureOut">
              <a:rPr lang="de-DE" smtClean="0"/>
              <a:t>13.05.14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B8DF-B3CB-D44F-87CE-06FEC9E0059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Mastertitelformat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79C6B-2919-EA4F-A7C1-609CC7269E45}" type="datetimeFigureOut">
              <a:rPr lang="de-DE" smtClean="0"/>
              <a:t>13.05.14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1B8DF-B3CB-D44F-87CE-06FEC9E0059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92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14493" y="587146"/>
            <a:ext cx="7933790" cy="3016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Processing and Formats</a:t>
            </a:r>
          </a:p>
          <a:p>
            <a:endParaRPr lang="en-US" dirty="0"/>
          </a:p>
          <a:p>
            <a:r>
              <a:rPr lang="en-US" dirty="0" smtClean="0"/>
              <a:t>Main task for </a:t>
            </a:r>
            <a:r>
              <a:rPr lang="en-US" dirty="0" err="1" smtClean="0"/>
              <a:t>Metek</a:t>
            </a:r>
            <a:r>
              <a:rPr lang="en-US" dirty="0" smtClean="0"/>
              <a:t> is processing of the sampled data (2 </a:t>
            </a:r>
            <a:r>
              <a:rPr lang="en-US" dirty="0" err="1" smtClean="0"/>
              <a:t>TByte</a:t>
            </a:r>
            <a:r>
              <a:rPr lang="en-US" dirty="0" smtClean="0"/>
              <a:t>/h) so that no information is lost and so that it is easy to read for the the users.</a:t>
            </a:r>
          </a:p>
          <a:p>
            <a:endParaRPr lang="en-US" dirty="0"/>
          </a:p>
          <a:p>
            <a:r>
              <a:rPr lang="en-US" dirty="0" smtClean="0"/>
              <a:t>New Parameters: Co-Cross-Correlation  and Differential Phase</a:t>
            </a:r>
          </a:p>
          <a:p>
            <a:endParaRPr lang="en-US" dirty="0"/>
          </a:p>
          <a:p>
            <a:r>
              <a:rPr lang="en-US" dirty="0" smtClean="0"/>
              <a:t>Format for saving the Spectra</a:t>
            </a:r>
          </a:p>
          <a:p>
            <a:endParaRPr lang="en-US" dirty="0"/>
          </a:p>
          <a:p>
            <a:r>
              <a:rPr lang="en-US" dirty="0" smtClean="0"/>
              <a:t>IDL-GDL-python</a:t>
            </a:r>
          </a:p>
        </p:txBody>
      </p:sp>
    </p:spTree>
    <p:extLst>
      <p:ext uri="{BB962C8B-B14F-4D97-AF65-F5344CB8AC3E}">
        <p14:creationId xmlns:p14="http://schemas.microsoft.com/office/powerpoint/2010/main" val="2184834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14493" y="587146"/>
            <a:ext cx="7933790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Ideas for improved spectra data</a:t>
            </a:r>
            <a:r>
              <a:rPr lang="en-US" dirty="0" smtClean="0"/>
              <a:t>: </a:t>
            </a:r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Some more points to the left and to the right of each detected peak. Above, below, before, after?</a:t>
            </a:r>
            <a:br>
              <a:rPr lang="en-US" dirty="0" smtClean="0"/>
            </a:br>
            <a:r>
              <a:rPr lang="en-US" dirty="0" smtClean="0"/>
              <a:t>-&gt; </a:t>
            </a:r>
            <a:r>
              <a:rPr lang="en-US" dirty="0" smtClean="0"/>
              <a:t>Better solution: </a:t>
            </a:r>
            <a:r>
              <a:rPr lang="en-US" dirty="0" err="1" smtClean="0"/>
              <a:t>Thresholding</a:t>
            </a:r>
            <a:r>
              <a:rPr lang="en-US" dirty="0" smtClean="0"/>
              <a:t> in box-averaged data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Plankton filtering before averaging. </a:t>
            </a:r>
            <a:br>
              <a:rPr lang="en-US" dirty="0" smtClean="0"/>
            </a:br>
            <a:r>
              <a:rPr lang="en-US" dirty="0" smtClean="0"/>
              <a:t>-&gt; If a frequency-range-time-bin is recognized as plankton 3D environment should be flagged too.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Minimum in time for ground clutter filtering + using LDR for ground clutter filtering.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Output format: a combination of Ed’s and Max’s format: only ranges with data + HSD flooding + NCDF4 </a:t>
            </a:r>
            <a:r>
              <a:rPr lang="en-US" dirty="0" err="1" smtClean="0"/>
              <a:t>gzip</a:t>
            </a:r>
            <a:r>
              <a:rPr lang="en-US" dirty="0" smtClean="0"/>
              <a:t>.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How should plankton and clutter be saved?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Radarconst</a:t>
            </a:r>
            <a:r>
              <a:rPr lang="en-US" dirty="0" smtClean="0"/>
              <a:t> and </a:t>
            </a:r>
            <a:r>
              <a:rPr lang="en-US" dirty="0" err="1" smtClean="0"/>
              <a:t>SnrCorfa</a:t>
            </a:r>
            <a:r>
              <a:rPr lang="en-US" dirty="0" smtClean="0"/>
              <a:t> should be saved separately so that SNR values are still available for </a:t>
            </a:r>
            <a:r>
              <a:rPr lang="en-US" dirty="0"/>
              <a:t>q</a:t>
            </a:r>
            <a:r>
              <a:rPr lang="en-US" dirty="0" smtClean="0"/>
              <a:t>uality control. 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01907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14493" y="587146"/>
            <a:ext cx="7933790" cy="4985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Problems using NetCDF4 </a:t>
            </a:r>
            <a:r>
              <a:rPr lang="en-US" sz="2400" dirty="0" err="1" smtClean="0"/>
              <a:t>gzip</a:t>
            </a:r>
            <a:r>
              <a:rPr lang="en-US" sz="2400" dirty="0" smtClean="0"/>
              <a:t> format</a:t>
            </a:r>
          </a:p>
          <a:p>
            <a:endParaRPr lang="en-US" sz="2400" dirty="0"/>
          </a:p>
          <a:p>
            <a:r>
              <a:rPr lang="en-US" dirty="0" smtClean="0"/>
              <a:t>IDL6 does not support it – IDL8 hard to buy for all MIRA3X systems at once</a:t>
            </a:r>
          </a:p>
          <a:p>
            <a:endParaRPr lang="en-US" dirty="0"/>
          </a:p>
          <a:p>
            <a:r>
              <a:rPr lang="en-US" dirty="0"/>
              <a:t>Max’s format </a:t>
            </a:r>
            <a:r>
              <a:rPr lang="en-US" dirty="0" smtClean="0"/>
              <a:t>for </a:t>
            </a:r>
            <a:r>
              <a:rPr lang="en-US" dirty="0" err="1" smtClean="0"/>
              <a:t>custommers</a:t>
            </a:r>
            <a:r>
              <a:rPr lang="en-US" dirty="0" smtClean="0"/>
              <a:t> that buy IDL8 and </a:t>
            </a:r>
            <a:r>
              <a:rPr lang="en-US" dirty="0" err="1" smtClean="0"/>
              <a:t>zspc</a:t>
            </a:r>
            <a:r>
              <a:rPr lang="en-US" dirty="0" smtClean="0"/>
              <a:t> for others?</a:t>
            </a:r>
          </a:p>
          <a:p>
            <a:endParaRPr lang="en-US" dirty="0"/>
          </a:p>
          <a:p>
            <a:r>
              <a:rPr lang="en-US" dirty="0" smtClean="0"/>
              <a:t>GDL (</a:t>
            </a:r>
            <a:r>
              <a:rPr lang="en-US" dirty="0" err="1" smtClean="0"/>
              <a:t>gnudatalanguage</a:t>
            </a:r>
            <a:r>
              <a:rPr lang="en-US" dirty="0" smtClean="0"/>
              <a:t>) </a:t>
            </a:r>
            <a:r>
              <a:rPr lang="en-US" dirty="0" err="1" smtClean="0"/>
              <a:t>spectraprocessing</a:t>
            </a:r>
            <a:r>
              <a:rPr lang="en-US" dirty="0" smtClean="0"/>
              <a:t> and mmclx works, date-time axis in plots does not work. </a:t>
            </a:r>
            <a:r>
              <a:rPr lang="en-US" dirty="0" smtClean="0"/>
              <a:t>NetCDF4 supported, </a:t>
            </a:r>
            <a:r>
              <a:rPr lang="en-US" dirty="0" err="1" smtClean="0"/>
              <a:t>gzip</a:t>
            </a:r>
            <a:r>
              <a:rPr lang="en-US" dirty="0" smtClean="0"/>
              <a:t> option can be contributed?</a:t>
            </a:r>
          </a:p>
          <a:p>
            <a:endParaRPr lang="en-US" dirty="0"/>
          </a:p>
          <a:p>
            <a:r>
              <a:rPr lang="en-US" dirty="0" smtClean="0"/>
              <a:t>Python or Fortran?</a:t>
            </a:r>
          </a:p>
          <a:p>
            <a:endParaRPr lang="en-US" dirty="0"/>
          </a:p>
          <a:p>
            <a:r>
              <a:rPr lang="en-US" dirty="0" smtClean="0"/>
              <a:t>Common IDL source for all MIRA3X systems by using configuration files. </a:t>
            </a:r>
            <a:endParaRPr lang="en-US" dirty="0"/>
          </a:p>
          <a:p>
            <a:r>
              <a:rPr lang="en-US" dirty="0" smtClean="0"/>
              <a:t>It is difficult to re-implements and test this with another programming language.</a:t>
            </a:r>
          </a:p>
          <a:p>
            <a:endParaRPr lang="en-US" dirty="0"/>
          </a:p>
          <a:p>
            <a:r>
              <a:rPr lang="en-US" dirty="0" smtClean="0"/>
              <a:t>Feasible solution: I can add an easy to read but none compressed and data format for online processing (no </a:t>
            </a:r>
            <a:r>
              <a:rPr lang="en-US" dirty="0" err="1" smtClean="0"/>
              <a:t>NetCDF</a:t>
            </a:r>
            <a:r>
              <a:rPr lang="en-US" dirty="0" smtClean="0"/>
              <a:t>). This format will be used by </a:t>
            </a:r>
            <a:r>
              <a:rPr lang="en-US" dirty="0" err="1"/>
              <a:t>s</a:t>
            </a:r>
            <a:r>
              <a:rPr lang="en-US" dirty="0" err="1" smtClean="0"/>
              <a:t>pectraprocessing.pro</a:t>
            </a:r>
            <a:r>
              <a:rPr lang="en-US" dirty="0" smtClean="0"/>
              <a:t> and by Max’s </a:t>
            </a:r>
            <a:r>
              <a:rPr lang="en-US" dirty="0" err="1" smtClean="0"/>
              <a:t>fortran</a:t>
            </a:r>
            <a:r>
              <a:rPr lang="en-US" dirty="0" smtClean="0"/>
              <a:t> conversion routine. </a:t>
            </a:r>
          </a:p>
        </p:txBody>
      </p:sp>
    </p:spTree>
    <p:extLst>
      <p:ext uri="{BB962C8B-B14F-4D97-AF65-F5344CB8AC3E}">
        <p14:creationId xmlns:p14="http://schemas.microsoft.com/office/powerpoint/2010/main" val="3201907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1870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Screen Shot 2014-05-13 at 22.45.0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324" y="976355"/>
            <a:ext cx="7264400" cy="1536700"/>
          </a:xfrm>
          <a:prstGeom prst="rect">
            <a:avLst/>
          </a:prstGeom>
        </p:spPr>
      </p:pic>
      <p:pic>
        <p:nvPicPr>
          <p:cNvPr id="3" name="Bild 2" descr="Screen Shot 2014-05-13 at 22.47.4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3357" y="2718336"/>
            <a:ext cx="1841500" cy="647700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722983" y="2718034"/>
            <a:ext cx="3645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Note, the average of a complex spectrum will vanish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001035" y="1171219"/>
            <a:ext cx="1720581" cy="6008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764725" y="1692304"/>
            <a:ext cx="1720581" cy="600800"/>
          </a:xfrm>
          <a:prstGeom prst="ellipse">
            <a:avLst/>
          </a:prstGeom>
          <a:noFill/>
          <a:ln w="28575" cmpd="sng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feld 7"/>
          <p:cNvSpPr txBox="1"/>
          <p:nvPr/>
        </p:nvSpPr>
        <p:spPr>
          <a:xfrm>
            <a:off x="4178550" y="798840"/>
            <a:ext cx="1624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Co-Spectrum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5858162" y="2218686"/>
            <a:ext cx="1818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Cross-Spectrum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628147" y="303787"/>
            <a:ext cx="8055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Calculation of Co-Cross Correlation and Differential Phase</a:t>
            </a:r>
          </a:p>
        </p:txBody>
      </p:sp>
      <p:pic>
        <p:nvPicPr>
          <p:cNvPr id="11" name="Bild 10" descr="Screen Shot 2014-05-13 at 23.02.0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5245" y="4082923"/>
            <a:ext cx="1625600" cy="393700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737333" y="3864466"/>
            <a:ext cx="36459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 phases co- and cross-polarized signals are related then the diagonal </a:t>
            </a:r>
            <a:r>
              <a:rPr lang="en-US" dirty="0" err="1" smtClean="0"/>
              <a:t>therm</a:t>
            </a:r>
            <a:r>
              <a:rPr lang="en-US" dirty="0" smtClean="0"/>
              <a:t> does not vanish</a:t>
            </a:r>
            <a:endParaRPr lang="en-US" dirty="0"/>
          </a:p>
        </p:txBody>
      </p:sp>
      <p:pic>
        <p:nvPicPr>
          <p:cNvPr id="13" name="Bild 12" descr="Screen Shot 2014-05-13 at 23.12.17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62" y="5110407"/>
            <a:ext cx="4826000" cy="1320800"/>
          </a:xfrm>
          <a:prstGeom prst="rect">
            <a:avLst/>
          </a:prstGeom>
        </p:spPr>
      </p:pic>
      <p:pic>
        <p:nvPicPr>
          <p:cNvPr id="14" name="Bild 13" descr="Screen Shot 2014-05-13 at 23.17.10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325" y="5381243"/>
            <a:ext cx="353060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19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20130818_0901.ld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834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20130818_0901.rh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834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0301.ld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834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0301.rh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907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0301.dp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870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14493" y="587146"/>
            <a:ext cx="7933790" cy="5447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Processing cross spectra</a:t>
            </a:r>
          </a:p>
          <a:p>
            <a:endParaRPr lang="en-US" dirty="0"/>
          </a:p>
          <a:p>
            <a:r>
              <a:rPr lang="en-US" dirty="0" smtClean="0"/>
              <a:t>Normally the FFTs+abs</a:t>
            </a:r>
            <a:r>
              <a:rPr lang="en-US" dirty="0" smtClean="0"/>
              <a:t>^2+averaging</a:t>
            </a:r>
            <a:r>
              <a:rPr lang="en-US" dirty="0" smtClean="0"/>
              <a:t> is done by the DSP. But inserting the calculation of correlation spectra in the DSP code is much work. </a:t>
            </a:r>
          </a:p>
          <a:p>
            <a:r>
              <a:rPr lang="en-US" dirty="0"/>
              <a:t>T</a:t>
            </a:r>
            <a:r>
              <a:rPr lang="en-US" dirty="0" smtClean="0"/>
              <a:t>emporary solution: FFT-processing moved to the PC. This works with a powerful PC if it is not loaded too much by other tasks.</a:t>
            </a:r>
          </a:p>
          <a:p>
            <a:endParaRPr lang="en-US" dirty="0"/>
          </a:p>
          <a:p>
            <a:r>
              <a:rPr lang="en-US" dirty="0"/>
              <a:t>R</a:t>
            </a:r>
            <a:r>
              <a:rPr lang="en-US" dirty="0" smtClean="0"/>
              <a:t>aw data client: I-Q data is transferred via socket connection from the </a:t>
            </a:r>
            <a:r>
              <a:rPr lang="en-US" dirty="0" err="1" smtClean="0"/>
              <a:t>radarserver</a:t>
            </a:r>
            <a:r>
              <a:rPr lang="en-US" dirty="0" smtClean="0"/>
              <a:t> to the IDL program that makes the processing. Therefore saving and reading the I-Q data to and from </a:t>
            </a:r>
            <a:r>
              <a:rPr lang="en-US" dirty="0" err="1" smtClean="0"/>
              <a:t>harddrive</a:t>
            </a:r>
            <a:r>
              <a:rPr lang="en-US" dirty="0" smtClean="0"/>
              <a:t> is skipped.</a:t>
            </a:r>
          </a:p>
          <a:p>
            <a:endParaRPr lang="en-US" dirty="0"/>
          </a:p>
          <a:p>
            <a:r>
              <a:rPr lang="en-US" dirty="0" smtClean="0"/>
              <a:t>On older Radar-PCs it works with 350 range gates (one </a:t>
            </a:r>
            <a:r>
              <a:rPr lang="en-US" dirty="0" err="1" smtClean="0"/>
              <a:t>cpu</a:t>
            </a:r>
            <a:r>
              <a:rPr lang="en-US" dirty="0" smtClean="0"/>
              <a:t>, without </a:t>
            </a:r>
            <a:r>
              <a:rPr lang="en-US" dirty="0" err="1" smtClean="0"/>
              <a:t>fftw</a:t>
            </a:r>
            <a:r>
              <a:rPr lang="en-US" dirty="0" smtClean="0"/>
              <a:t>).</a:t>
            </a:r>
          </a:p>
          <a:p>
            <a:endParaRPr lang="en-US" dirty="0"/>
          </a:p>
          <a:p>
            <a:r>
              <a:rPr lang="en-US" dirty="0" err="1" smtClean="0"/>
              <a:t>Integation</a:t>
            </a:r>
            <a:r>
              <a:rPr lang="en-US" dirty="0" smtClean="0"/>
              <a:t> of Rho and DSP instead of LWC and RR in the </a:t>
            </a:r>
            <a:r>
              <a:rPr lang="en-US" dirty="0" err="1" smtClean="0"/>
              <a:t>dmp</a:t>
            </a:r>
            <a:r>
              <a:rPr lang="en-US" dirty="0" smtClean="0"/>
              <a:t> format?</a:t>
            </a:r>
          </a:p>
          <a:p>
            <a:endParaRPr lang="en-US" dirty="0"/>
          </a:p>
          <a:p>
            <a:r>
              <a:rPr lang="en-US" dirty="0" smtClean="0"/>
              <a:t>Exploitation of RHO for the target classification and the melting height detection in mmclx </a:t>
            </a:r>
          </a:p>
          <a:p>
            <a:endParaRPr lang="en-US" dirty="0"/>
          </a:p>
          <a:p>
            <a:r>
              <a:rPr lang="en-US" dirty="0" smtClean="0"/>
              <a:t>Pulse-Pair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907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14493" y="587146"/>
            <a:ext cx="7933790" cy="6278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Spectra Format</a:t>
            </a:r>
          </a:p>
          <a:p>
            <a:pPr lvl="1"/>
            <a:endParaRPr lang="en-US" dirty="0" smtClean="0"/>
          </a:p>
          <a:p>
            <a:pPr lvl="1"/>
            <a:r>
              <a:rPr lang="en-US" b="1" dirty="0" err="1" smtClean="0"/>
              <a:t>Zspc</a:t>
            </a:r>
            <a:r>
              <a:rPr lang="en-US" b="1" dirty="0" smtClean="0"/>
              <a:t>:</a:t>
            </a:r>
            <a:r>
              <a:rPr lang="en-US" dirty="0" smtClean="0"/>
              <a:t>  Only spectral lines are saved, where the signal in co or cross channel are above noise threshold. Same Headers as </a:t>
            </a:r>
            <a:r>
              <a:rPr lang="en-US" dirty="0" err="1" smtClean="0"/>
              <a:t>pds</a:t>
            </a:r>
            <a:r>
              <a:rPr lang="en-US" dirty="0" smtClean="0"/>
              <a:t> (</a:t>
            </a:r>
            <a:r>
              <a:rPr lang="en-US" dirty="0" err="1" smtClean="0"/>
              <a:t>ppar</a:t>
            </a:r>
            <a:r>
              <a:rPr lang="en-US" dirty="0" smtClean="0"/>
              <a:t>, </a:t>
            </a:r>
            <a:r>
              <a:rPr lang="en-US" dirty="0" err="1" smtClean="0"/>
              <a:t>srvinfo</a:t>
            </a:r>
            <a:r>
              <a:rPr lang="en-US" dirty="0" smtClean="0"/>
              <a:t>). 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In each range gate: </a:t>
            </a:r>
          </a:p>
          <a:p>
            <a:pPr lvl="1"/>
            <a:r>
              <a:rPr lang="en-US" dirty="0" err="1" smtClean="0"/>
              <a:t>zpeaks</a:t>
            </a:r>
            <a:r>
              <a:rPr lang="en-US" dirty="0" smtClean="0"/>
              <a:t>: </a:t>
            </a:r>
            <a:r>
              <a:rPr lang="en-US" dirty="0" err="1" smtClean="0"/>
              <a:t>ixa:ixb:spc</a:t>
            </a:r>
            <a:r>
              <a:rPr lang="en-US" dirty="0" smtClean="0"/>
              <a:t>[</a:t>
            </a:r>
            <a:r>
              <a:rPr lang="en-US" dirty="0" err="1" smtClean="0"/>
              <a:t>ixa:ixb</a:t>
            </a:r>
            <a:r>
              <a:rPr lang="en-US" dirty="0"/>
              <a:t>]: </a:t>
            </a:r>
            <a:r>
              <a:rPr lang="en-US" dirty="0" err="1"/>
              <a:t>ixa:ixb:spc</a:t>
            </a:r>
            <a:r>
              <a:rPr lang="en-US" dirty="0"/>
              <a:t>[</a:t>
            </a:r>
            <a:r>
              <a:rPr lang="en-US" dirty="0" err="1" smtClean="0"/>
              <a:t>ixa:ixb</a:t>
            </a:r>
            <a:r>
              <a:rPr lang="en-US" dirty="0" smtClean="0"/>
              <a:t>]: .. </a:t>
            </a:r>
            <a:r>
              <a:rPr lang="en-US" dirty="0" err="1"/>
              <a:t>ixa:ixb:spc</a:t>
            </a:r>
            <a:r>
              <a:rPr lang="en-US" dirty="0"/>
              <a:t>[</a:t>
            </a:r>
            <a:r>
              <a:rPr lang="en-US" dirty="0" err="1" smtClean="0"/>
              <a:t>ixa:ixb</a:t>
            </a:r>
            <a:r>
              <a:rPr lang="en-US" dirty="0" smtClean="0"/>
              <a:t>]</a:t>
            </a:r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Gzip</a:t>
            </a:r>
            <a:r>
              <a:rPr lang="en-US" dirty="0" smtClean="0"/>
              <a:t> </a:t>
            </a:r>
            <a:r>
              <a:rPr lang="en-US" dirty="0" smtClean="0"/>
              <a:t>used additionally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Very efficient, may be used online (tail-f)</a:t>
            </a:r>
          </a:p>
          <a:p>
            <a:pPr lvl="1"/>
            <a:endParaRPr lang="en-US" dirty="0"/>
          </a:p>
          <a:p>
            <a:pPr lvl="1"/>
            <a:r>
              <a:rPr lang="en-US" b="1" dirty="0" smtClean="0"/>
              <a:t>Ed’s format</a:t>
            </a:r>
            <a:r>
              <a:rPr lang="en-US" dirty="0" smtClean="0"/>
              <a:t>: If a range gate contains a single line which is above the noise threshold, then the complete spectrum is saved. Each spectrum gets a number. Spectra numbers are like time an infinite array in </a:t>
            </a:r>
            <a:r>
              <a:rPr lang="en-US" dirty="0" err="1" smtClean="0"/>
              <a:t>NetCDF</a:t>
            </a:r>
            <a:r>
              <a:rPr lang="en-US" dirty="0" smtClean="0"/>
              <a:t>. Each time bin starts with an </a:t>
            </a:r>
            <a:r>
              <a:rPr lang="en-US" dirty="0" err="1" smtClean="0"/>
              <a:t>zrg</a:t>
            </a:r>
            <a:r>
              <a:rPr lang="en-US" dirty="0" smtClean="0"/>
              <a:t>-elements vector pointing to a spectra number or a to null if there is only noise in the spectrum. </a:t>
            </a:r>
          </a:p>
          <a:p>
            <a:pPr lvl="1"/>
            <a:endParaRPr lang="en-US" dirty="0"/>
          </a:p>
          <a:p>
            <a:pPr lvl="1"/>
            <a:r>
              <a:rPr lang="en-US" b="1" dirty="0" smtClean="0"/>
              <a:t>Max’s format</a:t>
            </a:r>
            <a:r>
              <a:rPr lang="en-US" dirty="0" smtClean="0"/>
              <a:t>: NetCDF4 with </a:t>
            </a:r>
            <a:r>
              <a:rPr lang="en-US" dirty="0" err="1" smtClean="0"/>
              <a:t>gzip</a:t>
            </a:r>
            <a:r>
              <a:rPr lang="en-US" dirty="0" smtClean="0"/>
              <a:t>-option. Due to replacing noise by HSD level high compression rates are achieved. Requires much CPU.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907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582</Words>
  <Application>Microsoft Macintosh PowerPoint</Application>
  <PresentationFormat>Bildschirmpräsentation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Office-Design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Privat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Matthias Bauer-Pfundstein</dc:creator>
  <cp:lastModifiedBy>Matthias Bauer-Pfundstein</cp:lastModifiedBy>
  <cp:revision>23</cp:revision>
  <dcterms:created xsi:type="dcterms:W3CDTF">2014-05-13T20:06:53Z</dcterms:created>
  <dcterms:modified xsi:type="dcterms:W3CDTF">2014-05-14T08:30:35Z</dcterms:modified>
</cp:coreProperties>
</file>