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62" r:id="rId2"/>
  </p:sldMasterIdLst>
  <p:notesMasterIdLst>
    <p:notesMasterId r:id="rId42"/>
  </p:notesMasterIdLst>
  <p:handoutMasterIdLst>
    <p:handoutMasterId r:id="rId43"/>
  </p:handoutMasterIdLst>
  <p:sldIdLst>
    <p:sldId id="499" r:id="rId3"/>
    <p:sldId id="539" r:id="rId4"/>
    <p:sldId id="544" r:id="rId5"/>
    <p:sldId id="498" r:id="rId6"/>
    <p:sldId id="540" r:id="rId7"/>
    <p:sldId id="541" r:id="rId8"/>
    <p:sldId id="542" r:id="rId9"/>
    <p:sldId id="560" r:id="rId10"/>
    <p:sldId id="547" r:id="rId11"/>
    <p:sldId id="549" r:id="rId12"/>
    <p:sldId id="555" r:id="rId13"/>
    <p:sldId id="562" r:id="rId14"/>
    <p:sldId id="563" r:id="rId15"/>
    <p:sldId id="564" r:id="rId16"/>
    <p:sldId id="565" r:id="rId17"/>
    <p:sldId id="567" r:id="rId18"/>
    <p:sldId id="543" r:id="rId19"/>
    <p:sldId id="558" r:id="rId20"/>
    <p:sldId id="559" r:id="rId21"/>
    <p:sldId id="569" r:id="rId22"/>
    <p:sldId id="557" r:id="rId23"/>
    <p:sldId id="570" r:id="rId24"/>
    <p:sldId id="551" r:id="rId25"/>
    <p:sldId id="577" r:id="rId26"/>
    <p:sldId id="571" r:id="rId27"/>
    <p:sldId id="502" r:id="rId28"/>
    <p:sldId id="532" r:id="rId29"/>
    <p:sldId id="525" r:id="rId30"/>
    <p:sldId id="538" r:id="rId31"/>
    <p:sldId id="528" r:id="rId32"/>
    <p:sldId id="507" r:id="rId33"/>
    <p:sldId id="513" r:id="rId34"/>
    <p:sldId id="515" r:id="rId35"/>
    <p:sldId id="519" r:id="rId36"/>
    <p:sldId id="576" r:id="rId37"/>
    <p:sldId id="574" r:id="rId38"/>
    <p:sldId id="575" r:id="rId39"/>
    <p:sldId id="572" r:id="rId40"/>
    <p:sldId id="573" r:id="rId41"/>
  </p:sldIdLst>
  <p:sldSz cx="9144000" cy="6858000" type="screen4x3"/>
  <p:notesSz cx="6669088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ersdrf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FF"/>
    <a:srgbClr val="2C4B9B"/>
    <a:srgbClr val="3E1882"/>
    <a:srgbClr val="000099"/>
    <a:srgbClr val="2D4B9B"/>
    <a:srgbClr val="66FF3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520" autoAdjust="0"/>
    <p:restoredTop sz="73504" autoAdjust="0"/>
  </p:normalViewPr>
  <p:slideViewPr>
    <p:cSldViewPr>
      <p:cViewPr>
        <p:scale>
          <a:sx n="75" d="100"/>
          <a:sy n="75" d="100"/>
        </p:scale>
        <p:origin x="-744" y="-186"/>
      </p:cViewPr>
      <p:guideLst>
        <p:guide orient="horz" pos="686"/>
        <p:guide orient="horz" pos="1344"/>
        <p:guide orient="horz" pos="890"/>
        <p:guide orient="horz" pos="3929"/>
        <p:guide orient="horz" pos="4294"/>
        <p:guide orient="horz" pos="959"/>
        <p:guide orient="horz" pos="3347"/>
        <p:guide orient="horz" pos="4087"/>
        <p:guide pos="2880"/>
        <p:guide pos="295"/>
        <p:guide pos="5486"/>
        <p:guide pos="5264"/>
        <p:guide pos="5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196" y="-9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2004" cy="49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3" tIns="45362" rIns="90723" bIns="45362" numCol="1" anchor="t" anchorCtr="0" compatLnSpc="1">
            <a:prstTxWarp prst="textNoShape">
              <a:avLst/>
            </a:prstTxWarp>
          </a:bodyPr>
          <a:lstStyle>
            <a:lvl1pPr defTabSz="907110">
              <a:defRPr sz="1200" b="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5495" y="0"/>
            <a:ext cx="2892004" cy="49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3" tIns="45362" rIns="90723" bIns="45362" numCol="1" anchor="t" anchorCtr="0" compatLnSpc="1">
            <a:prstTxWarp prst="textNoShape">
              <a:avLst/>
            </a:prstTxWarp>
          </a:bodyPr>
          <a:lstStyle>
            <a:lvl1pPr algn="r" defTabSz="907110">
              <a:defRPr sz="1200" b="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825"/>
            <a:ext cx="2892004" cy="49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3" tIns="45362" rIns="90723" bIns="45362" numCol="1" anchor="b" anchorCtr="0" compatLnSpc="1">
            <a:prstTxWarp prst="textNoShape">
              <a:avLst/>
            </a:prstTxWarp>
          </a:bodyPr>
          <a:lstStyle>
            <a:lvl1pPr defTabSz="907110">
              <a:defRPr sz="1200" b="0"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5495" y="9429825"/>
            <a:ext cx="2892004" cy="49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3" tIns="45362" rIns="90723" bIns="45362" numCol="1" anchor="b" anchorCtr="0" compatLnSpc="1">
            <a:prstTxWarp prst="textNoShape">
              <a:avLst/>
            </a:prstTxWarp>
          </a:bodyPr>
          <a:lstStyle>
            <a:lvl1pPr algn="r" defTabSz="907110">
              <a:defRPr sz="1200" b="0"/>
            </a:lvl1pPr>
          </a:lstStyle>
          <a:p>
            <a:fld id="{186AA10E-AADB-42F0-ACF5-74254D69963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32045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892004" cy="46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3" tIns="45362" rIns="90723" bIns="45362" numCol="1" anchor="t" anchorCtr="0" compatLnSpc="1">
            <a:prstTxWarp prst="textNoShape">
              <a:avLst/>
            </a:prstTxWarp>
          </a:bodyPr>
          <a:lstStyle>
            <a:lvl1pPr defTabSz="907110">
              <a:defRPr sz="1200" b="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084" y="1"/>
            <a:ext cx="2892004" cy="46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3" tIns="45362" rIns="90723" bIns="45362" numCol="1" anchor="t" anchorCtr="0" compatLnSpc="1">
            <a:prstTxWarp prst="textNoShape">
              <a:avLst/>
            </a:prstTxWarp>
          </a:bodyPr>
          <a:lstStyle>
            <a:lvl1pPr algn="r" defTabSz="907110">
              <a:defRPr sz="1200" b="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79463"/>
            <a:ext cx="4870450" cy="36528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848" y="4745364"/>
            <a:ext cx="4889393" cy="443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3" tIns="45362" rIns="90723" bIns="453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2197"/>
            <a:ext cx="2892004" cy="54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3" tIns="45362" rIns="90723" bIns="45362" numCol="1" anchor="b" anchorCtr="0" compatLnSpc="1">
            <a:prstTxWarp prst="textNoShape">
              <a:avLst/>
            </a:prstTxWarp>
          </a:bodyPr>
          <a:lstStyle>
            <a:lvl1pPr defTabSz="907110">
              <a:defRPr sz="1200" b="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084" y="9412197"/>
            <a:ext cx="2892004" cy="54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3" tIns="45362" rIns="90723" bIns="45362" numCol="1" anchor="b" anchorCtr="0" compatLnSpc="1">
            <a:prstTxWarp prst="textNoShape">
              <a:avLst/>
            </a:prstTxWarp>
          </a:bodyPr>
          <a:lstStyle>
            <a:lvl1pPr algn="r" defTabSz="907110">
              <a:defRPr sz="1200" b="0">
                <a:latin typeface="Times New Roman" pitchFamily="18" charset="0"/>
              </a:defRPr>
            </a:lvl1pPr>
          </a:lstStyle>
          <a:p>
            <a:fld id="{6DCB7D32-88B6-4F2F-BC9D-D201774D264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2566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3383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7531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0868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95764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38373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75798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99083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17347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523825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63287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5389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06651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98307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15163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609424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10386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10919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948835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519992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27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27937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429528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28039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650894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954117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233644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32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00253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33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674947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34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579209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35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234733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36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95787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37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402894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38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642493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39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3913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8838" y="744538"/>
            <a:ext cx="4964112" cy="3724275"/>
          </a:xfrm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908" y="4714913"/>
            <a:ext cx="5531355" cy="44665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17610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4491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1833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B7D32-88B6-4F2F-BC9D-D201774D2647}" type="slidenum">
              <a:rPr lang="de-DE" altLang="de-DE" smtClean="0"/>
              <a:pPr/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320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15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3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6023" indent="-287299" defTabSz="9063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9193" indent="-228569" defTabSz="9063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9505" indent="-228569" defTabSz="9063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68230" indent="-228569" defTabSz="9063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25368" indent="-228569" defTabSz="9063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82505" indent="-228569" defTabSz="9063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39643" indent="-228569" defTabSz="9063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96780" indent="-228569" defTabSz="9063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C94222C-5C54-441E-B32D-1523A76A5A26}" type="slidenum">
              <a:rPr lang="de-DE" altLang="de-DE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de-DE" altLang="de-DE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22329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Cloudnet meeting, Leipzig 14/15th April 2014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B6FBD-09A3-4893-81E3-C938B33B7A8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77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Cloudnet meeting, Leipzig 14/15th April 2014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26515-B6DC-4C00-A4AC-67E499B3A15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181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Cloudnet meeting, Leipzig 14/15th April 2014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0BC2F-DA28-4485-B282-47B2BCE8C24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305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EC7B5-41F7-4F3C-9AA2-7950A43890F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112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468313" y="6581775"/>
            <a:ext cx="6840537" cy="207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8777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 userDrawn="1"/>
        </p:nvSpPr>
        <p:spPr bwMode="auto">
          <a:xfrm>
            <a:off x="0" y="339725"/>
            <a:ext cx="66960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000" b="0">
                <a:solidFill>
                  <a:schemeClr val="bg1"/>
                </a:solidFill>
                <a:latin typeface="Arial Black" charset="0"/>
                <a:ea typeface="+mn-ea"/>
              </a:rPr>
              <a:t>Deutscher Wetterdienst</a:t>
            </a:r>
          </a:p>
        </p:txBody>
      </p:sp>
      <p:sp>
        <p:nvSpPr>
          <p:cNvPr id="3" name="Line 19"/>
          <p:cNvSpPr>
            <a:spLocks noChangeShapeType="1"/>
          </p:cNvSpPr>
          <p:nvPr userDrawn="1"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 b="0">
              <a:ea typeface="+mn-ea"/>
            </a:endParaRPr>
          </a:p>
        </p:txBody>
      </p:sp>
      <p:pic>
        <p:nvPicPr>
          <p:cNvPr id="5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7007"/>
            <a:ext cx="2448272" cy="65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90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4829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244829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4829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B19D41-2B92-44CF-BBDD-2AC9E5BE9DD9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660258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Folienmasterformat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2052" name="Line 23"/>
          <p:cNvSpPr>
            <a:spLocks noChangeShapeType="1"/>
          </p:cNvSpPr>
          <p:nvPr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053" name="Picture 28" descr="Bundesadler_klein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Line 23"/>
          <p:cNvSpPr>
            <a:spLocks noChangeShapeType="1"/>
          </p:cNvSpPr>
          <p:nvPr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Cloudnet meeting, Leipzig 14/15th April 2014</a:t>
            </a:r>
            <a:endParaRPr lang="de-DE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pPr>
              <a:defRPr/>
            </a:pPr>
            <a:fld id="{9EF0C308-4228-4B3A-8F86-CB746AAAEDDE}" type="slidenum">
              <a:rPr lang="de-DE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813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</p:sldLayoutIdLst>
  <p:transition/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charset="2"/>
        <a:buChar char="è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charset="2"/>
        <a:buChar char="è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charset="2"/>
        <a:buChar char="è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Font typeface="Wingdings" charset="2"/>
        <a:buChar char="è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39.wmf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1.wmf"/><Relationship Id="rId5" Type="http://schemas.openxmlformats.org/officeDocument/2006/relationships/image" Target="../media/image38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0.wmf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67509" y="2348880"/>
            <a:ext cx="82296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de-DE" altLang="de-DE" sz="3200" dirty="0" smtClean="0">
                <a:latin typeface="Arial" charset="0"/>
              </a:rPr>
              <a:t>MIRA36 at Lindenberg</a:t>
            </a:r>
            <a:br>
              <a:rPr lang="de-DE" altLang="de-DE" sz="3200" dirty="0" smtClean="0">
                <a:latin typeface="Arial" charset="0"/>
              </a:rPr>
            </a:br>
            <a:r>
              <a:rPr lang="de-DE" altLang="de-DE" sz="3200" dirty="0" err="1" smtClean="0">
                <a:latin typeface="Arial" charset="0"/>
              </a:rPr>
              <a:t>Experiences</a:t>
            </a:r>
            <a:r>
              <a:rPr lang="de-DE" altLang="de-DE" sz="3200" dirty="0" smtClean="0">
                <a:latin typeface="Arial" charset="0"/>
              </a:rPr>
              <a:t> </a:t>
            </a:r>
            <a:r>
              <a:rPr lang="de-DE" altLang="de-DE" sz="3200" dirty="0" err="1" smtClean="0">
                <a:latin typeface="Arial" charset="0"/>
              </a:rPr>
              <a:t>and</a:t>
            </a:r>
            <a:r>
              <a:rPr lang="de-DE" altLang="de-DE" sz="3200" dirty="0" smtClean="0">
                <a:latin typeface="Arial" charset="0"/>
              </a:rPr>
              <a:t> </a:t>
            </a:r>
            <a:r>
              <a:rPr lang="de-DE" altLang="de-DE" sz="3200" dirty="0" err="1" smtClean="0">
                <a:latin typeface="Arial" charset="0"/>
              </a:rPr>
              <a:t>results</a:t>
            </a:r>
            <a:r>
              <a:rPr lang="de-DE" altLang="de-DE" sz="3200" dirty="0" smtClean="0">
                <a:latin typeface="Arial" charset="0"/>
              </a:rPr>
              <a:t> </a:t>
            </a:r>
            <a:r>
              <a:rPr lang="de-DE" altLang="de-DE" sz="3200" dirty="0" err="1" smtClean="0">
                <a:latin typeface="Arial" charset="0"/>
              </a:rPr>
              <a:t>of</a:t>
            </a:r>
            <a:r>
              <a:rPr lang="de-DE" altLang="de-DE" sz="3200" dirty="0" smtClean="0">
                <a:latin typeface="Arial" charset="0"/>
              </a:rPr>
              <a:t> </a:t>
            </a:r>
            <a:r>
              <a:rPr lang="de-DE" altLang="de-DE" sz="3200" dirty="0" err="1" smtClean="0">
                <a:latin typeface="Arial" charset="0"/>
              </a:rPr>
              <a:t>ten</a:t>
            </a:r>
            <a:r>
              <a:rPr lang="de-DE" altLang="de-DE" sz="3200" dirty="0" smtClean="0">
                <a:latin typeface="Arial" charset="0"/>
              </a:rPr>
              <a:t> </a:t>
            </a:r>
            <a:r>
              <a:rPr lang="de-DE" altLang="de-DE" sz="3200" dirty="0" err="1" smtClean="0">
                <a:latin typeface="Arial" charset="0"/>
              </a:rPr>
              <a:t>years</a:t>
            </a:r>
            <a:r>
              <a:rPr lang="de-DE" altLang="de-DE" sz="3200" dirty="0" smtClean="0">
                <a:latin typeface="Arial" charset="0"/>
              </a:rPr>
              <a:t> </a:t>
            </a:r>
            <a:r>
              <a:rPr lang="de-DE" altLang="de-DE" sz="3200" dirty="0" err="1" smtClean="0">
                <a:latin typeface="Arial" charset="0"/>
              </a:rPr>
              <a:t>of</a:t>
            </a:r>
            <a:r>
              <a:rPr lang="de-DE" altLang="de-DE" sz="3200" dirty="0" smtClean="0">
                <a:latin typeface="Arial" charset="0"/>
              </a:rPr>
              <a:t> </a:t>
            </a:r>
            <a:r>
              <a:rPr lang="de-DE" altLang="de-DE" sz="3200" dirty="0" err="1" smtClean="0">
                <a:latin typeface="Arial" charset="0"/>
              </a:rPr>
              <a:t>operation</a:t>
            </a:r>
            <a:endParaRPr lang="de-DE" altLang="de-DE" sz="3200" dirty="0" smtClean="0">
              <a:latin typeface="Arial" charset="0"/>
            </a:endParaRPr>
          </a:p>
        </p:txBody>
      </p:sp>
      <p:sp>
        <p:nvSpPr>
          <p:cNvPr id="289796" name="Rectangle 4"/>
          <p:cNvSpPr>
            <a:spLocks noChangeArrowheads="1"/>
          </p:cNvSpPr>
          <p:nvPr/>
        </p:nvSpPr>
        <p:spPr bwMode="auto">
          <a:xfrm>
            <a:off x="1454881" y="4306957"/>
            <a:ext cx="60548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altLang="de-DE" sz="2000" b="0" dirty="0">
                <a:solidFill>
                  <a:schemeClr val="accent1"/>
                </a:solidFill>
              </a:rPr>
              <a:t>Ulrich </a:t>
            </a:r>
            <a:r>
              <a:rPr lang="de-DE" altLang="de-DE" sz="2000" b="0" dirty="0" smtClean="0">
                <a:solidFill>
                  <a:schemeClr val="accent1"/>
                </a:solidFill>
              </a:rPr>
              <a:t>Görsdorf </a:t>
            </a:r>
            <a:r>
              <a:rPr lang="de-DE" altLang="de-DE" sz="2000" b="0" dirty="0" err="1" smtClean="0">
                <a:solidFill>
                  <a:schemeClr val="accent1"/>
                </a:solidFill>
              </a:rPr>
              <a:t>and</a:t>
            </a:r>
            <a:r>
              <a:rPr lang="de-DE" altLang="de-DE" sz="2000" b="0" dirty="0" smtClean="0">
                <a:solidFill>
                  <a:schemeClr val="accent1"/>
                </a:solidFill>
              </a:rPr>
              <a:t> </a:t>
            </a:r>
            <a:r>
              <a:rPr lang="de-DE" altLang="de-DE" sz="2000" b="0" dirty="0" err="1" smtClean="0">
                <a:solidFill>
                  <a:schemeClr val="accent1"/>
                </a:solidFill>
              </a:rPr>
              <a:t>many</a:t>
            </a:r>
            <a:r>
              <a:rPr lang="de-DE" altLang="de-DE" sz="2000" b="0" dirty="0" smtClean="0">
                <a:solidFill>
                  <a:schemeClr val="accent1"/>
                </a:solidFill>
              </a:rPr>
              <a:t> </a:t>
            </a:r>
            <a:r>
              <a:rPr lang="de-DE" altLang="de-DE" sz="2000" b="0" dirty="0" err="1" smtClean="0">
                <a:solidFill>
                  <a:schemeClr val="accent1"/>
                </a:solidFill>
              </a:rPr>
              <a:t>co-authors</a:t>
            </a:r>
            <a:endParaRPr lang="de-DE" altLang="de-DE" sz="2000" b="0" dirty="0" smtClean="0">
              <a:solidFill>
                <a:schemeClr val="accent1"/>
              </a:solidFill>
            </a:endParaRPr>
          </a:p>
          <a:p>
            <a:pPr algn="ctr" eaLnBrk="0" hangingPunct="0"/>
            <a:r>
              <a:rPr lang="de-DE" altLang="de-DE" sz="2000" b="0" dirty="0" smtClean="0">
                <a:solidFill>
                  <a:schemeClr val="accent1"/>
                </a:solidFill>
              </a:rPr>
              <a:t>Meteorologisches Observatorium Lindenberg, DWD</a:t>
            </a:r>
            <a:endParaRPr lang="de-DE" altLang="de-DE" sz="2000" b="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279996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</a:rPr>
              <a:t>Content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55576" y="1916832"/>
            <a:ext cx="812549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System 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characteristics</a:t>
            </a:r>
            <a:endParaRPr lang="de-DE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smtClean="0"/>
              <a:t>System </a:t>
            </a:r>
            <a:r>
              <a:rPr lang="de-DE" dirty="0" err="1" smtClean="0"/>
              <a:t>performance</a:t>
            </a:r>
            <a:r>
              <a:rPr lang="de-DE" dirty="0" smtClean="0"/>
              <a:t> (</a:t>
            </a:r>
            <a:r>
              <a:rPr lang="de-DE" dirty="0" err="1" smtClean="0"/>
              <a:t>reliability</a:t>
            </a:r>
            <a:r>
              <a:rPr lang="de-DE" dirty="0" smtClean="0"/>
              <a:t>, </a:t>
            </a:r>
            <a:r>
              <a:rPr lang="de-DE" dirty="0" err="1" smtClean="0"/>
              <a:t>accuracy</a:t>
            </a:r>
            <a:r>
              <a:rPr lang="de-DE" dirty="0" smtClean="0"/>
              <a:t>,..)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Calibration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issues</a:t>
            </a:r>
            <a:endParaRPr lang="de-DE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Applications</a:t>
            </a:r>
            <a:endParaRPr lang="de-DE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6631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67544" y="37752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accent1"/>
                </a:solidFill>
              </a:rPr>
              <a:t>Availability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350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" y="2996952"/>
            <a:ext cx="9144000" cy="20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236296" y="2078284"/>
            <a:ext cx="1512168" cy="646331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err="1" smtClean="0"/>
              <a:t>Frequency</a:t>
            </a:r>
            <a:r>
              <a:rPr lang="de-DE" sz="1800" dirty="0" smtClean="0"/>
              <a:t> </a:t>
            </a:r>
            <a:r>
              <a:rPr lang="de-DE" sz="1800" dirty="0" err="1" smtClean="0"/>
              <a:t>adjustment</a:t>
            </a:r>
            <a:endParaRPr lang="de-DE" sz="1800" dirty="0"/>
          </a:p>
        </p:txBody>
      </p:sp>
      <p:sp>
        <p:nvSpPr>
          <p:cNvPr id="7" name="Textfeld 6"/>
          <p:cNvSpPr txBox="1"/>
          <p:nvPr/>
        </p:nvSpPr>
        <p:spPr>
          <a:xfrm>
            <a:off x="4953744" y="1840298"/>
            <a:ext cx="1939156" cy="92333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Receiver upgrade, 1.9 m </a:t>
            </a:r>
            <a:r>
              <a:rPr lang="de-DE" sz="1800" dirty="0" err="1" smtClean="0"/>
              <a:t>antenna</a:t>
            </a:r>
            <a:endParaRPr lang="de-DE" sz="1800" dirty="0"/>
          </a:p>
        </p:txBody>
      </p:sp>
      <p:sp>
        <p:nvSpPr>
          <p:cNvPr id="8" name="Textfeld 7"/>
          <p:cNvSpPr txBox="1"/>
          <p:nvPr/>
        </p:nvSpPr>
        <p:spPr>
          <a:xfrm>
            <a:off x="2699792" y="2120611"/>
            <a:ext cx="1733252" cy="646331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err="1" smtClean="0"/>
              <a:t>Defective</a:t>
            </a:r>
            <a:r>
              <a:rPr lang="de-DE" sz="1800" dirty="0" smtClean="0"/>
              <a:t> power </a:t>
            </a:r>
            <a:r>
              <a:rPr lang="de-DE" sz="1800" dirty="0" err="1" smtClean="0"/>
              <a:t>supply</a:t>
            </a:r>
            <a:endParaRPr lang="de-DE" sz="1800" dirty="0"/>
          </a:p>
        </p:txBody>
      </p:sp>
      <p:sp>
        <p:nvSpPr>
          <p:cNvPr id="9" name="Textfeld 8"/>
          <p:cNvSpPr txBox="1"/>
          <p:nvPr/>
        </p:nvSpPr>
        <p:spPr>
          <a:xfrm>
            <a:off x="482824" y="1855856"/>
            <a:ext cx="1512168" cy="92333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err="1" smtClean="0"/>
              <a:t>Defective</a:t>
            </a:r>
            <a:r>
              <a:rPr lang="de-DE" sz="1800" dirty="0" smtClean="0"/>
              <a:t> </a:t>
            </a:r>
            <a:r>
              <a:rPr lang="de-DE" sz="1800" dirty="0" err="1" smtClean="0"/>
              <a:t>thermistor</a:t>
            </a:r>
            <a:r>
              <a:rPr lang="de-DE" sz="1800" dirty="0" smtClean="0"/>
              <a:t>, </a:t>
            </a:r>
            <a:r>
              <a:rPr lang="de-DE" sz="1800" dirty="0" err="1" smtClean="0"/>
              <a:t>compressor</a:t>
            </a:r>
            <a:endParaRPr lang="de-DE" sz="1800" dirty="0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1188108" y="2779186"/>
            <a:ext cx="92732" cy="5778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3813820" y="2779186"/>
            <a:ext cx="92732" cy="5778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5652120" y="2779186"/>
            <a:ext cx="92732" cy="5778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7452320" y="2779186"/>
            <a:ext cx="92732" cy="5778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043608" y="508288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00B050"/>
                </a:solidFill>
              </a:rPr>
              <a:t>83.1</a:t>
            </a:r>
            <a:endParaRPr lang="de-DE" sz="1800" dirty="0">
              <a:solidFill>
                <a:srgbClr val="00B05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691680" y="508288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00B050"/>
                </a:solidFill>
              </a:rPr>
              <a:t>94.6</a:t>
            </a:r>
            <a:endParaRPr lang="de-DE" sz="1800" dirty="0">
              <a:solidFill>
                <a:srgbClr val="00B05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457004" y="509264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00B050"/>
                </a:solidFill>
              </a:rPr>
              <a:t>98.2</a:t>
            </a:r>
            <a:endParaRPr lang="de-DE" sz="1800" dirty="0">
              <a:solidFill>
                <a:srgbClr val="00B05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242382" y="509264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00B050"/>
                </a:solidFill>
              </a:rPr>
              <a:t>91.8</a:t>
            </a:r>
            <a:endParaRPr lang="de-DE" sz="1800" dirty="0">
              <a:solidFill>
                <a:srgbClr val="00B05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073314" y="510528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00B050"/>
                </a:solidFill>
              </a:rPr>
              <a:t>96.7</a:t>
            </a:r>
            <a:endParaRPr lang="de-DE" sz="1800" dirty="0">
              <a:solidFill>
                <a:srgbClr val="00B05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953744" y="512751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00B050"/>
                </a:solidFill>
              </a:rPr>
              <a:t>98.8</a:t>
            </a:r>
            <a:endParaRPr lang="de-DE" sz="1800" dirty="0">
              <a:solidFill>
                <a:srgbClr val="00B05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669880" y="513040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00B050"/>
                </a:solidFill>
              </a:rPr>
              <a:t>83.7</a:t>
            </a:r>
            <a:endParaRPr lang="de-DE" sz="1800" dirty="0">
              <a:solidFill>
                <a:srgbClr val="00B05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384304" y="513432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00B050"/>
                </a:solidFill>
              </a:rPr>
              <a:t>97.3</a:t>
            </a:r>
            <a:endParaRPr lang="de-DE" sz="1800" dirty="0">
              <a:solidFill>
                <a:srgbClr val="00B050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246540" y="513531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00B050"/>
                </a:solidFill>
              </a:rPr>
              <a:t>61.2</a:t>
            </a:r>
            <a:endParaRPr lang="de-DE" sz="1800" dirty="0">
              <a:solidFill>
                <a:srgbClr val="00B050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058868" y="513531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00B050"/>
                </a:solidFill>
              </a:rPr>
              <a:t>99.5</a:t>
            </a:r>
            <a:endParaRPr lang="de-DE" sz="1800" dirty="0">
              <a:solidFill>
                <a:srgbClr val="00B05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66824" y="5819328"/>
            <a:ext cx="88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chemeClr val="accent1"/>
                </a:solidFill>
              </a:rPr>
              <a:t>MTBF(2004-2013): 41 </a:t>
            </a:r>
            <a:r>
              <a:rPr lang="de-DE" sz="1800" dirty="0" err="1" smtClean="0">
                <a:solidFill>
                  <a:schemeClr val="accent1"/>
                </a:solidFill>
              </a:rPr>
              <a:t>days</a:t>
            </a:r>
            <a:r>
              <a:rPr lang="de-DE" sz="1800" dirty="0" smtClean="0">
                <a:solidFill>
                  <a:schemeClr val="accent1"/>
                </a:solidFill>
              </a:rPr>
              <a:t>       MTBF(2010-2013): 102 </a:t>
            </a:r>
            <a:r>
              <a:rPr lang="de-DE" sz="1800" dirty="0" err="1" smtClean="0">
                <a:solidFill>
                  <a:schemeClr val="accent1"/>
                </a:solidFill>
              </a:rPr>
              <a:t>days</a:t>
            </a:r>
            <a:r>
              <a:rPr lang="de-DE" sz="1800" dirty="0" smtClean="0">
                <a:solidFill>
                  <a:schemeClr val="accent1"/>
                </a:solidFill>
              </a:rPr>
              <a:t> (250 </a:t>
            </a:r>
            <a:r>
              <a:rPr lang="de-DE" sz="1800" dirty="0" err="1" smtClean="0">
                <a:solidFill>
                  <a:schemeClr val="accent1"/>
                </a:solidFill>
              </a:rPr>
              <a:t>days</a:t>
            </a:r>
            <a:r>
              <a:rPr lang="de-DE" sz="1800" dirty="0" smtClean="0">
                <a:solidFill>
                  <a:schemeClr val="accent1"/>
                </a:solidFill>
              </a:rPr>
              <a:t> </a:t>
            </a:r>
            <a:r>
              <a:rPr lang="de-DE" sz="1800" dirty="0" err="1" smtClean="0">
                <a:solidFill>
                  <a:schemeClr val="accent1"/>
                </a:solidFill>
              </a:rPr>
              <a:t>hardware</a:t>
            </a:r>
            <a:r>
              <a:rPr lang="de-DE" sz="1800" dirty="0" smtClean="0">
                <a:solidFill>
                  <a:schemeClr val="accent1"/>
                </a:solidFill>
              </a:rPr>
              <a:t>)</a:t>
            </a:r>
            <a:endParaRPr lang="de-DE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634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89496"/>
            <a:ext cx="46185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1"/>
                </a:solidFill>
              </a:rPr>
              <a:t>Frequency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distribution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of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</a:p>
          <a:p>
            <a:r>
              <a:rPr lang="de-DE" dirty="0" err="1" smtClean="0">
                <a:solidFill>
                  <a:schemeClr val="accent1"/>
                </a:solidFill>
              </a:rPr>
              <a:t>moments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and</a:t>
            </a:r>
            <a:r>
              <a:rPr lang="de-DE" dirty="0" smtClean="0">
                <a:solidFill>
                  <a:schemeClr val="accent1"/>
                </a:solidFill>
              </a:rPr>
              <a:t> LDR, 2013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3522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3085"/>
            <a:ext cx="41910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32" y="1150268"/>
            <a:ext cx="41910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6" y="3956050"/>
            <a:ext cx="41910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32" y="3921267"/>
            <a:ext cx="41910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262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122218"/>
            <a:ext cx="53318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2D4B9B"/>
                </a:solidFill>
              </a:rPr>
              <a:t>Time </a:t>
            </a:r>
            <a:r>
              <a:rPr lang="de-DE" dirty="0" err="1" smtClean="0">
                <a:solidFill>
                  <a:srgbClr val="2D4B9B"/>
                </a:solidFill>
              </a:rPr>
              <a:t>series</a:t>
            </a:r>
            <a:r>
              <a:rPr lang="de-DE" dirty="0" smtClean="0">
                <a:solidFill>
                  <a:srgbClr val="2D4B9B"/>
                </a:solidFill>
              </a:rPr>
              <a:t> </a:t>
            </a:r>
            <a:r>
              <a:rPr lang="de-DE" dirty="0" err="1" smtClean="0">
                <a:solidFill>
                  <a:srgbClr val="2D4B9B"/>
                </a:solidFill>
              </a:rPr>
              <a:t>of</a:t>
            </a:r>
            <a:r>
              <a:rPr lang="de-DE" dirty="0" smtClean="0">
                <a:solidFill>
                  <a:srgbClr val="2D4B9B"/>
                </a:solidFill>
              </a:rPr>
              <a:t> </a:t>
            </a:r>
            <a:r>
              <a:rPr lang="de-DE" dirty="0" err="1" smtClean="0">
                <a:solidFill>
                  <a:srgbClr val="2D4B9B"/>
                </a:solidFill>
              </a:rPr>
              <a:t>monthly</a:t>
            </a:r>
            <a:r>
              <a:rPr lang="de-DE" dirty="0" smtClean="0">
                <a:solidFill>
                  <a:srgbClr val="2D4B9B"/>
                </a:solidFill>
              </a:rPr>
              <a:t> </a:t>
            </a:r>
            <a:r>
              <a:rPr lang="de-DE" dirty="0" err="1" smtClean="0">
                <a:solidFill>
                  <a:srgbClr val="2D4B9B"/>
                </a:solidFill>
              </a:rPr>
              <a:t>means</a:t>
            </a:r>
            <a:endParaRPr lang="de-DE" dirty="0">
              <a:solidFill>
                <a:srgbClr val="2D4B9B"/>
              </a:solidFill>
            </a:endParaRPr>
          </a:p>
          <a:p>
            <a:pPr algn="ctr"/>
            <a:r>
              <a:rPr lang="de-DE" dirty="0" err="1" smtClean="0">
                <a:solidFill>
                  <a:srgbClr val="2D4B9B"/>
                </a:solidFill>
              </a:rPr>
              <a:t>Reflectivity</a:t>
            </a:r>
            <a:endParaRPr lang="de-DE" dirty="0">
              <a:solidFill>
                <a:srgbClr val="2D4B9B"/>
              </a:solidFill>
            </a:endParaRPr>
          </a:p>
        </p:txBody>
      </p:sp>
      <p:pic>
        <p:nvPicPr>
          <p:cNvPr id="35328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76325"/>
            <a:ext cx="89916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903364" y="1276152"/>
            <a:ext cx="1766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solidFill>
                  <a:srgbClr val="00B050"/>
                </a:solidFill>
              </a:rPr>
              <a:t>Δ</a:t>
            </a:r>
            <a:r>
              <a:rPr lang="de-DE" sz="1600" dirty="0" smtClean="0">
                <a:solidFill>
                  <a:srgbClr val="00B050"/>
                </a:solidFill>
              </a:rPr>
              <a:t>Z</a:t>
            </a:r>
            <a:r>
              <a:rPr lang="de-DE" sz="1600" baseline="-25000" dirty="0" smtClean="0">
                <a:solidFill>
                  <a:srgbClr val="00B050"/>
                </a:solidFill>
              </a:rPr>
              <a:t>10yr  </a:t>
            </a:r>
            <a:r>
              <a:rPr lang="de-DE" sz="1600" dirty="0" smtClean="0">
                <a:solidFill>
                  <a:srgbClr val="00B050"/>
                </a:solidFill>
              </a:rPr>
              <a:t>= 0.24 dB</a:t>
            </a:r>
            <a:endParaRPr lang="de-DE" sz="1600" dirty="0">
              <a:solidFill>
                <a:srgbClr val="00B05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926420" y="2636912"/>
            <a:ext cx="1766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solidFill>
                  <a:srgbClr val="00B050"/>
                </a:solidFill>
              </a:rPr>
              <a:t>Δ</a:t>
            </a:r>
            <a:r>
              <a:rPr lang="de-DE" sz="1600" dirty="0" smtClean="0">
                <a:solidFill>
                  <a:srgbClr val="00B050"/>
                </a:solidFill>
              </a:rPr>
              <a:t>Z</a:t>
            </a:r>
            <a:r>
              <a:rPr lang="de-DE" sz="1600" baseline="-25000" dirty="0" smtClean="0">
                <a:solidFill>
                  <a:srgbClr val="00B050"/>
                </a:solidFill>
              </a:rPr>
              <a:t>10yr  </a:t>
            </a:r>
            <a:r>
              <a:rPr lang="de-DE" sz="1600" dirty="0" smtClean="0">
                <a:solidFill>
                  <a:srgbClr val="00B050"/>
                </a:solidFill>
              </a:rPr>
              <a:t>= 1.08 dB</a:t>
            </a:r>
            <a:endParaRPr lang="de-DE" sz="1600" dirty="0">
              <a:solidFill>
                <a:srgbClr val="00B05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873524" y="4653136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solidFill>
                  <a:srgbClr val="00B050"/>
                </a:solidFill>
              </a:rPr>
              <a:t>Δ</a:t>
            </a:r>
            <a:r>
              <a:rPr lang="de-DE" sz="1600" dirty="0" smtClean="0">
                <a:solidFill>
                  <a:srgbClr val="00B050"/>
                </a:solidFill>
              </a:rPr>
              <a:t>Z</a:t>
            </a:r>
            <a:r>
              <a:rPr lang="de-DE" sz="1600" baseline="-25000" dirty="0" smtClean="0">
                <a:solidFill>
                  <a:srgbClr val="00B050"/>
                </a:solidFill>
              </a:rPr>
              <a:t>10yr  </a:t>
            </a:r>
            <a:r>
              <a:rPr lang="de-DE" sz="1600" dirty="0" smtClean="0">
                <a:solidFill>
                  <a:srgbClr val="00B050"/>
                </a:solidFill>
              </a:rPr>
              <a:t>= -0.12 dB</a:t>
            </a:r>
            <a:endParaRPr lang="de-DE" sz="1600" dirty="0">
              <a:solidFill>
                <a:srgbClr val="00B05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71800" y="6021288"/>
            <a:ext cx="1987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solidFill>
                  <a:srgbClr val="00B050"/>
                </a:solidFill>
              </a:rPr>
              <a:t>Δ</a:t>
            </a:r>
            <a:r>
              <a:rPr lang="de-DE" sz="1600" dirty="0" smtClean="0">
                <a:solidFill>
                  <a:srgbClr val="00B050"/>
                </a:solidFill>
              </a:rPr>
              <a:t>Z</a:t>
            </a:r>
            <a:r>
              <a:rPr lang="de-DE" sz="1600" baseline="-25000" dirty="0" smtClean="0">
                <a:solidFill>
                  <a:srgbClr val="00B050"/>
                </a:solidFill>
              </a:rPr>
              <a:t>10yr  </a:t>
            </a:r>
            <a:r>
              <a:rPr lang="de-DE" sz="1600" dirty="0" smtClean="0">
                <a:solidFill>
                  <a:srgbClr val="00B050"/>
                </a:solidFill>
              </a:rPr>
              <a:t>= -2.88 dB</a:t>
            </a:r>
            <a:endParaRPr lang="de-DE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73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76325"/>
            <a:ext cx="89916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81472" y="84116"/>
            <a:ext cx="53318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2D4B9B"/>
                </a:solidFill>
              </a:rPr>
              <a:t>Time </a:t>
            </a:r>
            <a:r>
              <a:rPr lang="de-DE" dirty="0" err="1" smtClean="0">
                <a:solidFill>
                  <a:srgbClr val="2D4B9B"/>
                </a:solidFill>
              </a:rPr>
              <a:t>series</a:t>
            </a:r>
            <a:r>
              <a:rPr lang="de-DE" dirty="0" smtClean="0">
                <a:solidFill>
                  <a:srgbClr val="2D4B9B"/>
                </a:solidFill>
              </a:rPr>
              <a:t> </a:t>
            </a:r>
            <a:r>
              <a:rPr lang="de-DE" dirty="0" err="1" smtClean="0">
                <a:solidFill>
                  <a:srgbClr val="2D4B9B"/>
                </a:solidFill>
              </a:rPr>
              <a:t>of</a:t>
            </a:r>
            <a:r>
              <a:rPr lang="de-DE" dirty="0" smtClean="0">
                <a:solidFill>
                  <a:srgbClr val="2D4B9B"/>
                </a:solidFill>
              </a:rPr>
              <a:t> </a:t>
            </a:r>
            <a:r>
              <a:rPr lang="de-DE" dirty="0" err="1" smtClean="0">
                <a:solidFill>
                  <a:srgbClr val="2D4B9B"/>
                </a:solidFill>
              </a:rPr>
              <a:t>monthly</a:t>
            </a:r>
            <a:r>
              <a:rPr lang="de-DE" dirty="0" smtClean="0">
                <a:solidFill>
                  <a:srgbClr val="2D4B9B"/>
                </a:solidFill>
              </a:rPr>
              <a:t> </a:t>
            </a:r>
            <a:r>
              <a:rPr lang="de-DE" dirty="0" err="1" smtClean="0">
                <a:solidFill>
                  <a:srgbClr val="2D4B9B"/>
                </a:solidFill>
              </a:rPr>
              <a:t>means</a:t>
            </a:r>
            <a:endParaRPr lang="de-DE" dirty="0">
              <a:solidFill>
                <a:srgbClr val="2D4B9B"/>
              </a:solidFill>
            </a:endParaRPr>
          </a:p>
          <a:p>
            <a:pPr algn="ctr"/>
            <a:r>
              <a:rPr lang="de-DE" dirty="0" err="1" smtClean="0">
                <a:solidFill>
                  <a:srgbClr val="2D4B9B"/>
                </a:solidFill>
              </a:rPr>
              <a:t>Reflectivity</a:t>
            </a:r>
            <a:endParaRPr lang="de-DE" dirty="0">
              <a:solidFill>
                <a:srgbClr val="2D4B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79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89025"/>
            <a:ext cx="89916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7544" y="84118"/>
            <a:ext cx="53318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2D4B9B"/>
                </a:solidFill>
              </a:rPr>
              <a:t>Time </a:t>
            </a:r>
            <a:r>
              <a:rPr lang="de-DE" dirty="0" err="1" smtClean="0">
                <a:solidFill>
                  <a:srgbClr val="2D4B9B"/>
                </a:solidFill>
              </a:rPr>
              <a:t>series</a:t>
            </a:r>
            <a:r>
              <a:rPr lang="de-DE" dirty="0" smtClean="0">
                <a:solidFill>
                  <a:srgbClr val="2D4B9B"/>
                </a:solidFill>
              </a:rPr>
              <a:t> </a:t>
            </a:r>
            <a:r>
              <a:rPr lang="de-DE" dirty="0" err="1" smtClean="0">
                <a:solidFill>
                  <a:srgbClr val="2D4B9B"/>
                </a:solidFill>
              </a:rPr>
              <a:t>of</a:t>
            </a:r>
            <a:r>
              <a:rPr lang="de-DE" dirty="0" smtClean="0">
                <a:solidFill>
                  <a:srgbClr val="2D4B9B"/>
                </a:solidFill>
              </a:rPr>
              <a:t> </a:t>
            </a:r>
            <a:r>
              <a:rPr lang="de-DE" dirty="0" err="1" smtClean="0">
                <a:solidFill>
                  <a:srgbClr val="2D4B9B"/>
                </a:solidFill>
              </a:rPr>
              <a:t>monthly</a:t>
            </a:r>
            <a:r>
              <a:rPr lang="de-DE" dirty="0" smtClean="0">
                <a:solidFill>
                  <a:srgbClr val="2D4B9B"/>
                </a:solidFill>
              </a:rPr>
              <a:t> </a:t>
            </a:r>
            <a:r>
              <a:rPr lang="de-DE" dirty="0" err="1" smtClean="0">
                <a:solidFill>
                  <a:srgbClr val="2D4B9B"/>
                </a:solidFill>
              </a:rPr>
              <a:t>means</a:t>
            </a:r>
            <a:endParaRPr lang="de-DE" dirty="0">
              <a:solidFill>
                <a:srgbClr val="2D4B9B"/>
              </a:solidFill>
            </a:endParaRPr>
          </a:p>
          <a:p>
            <a:pPr algn="ctr"/>
            <a:r>
              <a:rPr lang="de-DE" dirty="0" err="1" smtClean="0">
                <a:solidFill>
                  <a:srgbClr val="2D4B9B"/>
                </a:solidFill>
              </a:rPr>
              <a:t>Spectral</a:t>
            </a:r>
            <a:r>
              <a:rPr lang="de-DE" dirty="0" smtClean="0">
                <a:solidFill>
                  <a:srgbClr val="2D4B9B"/>
                </a:solidFill>
              </a:rPr>
              <a:t> </a:t>
            </a:r>
            <a:r>
              <a:rPr lang="de-DE" dirty="0" err="1" smtClean="0">
                <a:solidFill>
                  <a:srgbClr val="2D4B9B"/>
                </a:solidFill>
              </a:rPr>
              <a:t>width</a:t>
            </a:r>
            <a:endParaRPr lang="de-DE" dirty="0">
              <a:solidFill>
                <a:srgbClr val="2D4B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79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76325"/>
            <a:ext cx="89916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7544" y="33317"/>
            <a:ext cx="53318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2D4B9B"/>
                </a:solidFill>
              </a:rPr>
              <a:t>Time </a:t>
            </a:r>
            <a:r>
              <a:rPr lang="de-DE" dirty="0" err="1" smtClean="0">
                <a:solidFill>
                  <a:srgbClr val="2D4B9B"/>
                </a:solidFill>
              </a:rPr>
              <a:t>series</a:t>
            </a:r>
            <a:r>
              <a:rPr lang="de-DE" dirty="0" smtClean="0">
                <a:solidFill>
                  <a:srgbClr val="2D4B9B"/>
                </a:solidFill>
              </a:rPr>
              <a:t> </a:t>
            </a:r>
            <a:r>
              <a:rPr lang="de-DE" dirty="0" err="1" smtClean="0">
                <a:solidFill>
                  <a:srgbClr val="2D4B9B"/>
                </a:solidFill>
              </a:rPr>
              <a:t>of</a:t>
            </a:r>
            <a:r>
              <a:rPr lang="de-DE" dirty="0" smtClean="0">
                <a:solidFill>
                  <a:srgbClr val="2D4B9B"/>
                </a:solidFill>
              </a:rPr>
              <a:t> </a:t>
            </a:r>
            <a:r>
              <a:rPr lang="de-DE" dirty="0" err="1" smtClean="0">
                <a:solidFill>
                  <a:srgbClr val="2D4B9B"/>
                </a:solidFill>
              </a:rPr>
              <a:t>monthly</a:t>
            </a:r>
            <a:r>
              <a:rPr lang="de-DE" dirty="0" smtClean="0">
                <a:solidFill>
                  <a:srgbClr val="2D4B9B"/>
                </a:solidFill>
              </a:rPr>
              <a:t> </a:t>
            </a:r>
            <a:r>
              <a:rPr lang="de-DE" dirty="0" err="1" smtClean="0">
                <a:solidFill>
                  <a:srgbClr val="2D4B9B"/>
                </a:solidFill>
              </a:rPr>
              <a:t>means</a:t>
            </a:r>
            <a:endParaRPr lang="de-DE" dirty="0">
              <a:solidFill>
                <a:srgbClr val="2D4B9B"/>
              </a:solidFill>
            </a:endParaRPr>
          </a:p>
          <a:p>
            <a:pPr algn="ctr"/>
            <a:r>
              <a:rPr lang="de-DE" dirty="0" smtClean="0">
                <a:solidFill>
                  <a:srgbClr val="2D4B9B"/>
                </a:solidFill>
              </a:rPr>
              <a:t>LDR</a:t>
            </a:r>
            <a:endParaRPr lang="de-DE" dirty="0">
              <a:solidFill>
                <a:srgbClr val="2D4B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79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724"/>
            <a:ext cx="4411800" cy="294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68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0" y="3916800"/>
            <a:ext cx="4411800" cy="294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67544" y="136853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accent1"/>
                </a:solidFill>
              </a:rPr>
              <a:t>Unwanted</a:t>
            </a:r>
            <a:r>
              <a:rPr lang="de-DE" dirty="0" smtClean="0">
                <a:solidFill>
                  <a:schemeClr val="accent1"/>
                </a:solidFill>
              </a:rPr>
              <a:t>/ </a:t>
            </a:r>
            <a:r>
              <a:rPr lang="de-DE" dirty="0" err="1" smtClean="0">
                <a:solidFill>
                  <a:schemeClr val="accent1"/>
                </a:solidFill>
              </a:rPr>
              <a:t>suspicious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signals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51136" y="1696452"/>
            <a:ext cx="2706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Clouds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unatural</a:t>
            </a:r>
            <a:r>
              <a:rPr lang="de-DE" sz="1600" dirty="0" smtClean="0"/>
              <a:t> high</a:t>
            </a:r>
          </a:p>
          <a:p>
            <a:r>
              <a:rPr lang="de-DE" sz="1600" dirty="0" smtClean="0"/>
              <a:t>LDR, </a:t>
            </a:r>
            <a:r>
              <a:rPr lang="de-DE" sz="1600" dirty="0" err="1" smtClean="0"/>
              <a:t>chaff</a:t>
            </a:r>
            <a:r>
              <a:rPr lang="de-DE" sz="1600" dirty="0" smtClean="0"/>
              <a:t> ?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715616" y="4971901"/>
            <a:ext cx="284404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Ground</a:t>
            </a:r>
            <a:r>
              <a:rPr lang="de-DE" sz="1600" dirty="0" smtClean="0"/>
              <a:t> </a:t>
            </a:r>
            <a:r>
              <a:rPr lang="de-DE" sz="1600" dirty="0" err="1" smtClean="0"/>
              <a:t>clutter</a:t>
            </a:r>
            <a:r>
              <a:rPr lang="de-DE" sz="1600" dirty="0"/>
              <a:t> </a:t>
            </a:r>
            <a:endParaRPr lang="de-DE" sz="1600" dirty="0" smtClean="0"/>
          </a:p>
          <a:p>
            <a:r>
              <a:rPr lang="de-DE" sz="1600" dirty="0" err="1" smtClean="0"/>
              <a:t>without</a:t>
            </a:r>
            <a:r>
              <a:rPr lang="de-DE" sz="1600" dirty="0" smtClean="0"/>
              <a:t> </a:t>
            </a:r>
            <a:r>
              <a:rPr lang="de-DE" sz="1600" dirty="0" err="1" smtClean="0"/>
              <a:t>clutter</a:t>
            </a:r>
            <a:r>
              <a:rPr lang="de-DE" sz="1600" dirty="0" smtClean="0"/>
              <a:t> </a:t>
            </a:r>
            <a:r>
              <a:rPr lang="de-DE" sz="1600" dirty="0" err="1" smtClean="0"/>
              <a:t>fence</a:t>
            </a:r>
            <a:r>
              <a:rPr lang="de-DE" sz="1600" dirty="0" smtClean="0"/>
              <a:t>, </a:t>
            </a:r>
          </a:p>
          <a:p>
            <a:r>
              <a:rPr lang="de-DE" sz="1600" dirty="0" err="1" smtClean="0"/>
              <a:t>Moving</a:t>
            </a:r>
            <a:r>
              <a:rPr lang="de-DE" sz="1600" dirty="0" smtClean="0"/>
              <a:t> </a:t>
            </a:r>
            <a:r>
              <a:rPr lang="de-DE" sz="1600" dirty="0" err="1" smtClean="0"/>
              <a:t>tractor</a:t>
            </a:r>
            <a:r>
              <a:rPr lang="de-DE" sz="1600" dirty="0" smtClean="0"/>
              <a:t> on </a:t>
            </a:r>
            <a:r>
              <a:rPr lang="de-DE" sz="1600" dirty="0" err="1" smtClean="0"/>
              <a:t>farmland</a:t>
            </a:r>
            <a:endParaRPr lang="de-DE" sz="1600" dirty="0"/>
          </a:p>
        </p:txBody>
      </p:sp>
      <p:pic>
        <p:nvPicPr>
          <p:cNvPr id="3768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00" y="1090960"/>
            <a:ext cx="4411800" cy="294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68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300" y="3717032"/>
            <a:ext cx="4411800" cy="294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329105" y="1696451"/>
            <a:ext cx="2776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Suspicious</a:t>
            </a:r>
            <a:r>
              <a:rPr lang="de-DE" sz="1600" dirty="0" smtClean="0"/>
              <a:t> </a:t>
            </a:r>
            <a:r>
              <a:rPr lang="de-DE" sz="1600" dirty="0" err="1" smtClean="0"/>
              <a:t>signals</a:t>
            </a:r>
            <a:r>
              <a:rPr lang="de-DE" sz="1600" dirty="0" smtClean="0"/>
              <a:t> </a:t>
            </a:r>
            <a:r>
              <a:rPr lang="de-DE" sz="1600" dirty="0" err="1" smtClean="0"/>
              <a:t>above</a:t>
            </a:r>
            <a:endParaRPr lang="de-DE" sz="1600" dirty="0" smtClean="0"/>
          </a:p>
          <a:p>
            <a:r>
              <a:rPr lang="de-DE" sz="1600" dirty="0" err="1" smtClean="0"/>
              <a:t>cloud</a:t>
            </a:r>
            <a:r>
              <a:rPr lang="de-DE" sz="1600" dirty="0" smtClean="0"/>
              <a:t> top , </a:t>
            </a:r>
            <a:r>
              <a:rPr lang="de-DE" sz="1600" dirty="0" err="1" smtClean="0"/>
              <a:t>sidelobe</a:t>
            </a:r>
            <a:r>
              <a:rPr lang="de-DE" sz="1600" dirty="0" smtClean="0"/>
              <a:t> </a:t>
            </a:r>
            <a:r>
              <a:rPr lang="de-DE" sz="1600" dirty="0" err="1" smtClean="0"/>
              <a:t>effect</a:t>
            </a:r>
            <a:r>
              <a:rPr lang="de-DE" sz="1600" dirty="0" smtClean="0"/>
              <a:t>,</a:t>
            </a:r>
          </a:p>
          <a:p>
            <a:r>
              <a:rPr lang="de-DE" sz="1600" dirty="0" err="1" smtClean="0"/>
              <a:t>spillover</a:t>
            </a:r>
            <a:r>
              <a:rPr lang="de-DE" sz="1600" dirty="0" smtClean="0"/>
              <a:t> </a:t>
            </a:r>
            <a:r>
              <a:rPr lang="de-DE" sz="1600" dirty="0" err="1" smtClean="0"/>
              <a:t>fence</a:t>
            </a:r>
            <a:endParaRPr lang="de-DE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5050984" y="4293096"/>
            <a:ext cx="3506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Snow on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antenna</a:t>
            </a:r>
            <a:r>
              <a:rPr lang="de-DE" sz="1600" dirty="0" smtClean="0"/>
              <a:t>, </a:t>
            </a:r>
            <a:r>
              <a:rPr lang="de-DE" sz="1600" dirty="0" err="1" smtClean="0"/>
              <a:t>antenna</a:t>
            </a:r>
            <a:endParaRPr lang="de-DE" sz="1600" dirty="0" smtClean="0"/>
          </a:p>
          <a:p>
            <a:r>
              <a:rPr lang="de-DE" sz="1600" dirty="0" err="1" smtClean="0"/>
              <a:t>heating</a:t>
            </a:r>
            <a:r>
              <a:rPr lang="de-DE" sz="1600" dirty="0" smtClean="0"/>
              <a:t> </a:t>
            </a:r>
            <a:r>
              <a:rPr lang="de-DE" sz="1600" dirty="0" err="1" smtClean="0"/>
              <a:t>unintentionally</a:t>
            </a:r>
            <a:r>
              <a:rPr lang="de-DE" sz="1600" dirty="0" smtClean="0"/>
              <a:t> </a:t>
            </a:r>
            <a:r>
              <a:rPr lang="de-DE" sz="1600" dirty="0" err="1" smtClean="0"/>
              <a:t>turned</a:t>
            </a:r>
            <a:r>
              <a:rPr lang="de-DE" sz="1600" dirty="0" smtClean="0"/>
              <a:t> off</a:t>
            </a:r>
            <a:endParaRPr lang="de-DE" sz="1600" dirty="0"/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1609552" y="5866060"/>
            <a:ext cx="72008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2126352" y="2246168"/>
            <a:ext cx="72008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6588224" y="2830616"/>
            <a:ext cx="360040" cy="1663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00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279996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</a:rPr>
              <a:t>Content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55576" y="1916832"/>
            <a:ext cx="812549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System 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characteristics</a:t>
            </a:r>
            <a:endParaRPr lang="de-DE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System 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performance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reliability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accuracy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,..)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err="1" smtClean="0"/>
              <a:t>Calibration</a:t>
            </a:r>
            <a:r>
              <a:rPr lang="de-DE" dirty="0" smtClean="0"/>
              <a:t> </a:t>
            </a:r>
            <a:r>
              <a:rPr lang="de-DE" dirty="0" err="1" smtClean="0"/>
              <a:t>issues</a:t>
            </a:r>
            <a:endParaRPr lang="de-DE" dirty="0" smtClean="0"/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Applications</a:t>
            </a:r>
            <a:endParaRPr lang="de-DE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6131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mtClean="0">
                <a:latin typeface="Arial" pitchFamily="34" charset="0"/>
              </a:rPr>
              <a:t>Background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mtClean="0">
                <a:latin typeface="Arial" pitchFamily="34" charset="0"/>
              </a:rPr>
              <a:t>good accuracy of reflectivity and LDR is essential for a precise estimation of microphysical parameters</a:t>
            </a:r>
          </a:p>
        </p:txBody>
      </p:sp>
      <p:grpSp>
        <p:nvGrpSpPr>
          <p:cNvPr id="284678" name="Group 6"/>
          <p:cNvGrpSpPr>
            <a:grpSpLocks/>
          </p:cNvGrpSpPr>
          <p:nvPr/>
        </p:nvGrpSpPr>
        <p:grpSpPr bwMode="auto">
          <a:xfrm>
            <a:off x="250825" y="2852738"/>
            <a:ext cx="8369300" cy="2879725"/>
            <a:chOff x="158" y="1797"/>
            <a:chExt cx="5272" cy="1814"/>
          </a:xfrm>
        </p:grpSpPr>
        <p:pic>
          <p:nvPicPr>
            <p:cNvPr id="284676" name="Picture 4" descr="lwc_z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797"/>
              <a:ext cx="2460" cy="1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4677" name="Picture 5" descr="iwc_z_ausschnit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1797"/>
              <a:ext cx="2414" cy="181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976837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41016" y="404664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</a:rPr>
              <a:t>Content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55576" y="1916832"/>
            <a:ext cx="812549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smtClean="0"/>
              <a:t>System </a:t>
            </a:r>
            <a:r>
              <a:rPr lang="de-DE" dirty="0" err="1" smtClean="0"/>
              <a:t>characteristics</a:t>
            </a:r>
            <a:endParaRPr lang="de-DE" dirty="0" smtClean="0"/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smtClean="0"/>
              <a:t>System </a:t>
            </a:r>
            <a:r>
              <a:rPr lang="de-DE" dirty="0" err="1" smtClean="0"/>
              <a:t>performance</a:t>
            </a:r>
            <a:r>
              <a:rPr lang="de-DE" dirty="0" smtClean="0"/>
              <a:t> (</a:t>
            </a:r>
            <a:r>
              <a:rPr lang="de-DE" dirty="0" err="1" smtClean="0"/>
              <a:t>reliability</a:t>
            </a:r>
            <a:r>
              <a:rPr lang="de-DE" dirty="0" smtClean="0"/>
              <a:t>, </a:t>
            </a:r>
            <a:r>
              <a:rPr lang="de-DE" dirty="0" err="1" smtClean="0"/>
              <a:t>accuracy</a:t>
            </a:r>
            <a:r>
              <a:rPr lang="de-DE" dirty="0" smtClean="0"/>
              <a:t>,..)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err="1" smtClean="0"/>
              <a:t>Calibration</a:t>
            </a:r>
            <a:r>
              <a:rPr lang="de-DE" dirty="0" smtClean="0"/>
              <a:t> </a:t>
            </a:r>
            <a:r>
              <a:rPr lang="de-DE" dirty="0" err="1" smtClean="0"/>
              <a:t>issues</a:t>
            </a:r>
            <a:endParaRPr lang="de-DE" dirty="0" smtClean="0"/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err="1" smtClean="0"/>
              <a:t>Applications</a:t>
            </a:r>
            <a:endParaRPr lang="de-DE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9357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31" y="1988840"/>
            <a:ext cx="667321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3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98" y="4031332"/>
            <a:ext cx="7497884" cy="223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11560" y="1340768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</a:rPr>
              <a:t>„Budget“ - </a:t>
            </a:r>
            <a:r>
              <a:rPr lang="de-DE" dirty="0" err="1" smtClean="0">
                <a:solidFill>
                  <a:schemeClr val="accent1"/>
                </a:solidFill>
              </a:rPr>
              <a:t>Calibration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98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1157605"/>
            <a:ext cx="6120680" cy="443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27584" y="5903694"/>
            <a:ext cx="3335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Max. </a:t>
            </a:r>
            <a:r>
              <a:rPr lang="el-GR" dirty="0" smtClean="0"/>
              <a:t>Δ</a:t>
            </a:r>
            <a:r>
              <a:rPr lang="de-DE" dirty="0" err="1"/>
              <a:t>Z</a:t>
            </a:r>
            <a:r>
              <a:rPr lang="de-DE" dirty="0" err="1" smtClean="0"/>
              <a:t>e</a:t>
            </a:r>
            <a:r>
              <a:rPr lang="de-DE" dirty="0" smtClean="0"/>
              <a:t> = 3.1 dB 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427984" y="5901888"/>
            <a:ext cx="3452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Prob. </a:t>
            </a:r>
            <a:r>
              <a:rPr lang="el-GR" dirty="0" smtClean="0"/>
              <a:t>Δ</a:t>
            </a:r>
            <a:r>
              <a:rPr lang="de-DE" dirty="0" err="1"/>
              <a:t>Z</a:t>
            </a:r>
            <a:r>
              <a:rPr lang="de-DE" dirty="0" err="1" smtClean="0"/>
              <a:t>e</a:t>
            </a:r>
            <a:r>
              <a:rPr lang="de-DE" dirty="0" smtClean="0"/>
              <a:t> = 1.3 dB 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584052" y="3645024"/>
            <a:ext cx="7632848" cy="95410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→ Need </a:t>
            </a:r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independent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verification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calibration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24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95536" y="287070"/>
            <a:ext cx="4881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1"/>
                </a:solidFill>
              </a:rPr>
              <a:t>Using</a:t>
            </a:r>
            <a:r>
              <a:rPr lang="de-DE" dirty="0" smtClean="0">
                <a:solidFill>
                  <a:schemeClr val="accent1"/>
                </a:solidFill>
              </a:rPr>
              <a:t> MRR </a:t>
            </a:r>
            <a:r>
              <a:rPr lang="de-DE" dirty="0" err="1" smtClean="0">
                <a:solidFill>
                  <a:schemeClr val="accent1"/>
                </a:solidFill>
              </a:rPr>
              <a:t>as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reference</a:t>
            </a:r>
            <a:r>
              <a:rPr lang="de-DE" dirty="0" smtClean="0">
                <a:solidFill>
                  <a:schemeClr val="accent1"/>
                </a:solidFill>
              </a:rPr>
              <a:t> (?)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916" y="1638474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4" y="1671886"/>
            <a:ext cx="4104828" cy="410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136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mtClean="0">
                <a:latin typeface="Arial" pitchFamily="34" charset="0"/>
              </a:rPr>
              <a:t>Rain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341438"/>
            <a:ext cx="8229600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altLang="de-DE" smtClean="0">
                <a:latin typeface="Arial" pitchFamily="34" charset="0"/>
              </a:rPr>
              <a:t>simple experiment to study the influence of rain on Z and LDR</a:t>
            </a:r>
          </a:p>
          <a:p>
            <a:pPr>
              <a:lnSpc>
                <a:spcPct val="90000"/>
              </a:lnSpc>
            </a:pPr>
            <a:r>
              <a:rPr lang="de-DE" altLang="de-DE" smtClean="0">
                <a:latin typeface="Arial" pitchFamily="34" charset="0"/>
              </a:rPr>
              <a:t>day with a preferably homogenous cloud and a significant LDR</a:t>
            </a:r>
          </a:p>
        </p:txBody>
      </p:sp>
      <p:pic>
        <p:nvPicPr>
          <p:cNvPr id="288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522538"/>
            <a:ext cx="410210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02" y="2230263"/>
            <a:ext cx="3475846" cy="22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38" y="4406726"/>
            <a:ext cx="3475846" cy="22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33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dirty="0" err="1" smtClean="0">
                <a:latin typeface="Arial" pitchFamily="34" charset="0"/>
              </a:rPr>
              <a:t>Results</a:t>
            </a:r>
            <a:endParaRPr lang="de-DE" altLang="de-DE" dirty="0" smtClean="0">
              <a:latin typeface="Arial" pitchFamily="34" charset="0"/>
            </a:endParaRP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altLang="de-DE" dirty="0" err="1" smtClean="0">
                <a:latin typeface="Arial" pitchFamily="34" charset="0"/>
              </a:rPr>
              <a:t>the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effect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of</a:t>
            </a:r>
            <a:r>
              <a:rPr lang="de-DE" altLang="de-DE" dirty="0" smtClean="0">
                <a:latin typeface="Arial" pitchFamily="34" charset="0"/>
              </a:rPr>
              <a:t> rain </a:t>
            </a:r>
            <a:r>
              <a:rPr lang="de-DE" altLang="de-DE" dirty="0" err="1" smtClean="0">
                <a:latin typeface="Arial" pitchFamily="34" charset="0"/>
              </a:rPr>
              <a:t>depends</a:t>
            </a:r>
            <a:r>
              <a:rPr lang="de-DE" altLang="de-DE" dirty="0" smtClean="0">
                <a:latin typeface="Arial" pitchFamily="34" charset="0"/>
              </a:rPr>
              <a:t> on </a:t>
            </a:r>
            <a:r>
              <a:rPr lang="de-DE" altLang="de-DE" dirty="0" err="1" smtClean="0">
                <a:latin typeface="Arial" pitchFamily="34" charset="0"/>
              </a:rPr>
              <a:t>the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strenght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of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wetting</a:t>
            </a:r>
            <a:endParaRPr lang="de-DE" altLang="de-DE" dirty="0" smtClean="0">
              <a:latin typeface="Arial" pitchFamily="34" charset="0"/>
            </a:endParaRPr>
          </a:p>
          <a:p>
            <a:pPr>
              <a:lnSpc>
                <a:spcPct val="90000"/>
              </a:lnSpc>
            </a:pPr>
            <a:endParaRPr lang="de-DE" altLang="de-DE" dirty="0" smtClean="0">
              <a:latin typeface="Arial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altLang="de-DE" dirty="0" smtClean="0">
                <a:latin typeface="Arial" pitchFamily="34" charset="0"/>
              </a:rPr>
              <a:t>     </a:t>
            </a:r>
            <a:r>
              <a:rPr lang="de-DE" altLang="de-DE" dirty="0" err="1" smtClean="0">
                <a:latin typeface="Arial" pitchFamily="34" charset="0"/>
              </a:rPr>
              <a:t>Dish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and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plastic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cap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of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Cassegrain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reflector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are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wetted</a:t>
            </a:r>
            <a:r>
              <a:rPr lang="de-DE" altLang="de-DE" dirty="0" smtClean="0">
                <a:latin typeface="Arial" pitchFamily="34" charset="0"/>
              </a:rPr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altLang="de-DE" dirty="0" smtClean="0">
                <a:latin typeface="Arial" pitchFamily="34" charset="0"/>
              </a:rPr>
              <a:t>     -  Z </a:t>
            </a:r>
            <a:r>
              <a:rPr lang="de-DE" altLang="de-DE" dirty="0" err="1" smtClean="0">
                <a:latin typeface="Arial" pitchFamily="34" charset="0"/>
              </a:rPr>
              <a:t>drops</a:t>
            </a:r>
            <a:r>
              <a:rPr lang="de-DE" altLang="de-DE" dirty="0" smtClean="0">
                <a:latin typeface="Arial" pitchFamily="34" charset="0"/>
              </a:rPr>
              <a:t> down </a:t>
            </a:r>
            <a:r>
              <a:rPr lang="de-DE" altLang="de-DE" dirty="0" err="1" smtClean="0">
                <a:latin typeface="Arial" pitchFamily="34" charset="0"/>
              </a:rPr>
              <a:t>by</a:t>
            </a:r>
            <a:r>
              <a:rPr lang="de-DE" altLang="de-DE" dirty="0" smtClean="0">
                <a:latin typeface="Arial" pitchFamily="34" charset="0"/>
              </a:rPr>
              <a:t> 5 </a:t>
            </a:r>
            <a:r>
              <a:rPr lang="de-DE" altLang="de-DE" dirty="0" err="1" smtClean="0">
                <a:latin typeface="Arial" pitchFamily="34" charset="0"/>
              </a:rPr>
              <a:t>to</a:t>
            </a:r>
            <a:r>
              <a:rPr lang="de-DE" altLang="de-DE" dirty="0" smtClean="0">
                <a:latin typeface="Arial" pitchFamily="34" charset="0"/>
              </a:rPr>
              <a:t> 15 </a:t>
            </a:r>
            <a:r>
              <a:rPr lang="de-DE" altLang="de-DE" dirty="0" err="1" smtClean="0">
                <a:latin typeface="Arial" pitchFamily="34" charset="0"/>
              </a:rPr>
              <a:t>dBz</a:t>
            </a:r>
            <a:endParaRPr lang="de-DE" altLang="de-DE" dirty="0" smtClean="0">
              <a:latin typeface="Arial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altLang="de-DE" dirty="0" smtClean="0">
                <a:latin typeface="Arial" pitchFamily="34" charset="0"/>
              </a:rPr>
              <a:t>     -  LDR jump </a:t>
            </a:r>
            <a:r>
              <a:rPr lang="de-DE" altLang="de-DE" dirty="0" err="1" smtClean="0">
                <a:latin typeface="Arial" pitchFamily="34" charset="0"/>
              </a:rPr>
              <a:t>up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by</a:t>
            </a:r>
            <a:r>
              <a:rPr lang="de-DE" altLang="de-DE" dirty="0" smtClean="0">
                <a:latin typeface="Arial" pitchFamily="34" charset="0"/>
              </a:rPr>
              <a:t> 3 </a:t>
            </a:r>
            <a:r>
              <a:rPr lang="de-DE" altLang="de-DE" dirty="0" err="1" smtClean="0">
                <a:latin typeface="Arial" pitchFamily="34" charset="0"/>
              </a:rPr>
              <a:t>to</a:t>
            </a:r>
            <a:r>
              <a:rPr lang="de-DE" altLang="de-DE" dirty="0" smtClean="0">
                <a:latin typeface="Arial" pitchFamily="34" charset="0"/>
              </a:rPr>
              <a:t> 5 dB</a:t>
            </a:r>
          </a:p>
          <a:p>
            <a:pPr>
              <a:lnSpc>
                <a:spcPct val="90000"/>
              </a:lnSpc>
            </a:pPr>
            <a:endParaRPr lang="de-DE" altLang="de-DE" dirty="0" smtClean="0">
              <a:latin typeface="Arial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altLang="de-DE" dirty="0" smtClean="0">
                <a:latin typeface="Arial" pitchFamily="34" charset="0"/>
              </a:rPr>
              <a:t>    </a:t>
            </a:r>
            <a:r>
              <a:rPr lang="de-DE" altLang="de-DE" dirty="0" err="1" smtClean="0">
                <a:latin typeface="Arial" pitchFamily="34" charset="0"/>
              </a:rPr>
              <a:t>Only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dish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is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wetted</a:t>
            </a:r>
            <a:r>
              <a:rPr lang="de-DE" altLang="de-DE" dirty="0" smtClean="0">
                <a:latin typeface="Arial" pitchFamily="34" charset="0"/>
              </a:rPr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altLang="de-DE" dirty="0" smtClean="0">
                <a:latin typeface="Arial" pitchFamily="34" charset="0"/>
              </a:rPr>
              <a:t>     -  Z </a:t>
            </a:r>
            <a:r>
              <a:rPr lang="de-DE" altLang="de-DE" dirty="0" err="1" smtClean="0">
                <a:latin typeface="Arial" pitchFamily="34" charset="0"/>
              </a:rPr>
              <a:t>drops</a:t>
            </a:r>
            <a:r>
              <a:rPr lang="de-DE" altLang="de-DE" dirty="0" smtClean="0">
                <a:latin typeface="Arial" pitchFamily="34" charset="0"/>
              </a:rPr>
              <a:t> down </a:t>
            </a:r>
            <a:r>
              <a:rPr lang="de-DE" altLang="de-DE" dirty="0" err="1" smtClean="0">
                <a:latin typeface="Arial" pitchFamily="34" charset="0"/>
              </a:rPr>
              <a:t>by</a:t>
            </a:r>
            <a:r>
              <a:rPr lang="de-DE" altLang="de-DE" dirty="0" smtClean="0">
                <a:latin typeface="Arial" pitchFamily="34" charset="0"/>
              </a:rPr>
              <a:t> 3 </a:t>
            </a:r>
            <a:r>
              <a:rPr lang="de-DE" altLang="de-DE" dirty="0" err="1" smtClean="0">
                <a:latin typeface="Arial" pitchFamily="34" charset="0"/>
              </a:rPr>
              <a:t>dBz</a:t>
            </a:r>
            <a:endParaRPr lang="de-DE" altLang="de-DE" dirty="0" smtClean="0">
              <a:latin typeface="Arial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altLang="de-DE" dirty="0" smtClean="0">
                <a:latin typeface="Arial" pitchFamily="34" charset="0"/>
              </a:rPr>
              <a:t>     -  </a:t>
            </a:r>
            <a:r>
              <a:rPr lang="de-DE" altLang="de-DE" dirty="0" err="1" smtClean="0">
                <a:latin typeface="Arial" pitchFamily="34" charset="0"/>
              </a:rPr>
              <a:t>no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changes</a:t>
            </a:r>
            <a:r>
              <a:rPr lang="de-DE" altLang="de-DE" dirty="0" smtClean="0">
                <a:latin typeface="Arial" pitchFamily="34" charset="0"/>
              </a:rPr>
              <a:t> </a:t>
            </a:r>
            <a:r>
              <a:rPr lang="de-DE" altLang="de-DE" dirty="0" err="1" smtClean="0">
                <a:latin typeface="Arial" pitchFamily="34" charset="0"/>
              </a:rPr>
              <a:t>of</a:t>
            </a:r>
            <a:r>
              <a:rPr lang="de-DE" altLang="de-DE" dirty="0" smtClean="0">
                <a:latin typeface="Arial" pitchFamily="34" charset="0"/>
              </a:rPr>
              <a:t> LDR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de-DE" altLang="de-DE" dirty="0" smtClean="0">
              <a:latin typeface="Arial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de-DE" altLang="de-DE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22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279996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</a:rPr>
              <a:t>Content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55576" y="1916832"/>
            <a:ext cx="812549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System 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characteristics</a:t>
            </a:r>
            <a:endParaRPr lang="de-DE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System 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performance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reliability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accuracy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,..)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Calibration</a:t>
            </a:r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85000"/>
                  </a:schemeClr>
                </a:solidFill>
              </a:rPr>
              <a:t>issues</a:t>
            </a:r>
            <a:endParaRPr lang="de-DE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err="1" smtClean="0"/>
              <a:t>Applications</a:t>
            </a:r>
            <a:endParaRPr lang="de-DE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095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827722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454275"/>
            <a:ext cx="827722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441575"/>
            <a:ext cx="827722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869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446635" y="1628800"/>
            <a:ext cx="4320579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z="2200" dirty="0" err="1" smtClean="0">
                <a:latin typeface="Arial" charset="0"/>
              </a:rPr>
              <a:t>Mean</a:t>
            </a:r>
            <a:r>
              <a:rPr lang="de-DE" altLang="de-DE" sz="2200" dirty="0" smtClean="0">
                <a:latin typeface="Arial" charset="0"/>
              </a:rPr>
              <a:t> </a:t>
            </a:r>
            <a:r>
              <a:rPr lang="de-DE" altLang="de-DE" sz="2200" dirty="0" err="1" smtClean="0">
                <a:latin typeface="Arial" charset="0"/>
              </a:rPr>
              <a:t>monthly</a:t>
            </a:r>
            <a:r>
              <a:rPr lang="de-DE" altLang="de-DE" sz="2200" dirty="0" smtClean="0">
                <a:latin typeface="Arial" charset="0"/>
              </a:rPr>
              <a:t> </a:t>
            </a:r>
            <a:r>
              <a:rPr lang="de-DE" altLang="de-DE" sz="2200" dirty="0" err="1" smtClean="0">
                <a:latin typeface="Arial" charset="0"/>
              </a:rPr>
              <a:t>cloud</a:t>
            </a:r>
            <a:r>
              <a:rPr lang="de-DE" altLang="de-DE" sz="2200" dirty="0" smtClean="0">
                <a:latin typeface="Arial" charset="0"/>
              </a:rPr>
              <a:t> </a:t>
            </a:r>
            <a:r>
              <a:rPr lang="de-DE" altLang="de-DE" sz="2200" dirty="0" err="1" smtClean="0">
                <a:latin typeface="Arial" charset="0"/>
              </a:rPr>
              <a:t>cover</a:t>
            </a:r>
            <a:endParaRPr lang="de-DE" altLang="de-DE" sz="2200" dirty="0" smtClean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2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2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8639175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97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8639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97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711700"/>
            <a:ext cx="8639175" cy="186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9734" name="Text Box 6"/>
          <p:cNvSpPr txBox="1">
            <a:spLocks noChangeArrowheads="1"/>
          </p:cNvSpPr>
          <p:nvPr/>
        </p:nvSpPr>
        <p:spPr bwMode="auto">
          <a:xfrm>
            <a:off x="1403350" y="1341438"/>
            <a:ext cx="863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2400" dirty="0" smtClean="0">
                <a:solidFill>
                  <a:srgbClr val="3E1882"/>
                </a:solidFill>
              </a:rPr>
              <a:t>low</a:t>
            </a:r>
            <a:endParaRPr lang="en-GB" altLang="de-DE" sz="2400" dirty="0">
              <a:solidFill>
                <a:srgbClr val="3E1882"/>
              </a:solidFill>
            </a:endParaRPr>
          </a:p>
        </p:txBody>
      </p:sp>
      <p:sp>
        <p:nvSpPr>
          <p:cNvPr id="329735" name="Text Box 7"/>
          <p:cNvSpPr txBox="1">
            <a:spLocks noChangeArrowheads="1"/>
          </p:cNvSpPr>
          <p:nvPr/>
        </p:nvSpPr>
        <p:spPr bwMode="auto">
          <a:xfrm>
            <a:off x="1258888" y="3141663"/>
            <a:ext cx="172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2400" dirty="0" smtClean="0">
                <a:solidFill>
                  <a:srgbClr val="3E1882"/>
                </a:solidFill>
              </a:rPr>
              <a:t>middle</a:t>
            </a:r>
            <a:endParaRPr lang="en-GB" altLang="de-DE" sz="2400" dirty="0">
              <a:solidFill>
                <a:srgbClr val="3E1882"/>
              </a:solidFill>
            </a:endParaRPr>
          </a:p>
        </p:txBody>
      </p:sp>
      <p:sp>
        <p:nvSpPr>
          <p:cNvPr id="329736" name="Text Box 8"/>
          <p:cNvSpPr txBox="1">
            <a:spLocks noChangeArrowheads="1"/>
          </p:cNvSpPr>
          <p:nvPr/>
        </p:nvSpPr>
        <p:spPr bwMode="auto">
          <a:xfrm>
            <a:off x="1258888" y="5013325"/>
            <a:ext cx="172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2400" dirty="0" smtClean="0">
                <a:solidFill>
                  <a:srgbClr val="3E1882"/>
                </a:solidFill>
              </a:rPr>
              <a:t>high</a:t>
            </a:r>
            <a:endParaRPr lang="en-GB" altLang="de-DE" sz="2400" dirty="0">
              <a:solidFill>
                <a:srgbClr val="3E1882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611461" y="123825"/>
            <a:ext cx="4320579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2400" kern="0" dirty="0" err="1" smtClean="0">
                <a:latin typeface="Arial" charset="0"/>
              </a:rPr>
              <a:t>Mean</a:t>
            </a:r>
            <a:r>
              <a:rPr lang="de-DE" altLang="de-DE" sz="2400" kern="0" dirty="0" smtClean="0">
                <a:latin typeface="Arial" charset="0"/>
              </a:rPr>
              <a:t> </a:t>
            </a:r>
            <a:r>
              <a:rPr lang="de-DE" altLang="de-DE" sz="2400" kern="0" dirty="0" err="1" smtClean="0">
                <a:latin typeface="Arial" charset="0"/>
              </a:rPr>
              <a:t>monthly</a:t>
            </a:r>
            <a:r>
              <a:rPr lang="de-DE" altLang="de-DE" sz="2400" kern="0" dirty="0" smtClean="0">
                <a:latin typeface="Arial" charset="0"/>
              </a:rPr>
              <a:t> </a:t>
            </a:r>
            <a:r>
              <a:rPr lang="de-DE" altLang="de-DE" sz="2400" kern="0" dirty="0" err="1" smtClean="0">
                <a:latin typeface="Arial" charset="0"/>
              </a:rPr>
              <a:t>cloud</a:t>
            </a:r>
            <a:r>
              <a:rPr lang="de-DE" altLang="de-DE" sz="2400" kern="0" dirty="0" smtClean="0">
                <a:latin typeface="Arial" charset="0"/>
              </a:rPr>
              <a:t> </a:t>
            </a:r>
            <a:r>
              <a:rPr lang="de-DE" altLang="de-DE" sz="2400" kern="0" dirty="0" err="1" smtClean="0">
                <a:latin typeface="Arial" charset="0"/>
              </a:rPr>
              <a:t>cover</a:t>
            </a:r>
            <a:endParaRPr lang="de-DE" altLang="de-DE" sz="2400" kern="0" dirty="0" smtClean="0">
              <a:latin typeface="Arial" charset="0"/>
            </a:endParaRPr>
          </a:p>
          <a:p>
            <a:pPr algn="ctr"/>
            <a:r>
              <a:rPr lang="de-DE" altLang="de-DE" sz="2400" kern="0" dirty="0" smtClean="0">
                <a:latin typeface="Arial" charset="0"/>
              </a:rPr>
              <a:t>f(</a:t>
            </a:r>
            <a:r>
              <a:rPr lang="de-DE" altLang="de-DE" sz="2400" kern="0" dirty="0" err="1" smtClean="0">
                <a:latin typeface="Arial" charset="0"/>
              </a:rPr>
              <a:t>cloud</a:t>
            </a:r>
            <a:r>
              <a:rPr lang="de-DE" altLang="de-DE" sz="2400" kern="0" dirty="0" smtClean="0">
                <a:latin typeface="Arial" charset="0"/>
              </a:rPr>
              <a:t> </a:t>
            </a:r>
            <a:r>
              <a:rPr lang="de-DE" altLang="de-DE" sz="2400" kern="0" dirty="0" err="1" smtClean="0">
                <a:latin typeface="Arial" charset="0"/>
              </a:rPr>
              <a:t>heigth</a:t>
            </a:r>
            <a:r>
              <a:rPr lang="de-DE" altLang="de-DE" sz="2400" kern="0" dirty="0" smtClean="0">
                <a:latin typeface="Arial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23850" y="188913"/>
            <a:ext cx="4824413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altLang="de-DE" sz="2200" dirty="0" smtClean="0">
                <a:latin typeface="Arial" charset="0"/>
              </a:rPr>
              <a:t>Histogram of cloud fraction </a:t>
            </a:r>
            <a:br>
              <a:rPr lang="en-GB" altLang="de-DE" sz="2200" dirty="0" smtClean="0">
                <a:latin typeface="Arial" charset="0"/>
              </a:rPr>
            </a:br>
            <a:r>
              <a:rPr lang="en-GB" altLang="de-DE" sz="2200" dirty="0" smtClean="0">
                <a:latin typeface="Arial" charset="0"/>
              </a:rPr>
              <a:t>for each model level</a:t>
            </a:r>
          </a:p>
        </p:txBody>
      </p:sp>
      <p:grpSp>
        <p:nvGrpSpPr>
          <p:cNvPr id="322579" name="Group 19"/>
          <p:cNvGrpSpPr>
            <a:grpSpLocks/>
          </p:cNvGrpSpPr>
          <p:nvPr/>
        </p:nvGrpSpPr>
        <p:grpSpPr bwMode="auto">
          <a:xfrm>
            <a:off x="822325" y="1341438"/>
            <a:ext cx="7769225" cy="5110162"/>
            <a:chOff x="518" y="845"/>
            <a:chExt cx="4894" cy="3219"/>
          </a:xfrm>
        </p:grpSpPr>
        <p:pic>
          <p:nvPicPr>
            <p:cNvPr id="322578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" y="1088"/>
              <a:ext cx="4596" cy="2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2566" name="Text Box 6"/>
            <p:cNvSpPr txBox="1">
              <a:spLocks noChangeArrowheads="1"/>
            </p:cNvSpPr>
            <p:nvPr/>
          </p:nvSpPr>
          <p:spPr bwMode="auto">
            <a:xfrm rot="5400000">
              <a:off x="4759" y="2413"/>
              <a:ext cx="113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de-DE" sz="1200" b="0"/>
                <a:t>Relative Probability, %</a:t>
              </a:r>
            </a:p>
          </p:txBody>
        </p:sp>
        <p:sp>
          <p:nvSpPr>
            <p:cNvPr id="322567" name="Rectangle 7"/>
            <p:cNvSpPr>
              <a:spLocks noChangeArrowheads="1"/>
            </p:cNvSpPr>
            <p:nvPr/>
          </p:nvSpPr>
          <p:spPr bwMode="auto">
            <a:xfrm>
              <a:off x="4765" y="1162"/>
              <a:ext cx="145" cy="11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2568" name="Text Box 8"/>
            <p:cNvSpPr txBox="1">
              <a:spLocks noChangeArrowheads="1"/>
            </p:cNvSpPr>
            <p:nvPr/>
          </p:nvSpPr>
          <p:spPr bwMode="auto">
            <a:xfrm>
              <a:off x="4876" y="1117"/>
              <a:ext cx="31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de-DE" sz="1000" b="0"/>
                <a:t>&gt; 20</a:t>
              </a:r>
            </a:p>
          </p:txBody>
        </p:sp>
        <p:sp>
          <p:nvSpPr>
            <p:cNvPr id="322569" name="Text Box 9"/>
            <p:cNvSpPr txBox="1">
              <a:spLocks noChangeArrowheads="1"/>
            </p:cNvSpPr>
            <p:nvPr/>
          </p:nvSpPr>
          <p:spPr bwMode="auto">
            <a:xfrm>
              <a:off x="1247" y="845"/>
              <a:ext cx="108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de-DE" dirty="0" smtClean="0"/>
                <a:t>Model</a:t>
              </a:r>
              <a:endParaRPr lang="en-GB" altLang="de-DE" dirty="0"/>
            </a:p>
          </p:txBody>
        </p:sp>
        <p:sp>
          <p:nvSpPr>
            <p:cNvPr id="322570" name="Text Box 10"/>
            <p:cNvSpPr txBox="1">
              <a:spLocks noChangeArrowheads="1"/>
            </p:cNvSpPr>
            <p:nvPr/>
          </p:nvSpPr>
          <p:spPr bwMode="auto">
            <a:xfrm>
              <a:off x="2816" y="845"/>
              <a:ext cx="165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de-DE" dirty="0" smtClean="0"/>
                <a:t>Measurement</a:t>
              </a:r>
              <a:endParaRPr lang="en-GB" altLang="de-DE" dirty="0"/>
            </a:p>
          </p:txBody>
        </p:sp>
      </p:grpSp>
      <p:grpSp>
        <p:nvGrpSpPr>
          <p:cNvPr id="322580" name="Group 20"/>
          <p:cNvGrpSpPr>
            <a:grpSpLocks/>
          </p:cNvGrpSpPr>
          <p:nvPr/>
        </p:nvGrpSpPr>
        <p:grpSpPr bwMode="auto">
          <a:xfrm>
            <a:off x="2627313" y="3551238"/>
            <a:ext cx="4643437" cy="1462087"/>
            <a:chOff x="1655" y="2237"/>
            <a:chExt cx="2925" cy="921"/>
          </a:xfrm>
        </p:grpSpPr>
        <p:sp>
          <p:nvSpPr>
            <p:cNvPr id="322572" name="Oval 12"/>
            <p:cNvSpPr>
              <a:spLocks noChangeArrowheads="1"/>
            </p:cNvSpPr>
            <p:nvPr/>
          </p:nvSpPr>
          <p:spPr bwMode="auto">
            <a:xfrm>
              <a:off x="1655" y="2251"/>
              <a:ext cx="998" cy="90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2573" name="Oval 13"/>
            <p:cNvSpPr>
              <a:spLocks noChangeArrowheads="1"/>
            </p:cNvSpPr>
            <p:nvPr/>
          </p:nvSpPr>
          <p:spPr bwMode="auto">
            <a:xfrm>
              <a:off x="3582" y="2237"/>
              <a:ext cx="998" cy="90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22581" name="Text Box 21"/>
          <p:cNvSpPr txBox="1">
            <a:spLocks noChangeArrowheads="1"/>
          </p:cNvSpPr>
          <p:nvPr/>
        </p:nvSpPr>
        <p:spPr bwMode="auto">
          <a:xfrm>
            <a:off x="0" y="6521450"/>
            <a:ext cx="1692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600"/>
              <a:t>2008 - 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 sz="quarter" idx="4294967295"/>
          </p:nvPr>
        </p:nvSpPr>
        <p:spPr bwMode="auto">
          <a:xfrm>
            <a:off x="395288" y="0"/>
            <a:ext cx="5051425" cy="10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dirty="0" err="1" smtClean="0">
                <a:latin typeface="Arial" charset="0"/>
              </a:rPr>
              <a:t>Parametrisation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of</a:t>
            </a:r>
            <a:r>
              <a:rPr lang="de-DE" altLang="de-DE" dirty="0" smtClean="0">
                <a:latin typeface="Arial" charset="0"/>
              </a:rPr>
              <a:t> </a:t>
            </a:r>
            <a:br>
              <a:rPr lang="de-DE" altLang="de-DE" dirty="0" smtClean="0">
                <a:latin typeface="Arial" charset="0"/>
              </a:rPr>
            </a:br>
            <a:r>
              <a:rPr lang="de-DE" altLang="de-DE" dirty="0" err="1" smtClean="0">
                <a:latin typeface="Arial" charset="0"/>
              </a:rPr>
              <a:t>stratiform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clouds</a:t>
            </a:r>
            <a:endParaRPr lang="de-DE" altLang="de-DE" dirty="0" smtClean="0">
              <a:latin typeface="Arial" charset="0"/>
            </a:endParaRPr>
          </a:p>
        </p:txBody>
      </p:sp>
      <p:graphicFrame>
        <p:nvGraphicFramePr>
          <p:cNvPr id="348163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95288" y="2852738"/>
          <a:ext cx="345598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67" name="Formel" r:id="rId4" imgW="2425680" imgH="507960" progId="Equation.3">
                  <p:embed/>
                </p:oleObj>
              </mc:Choice>
              <mc:Fallback>
                <p:oleObj name="Formel" r:id="rId4" imgW="2425680" imgH="507960" progId="Equation.3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852738"/>
                        <a:ext cx="3455987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64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95288" y="2133600"/>
          <a:ext cx="1871662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68" name="Formel" r:id="rId6" imgW="1180800" imgH="241200" progId="Equation.3">
                  <p:embed/>
                </p:oleObj>
              </mc:Choice>
              <mc:Fallback>
                <p:oleObj name="Formel" r:id="rId6" imgW="1180800" imgH="24120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133600"/>
                        <a:ext cx="1871662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65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627313" y="2138363"/>
          <a:ext cx="2808287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69" name="Formel" r:id="rId8" imgW="1866600" imgH="228600" progId="Equation.3">
                  <p:embed/>
                </p:oleObj>
              </mc:Choice>
              <mc:Fallback>
                <p:oleObj name="Formel" r:id="rId8" imgW="1866600" imgH="228600" progId="Equation.3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2138363"/>
                        <a:ext cx="2808287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66" name="AutoShape 6"/>
          <p:cNvSpPr>
            <a:spLocks noChangeArrowheads="1"/>
          </p:cNvSpPr>
          <p:nvPr/>
        </p:nvSpPr>
        <p:spPr bwMode="auto">
          <a:xfrm>
            <a:off x="11755438" y="19838988"/>
            <a:ext cx="3671887" cy="647700"/>
          </a:xfrm>
          <a:prstGeom prst="wedgeRectCallout">
            <a:avLst>
              <a:gd name="adj1" fmla="val 119954"/>
              <a:gd name="adj2" fmla="val 119852"/>
            </a:avLst>
          </a:prstGeom>
          <a:solidFill>
            <a:srgbClr val="FFABA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de-DE" altLang="de-DE" sz="1800" b="0"/>
              <a:t>Large discontinuity in cloud fraction distribution above 5 km</a:t>
            </a:r>
          </a:p>
        </p:txBody>
      </p:sp>
      <p:sp>
        <p:nvSpPr>
          <p:cNvPr id="348167" name="AutoShape 7"/>
          <p:cNvSpPr>
            <a:spLocks noChangeArrowheads="1"/>
          </p:cNvSpPr>
          <p:nvPr/>
        </p:nvSpPr>
        <p:spPr bwMode="auto">
          <a:xfrm>
            <a:off x="11826875" y="19819938"/>
            <a:ext cx="3671888" cy="647700"/>
          </a:xfrm>
          <a:prstGeom prst="wedgeRectCallout">
            <a:avLst>
              <a:gd name="adj1" fmla="val 118005"/>
              <a:gd name="adj2" fmla="val 122796"/>
            </a:avLst>
          </a:prstGeom>
          <a:solidFill>
            <a:srgbClr val="FFABA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de-DE" altLang="de-DE" sz="1800" b="0"/>
              <a:t>Large discontinuity in cloud fraction distribution above 5 km</a:t>
            </a:r>
          </a:p>
        </p:txBody>
      </p:sp>
      <p:sp>
        <p:nvSpPr>
          <p:cNvPr id="348168" name="AutoShape 8"/>
          <p:cNvSpPr>
            <a:spLocks noChangeArrowheads="1"/>
          </p:cNvSpPr>
          <p:nvPr/>
        </p:nvSpPr>
        <p:spPr bwMode="auto">
          <a:xfrm>
            <a:off x="12042775" y="20035838"/>
            <a:ext cx="3671888" cy="647700"/>
          </a:xfrm>
          <a:prstGeom prst="wedgeRectCallout">
            <a:avLst>
              <a:gd name="adj1" fmla="val 118005"/>
              <a:gd name="adj2" fmla="val 122796"/>
            </a:avLst>
          </a:prstGeom>
          <a:solidFill>
            <a:srgbClr val="FFABA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de-DE" altLang="de-DE" sz="1800" b="0"/>
              <a:t>Large discontinuity in cloud fraction distribution above 5 km</a:t>
            </a:r>
          </a:p>
        </p:txBody>
      </p:sp>
      <p:sp>
        <p:nvSpPr>
          <p:cNvPr id="348169" name="Text Box 9"/>
          <p:cNvSpPr txBox="1">
            <a:spLocks noChangeArrowheads="1"/>
          </p:cNvSpPr>
          <p:nvPr/>
        </p:nvSpPr>
        <p:spPr bwMode="auto">
          <a:xfrm>
            <a:off x="10963275" y="23512463"/>
            <a:ext cx="5040313" cy="393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b="0"/>
              <a:t>Mean cloud fraction (red lines) and their probability distribution function (in %) for COSMODE</a:t>
            </a:r>
          </a:p>
          <a:p>
            <a:r>
              <a:rPr lang="en-US" altLang="de-DE" b="0"/>
              <a:t>forecasts (left) and radar observations (middle). The cloud fraction differences (in %) are shown on</a:t>
            </a:r>
          </a:p>
          <a:p>
            <a:r>
              <a:rPr lang="en-US" altLang="de-DE" b="0"/>
              <a:t>the right.</a:t>
            </a:r>
            <a:endParaRPr lang="de-DE" altLang="de-DE" b="0"/>
          </a:p>
        </p:txBody>
      </p:sp>
      <p:sp>
        <p:nvSpPr>
          <p:cNvPr id="348170" name="Text Box 10"/>
          <p:cNvSpPr txBox="1">
            <a:spLocks noChangeArrowheads="1"/>
          </p:cNvSpPr>
          <p:nvPr/>
        </p:nvSpPr>
        <p:spPr bwMode="auto">
          <a:xfrm>
            <a:off x="323850" y="1341438"/>
            <a:ext cx="8280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800" b="0" dirty="0" err="1" smtClean="0"/>
              <a:t>Correction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of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cloud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cover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/>
              <a:t>N</a:t>
            </a:r>
            <a:r>
              <a:rPr lang="de-DE" altLang="de-DE" sz="1800" b="0" baseline="-25000" dirty="0" err="1"/>
              <a:t>strat</a:t>
            </a:r>
            <a:r>
              <a:rPr lang="de-DE" altLang="de-DE" sz="1800" b="0" dirty="0"/>
              <a:t> </a:t>
            </a:r>
            <a:r>
              <a:rPr lang="de-DE" altLang="de-DE" sz="1800" b="0" dirty="0" err="1" smtClean="0"/>
              <a:t>for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subvisible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ice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clouds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/>
              <a:t>a</a:t>
            </a:r>
            <a:r>
              <a:rPr lang="de-DE" altLang="de-DE" sz="1800" b="0" dirty="0" err="1" smtClean="0"/>
              <a:t>bove</a:t>
            </a:r>
            <a:r>
              <a:rPr lang="de-DE" altLang="de-DE" sz="1800" b="0" dirty="0" smtClean="0"/>
              <a:t>  </a:t>
            </a:r>
            <a:r>
              <a:rPr lang="de-DE" altLang="de-DE" sz="1800" b="0" dirty="0"/>
              <a:t>p = 500 </a:t>
            </a:r>
            <a:r>
              <a:rPr lang="de-DE" altLang="de-DE" sz="1800" b="0" dirty="0" err="1"/>
              <a:t>hPa</a:t>
            </a:r>
            <a:r>
              <a:rPr lang="de-DE" altLang="de-DE" sz="1800" b="0" dirty="0"/>
              <a:t> </a:t>
            </a:r>
            <a:endParaRPr lang="de-DE" altLang="de-DE" dirty="0"/>
          </a:p>
        </p:txBody>
      </p:sp>
      <p:sp>
        <p:nvSpPr>
          <p:cNvPr id="348171" name="Text Box 11"/>
          <p:cNvSpPr txBox="1">
            <a:spLocks noChangeArrowheads="1"/>
          </p:cNvSpPr>
          <p:nvPr/>
        </p:nvSpPr>
        <p:spPr bwMode="auto">
          <a:xfrm>
            <a:off x="10845800" y="26015950"/>
            <a:ext cx="511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800" b="0"/>
              <a:t>a, b: empirical parameters (a=0.2, b=5 x 10</a:t>
            </a:r>
            <a:r>
              <a:rPr lang="de-DE" altLang="de-DE" sz="1800" b="0" baseline="30000"/>
              <a:t>-5</a:t>
            </a:r>
            <a:r>
              <a:rPr lang="de-DE" altLang="de-DE" sz="1800" b="0"/>
              <a:t>), q</a:t>
            </a:r>
            <a:r>
              <a:rPr lang="de-DE" altLang="de-DE" sz="1800" b="0" baseline="-25000"/>
              <a:t>i</a:t>
            </a:r>
            <a:r>
              <a:rPr lang="de-DE" altLang="de-DE" sz="1800" b="0"/>
              <a:t>: ice water content (iwc)</a:t>
            </a:r>
            <a:endParaRPr lang="de-DE" altLang="de-DE" sz="1800" b="0" baseline="-25000"/>
          </a:p>
        </p:txBody>
      </p:sp>
      <p:sp>
        <p:nvSpPr>
          <p:cNvPr id="348172" name="Text Box 12"/>
          <p:cNvSpPr txBox="1">
            <a:spLocks noChangeArrowheads="1"/>
          </p:cNvSpPr>
          <p:nvPr/>
        </p:nvSpPr>
        <p:spPr bwMode="auto">
          <a:xfrm>
            <a:off x="250825" y="3860800"/>
            <a:ext cx="446563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600" b="0" dirty="0" err="1"/>
              <a:t>qi</a:t>
            </a:r>
            <a:r>
              <a:rPr lang="de-DE" altLang="de-DE" sz="1600" b="0" dirty="0"/>
              <a:t>:     </a:t>
            </a:r>
            <a:r>
              <a:rPr lang="de-DE" altLang="de-DE" sz="1600" b="0" dirty="0" err="1" smtClean="0"/>
              <a:t>ice</a:t>
            </a:r>
            <a:r>
              <a:rPr lang="de-DE" altLang="de-DE" sz="1600" b="0" dirty="0" smtClean="0"/>
              <a:t> </a:t>
            </a:r>
            <a:r>
              <a:rPr lang="de-DE" altLang="de-DE" sz="1600" b="0" dirty="0" err="1" smtClean="0"/>
              <a:t>water</a:t>
            </a:r>
            <a:r>
              <a:rPr lang="de-DE" altLang="de-DE" sz="1600" b="0" dirty="0" smtClean="0"/>
              <a:t> </a:t>
            </a:r>
            <a:r>
              <a:rPr lang="de-DE" altLang="de-DE" sz="1600" b="0" dirty="0" err="1" smtClean="0"/>
              <a:t>content</a:t>
            </a:r>
            <a:r>
              <a:rPr lang="de-DE" altLang="de-DE" sz="1600" b="0" dirty="0" smtClean="0"/>
              <a:t> </a:t>
            </a:r>
            <a:r>
              <a:rPr lang="de-DE" altLang="de-DE" sz="1600" b="0" dirty="0"/>
              <a:t>(</a:t>
            </a:r>
            <a:r>
              <a:rPr lang="de-DE" altLang="de-DE" sz="1600" b="0" dirty="0" err="1"/>
              <a:t>iwc</a:t>
            </a:r>
            <a:r>
              <a:rPr lang="de-DE" altLang="de-DE" sz="1600" b="0" dirty="0"/>
              <a:t>)</a:t>
            </a:r>
            <a:endParaRPr lang="de-DE" altLang="de-DE" sz="1600" dirty="0"/>
          </a:p>
          <a:p>
            <a:endParaRPr lang="de-DE" altLang="de-DE" sz="1600" b="0" dirty="0"/>
          </a:p>
          <a:p>
            <a:r>
              <a:rPr lang="de-DE" altLang="de-DE" sz="1600" b="0" dirty="0"/>
              <a:t>a, b: </a:t>
            </a:r>
            <a:r>
              <a:rPr lang="de-DE" altLang="de-DE" sz="1600" b="0" dirty="0" err="1" smtClean="0"/>
              <a:t>empirical</a:t>
            </a:r>
            <a:r>
              <a:rPr lang="de-DE" altLang="de-DE" sz="1600" b="0" dirty="0" smtClean="0"/>
              <a:t> </a:t>
            </a:r>
            <a:r>
              <a:rPr lang="de-DE" altLang="de-DE" sz="1600" b="0" dirty="0" err="1" smtClean="0"/>
              <a:t>parameter</a:t>
            </a:r>
            <a:endParaRPr lang="de-DE" altLang="de-DE" sz="1600" b="0" dirty="0"/>
          </a:p>
          <a:p>
            <a:endParaRPr lang="de-DE" altLang="de-DE" sz="1600" b="0" dirty="0"/>
          </a:p>
        </p:txBody>
      </p:sp>
      <p:graphicFrame>
        <p:nvGraphicFramePr>
          <p:cNvPr id="348173" name="Object 1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4430713" y="2276475"/>
          <a:ext cx="12065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70" name="Formel" r:id="rId10" imgW="114120" imgH="215640" progId="Equation.3">
                  <p:embed/>
                </p:oleObj>
              </mc:Choice>
              <mc:Fallback>
                <p:oleObj name="Formel" r:id="rId10" imgW="114120" imgH="215640" progId="Equation.3">
                  <p:embed/>
                  <p:pic>
                    <p:nvPicPr>
                      <p:cNvPr id="0" name="Object 1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713" y="2276475"/>
                        <a:ext cx="12065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174" name="Picture 14" descr="cf_iwc_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2917825"/>
            <a:ext cx="517842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75" name="Rectangle 15"/>
          <p:cNvSpPr>
            <a:spLocks noChangeArrowheads="1"/>
          </p:cNvSpPr>
          <p:nvPr/>
        </p:nvSpPr>
        <p:spPr bwMode="auto">
          <a:xfrm>
            <a:off x="250825" y="4868863"/>
            <a:ext cx="3038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="0">
                <a:solidFill>
                  <a:srgbClr val="2D4B9B"/>
                </a:solidFill>
              </a:rPr>
              <a:t>Routine</a:t>
            </a:r>
            <a:r>
              <a:rPr lang="de-DE" altLang="de-DE" sz="2000" b="0"/>
              <a:t> </a:t>
            </a:r>
            <a:r>
              <a:rPr lang="de-DE" altLang="de-DE" sz="2000" b="0">
                <a:solidFill>
                  <a:srgbClr val="2D4B9B"/>
                </a:solidFill>
              </a:rPr>
              <a:t>a=0.2, b=5 x 10</a:t>
            </a:r>
            <a:r>
              <a:rPr lang="de-DE" altLang="de-DE" sz="2000" b="0" baseline="30000">
                <a:solidFill>
                  <a:srgbClr val="2D4B9B"/>
                </a:solidFill>
              </a:rPr>
              <a:t>-5</a:t>
            </a:r>
          </a:p>
        </p:txBody>
      </p:sp>
      <p:sp>
        <p:nvSpPr>
          <p:cNvPr id="348176" name="Rectangle 16"/>
          <p:cNvSpPr>
            <a:spLocks noChangeArrowheads="1"/>
          </p:cNvSpPr>
          <p:nvPr/>
        </p:nvSpPr>
        <p:spPr bwMode="auto">
          <a:xfrm>
            <a:off x="179388" y="5589588"/>
            <a:ext cx="36290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 </a:t>
            </a:r>
            <a:r>
              <a:rPr lang="de-DE" altLang="de-DE" sz="2000" b="0">
                <a:solidFill>
                  <a:srgbClr val="66FF33"/>
                </a:solidFill>
              </a:rPr>
              <a:t>Observation a=0.1, b=8 x 10</a:t>
            </a:r>
            <a:r>
              <a:rPr lang="de-DE" altLang="de-DE" sz="2000" b="0" baseline="30000">
                <a:solidFill>
                  <a:srgbClr val="66FF33"/>
                </a:solidFill>
              </a:rPr>
              <a:t>-6</a:t>
            </a:r>
          </a:p>
        </p:txBody>
      </p:sp>
      <p:pic>
        <p:nvPicPr>
          <p:cNvPr id="348177" name="Picture 17" descr="cf_iwc_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2997200"/>
            <a:ext cx="52800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78" name="Picture 18" descr="cf_iwc_c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2997200"/>
            <a:ext cx="53086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8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8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4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48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5" grpId="0"/>
      <p:bldP spid="34817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3" y="332656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</a:rPr>
              <a:t>Motivation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7544" y="1988840"/>
            <a:ext cx="83529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Providing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term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sets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cloud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r>
              <a:rPr lang="de-DE" dirty="0" smtClean="0"/>
              <a:t>,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cannot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delivered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conventional</a:t>
            </a:r>
            <a:r>
              <a:rPr lang="de-DE" dirty="0" smtClean="0"/>
              <a:t> </a:t>
            </a:r>
            <a:r>
              <a:rPr lang="de-DE" dirty="0" err="1" smtClean="0"/>
              <a:t>observations</a:t>
            </a:r>
            <a:r>
              <a:rPr lang="de-DE" dirty="0" smtClean="0"/>
              <a:t>,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basis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endParaRPr lang="de-DE" dirty="0" smtClean="0"/>
          </a:p>
          <a:p>
            <a:endParaRPr lang="de-DE" dirty="0" smtClean="0"/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err="1" smtClean="0"/>
              <a:t>Continuous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evaluation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NWP </a:t>
            </a:r>
            <a:r>
              <a:rPr lang="de-DE" dirty="0" err="1" smtClean="0">
                <a:solidFill>
                  <a:srgbClr val="FF0000"/>
                </a:solidFill>
              </a:rPr>
              <a:t>models</a:t>
            </a:r>
            <a:endParaRPr lang="de-DE" dirty="0" smtClean="0">
              <a:solidFill>
                <a:srgbClr val="FF0000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rgbClr val="FF0000"/>
                </a:solidFill>
              </a:rPr>
              <a:t>Climatology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studies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30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4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717675"/>
            <a:ext cx="733425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5636" name="Text Box 4"/>
          <p:cNvSpPr txBox="1">
            <a:spLocks noChangeArrowheads="1"/>
          </p:cNvSpPr>
          <p:nvPr/>
        </p:nvSpPr>
        <p:spPr bwMode="auto">
          <a:xfrm rot="5400000">
            <a:off x="7554119" y="3831432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200" b="0"/>
              <a:t>Relative Probability, %</a:t>
            </a:r>
          </a:p>
        </p:txBody>
      </p:sp>
      <p:sp>
        <p:nvSpPr>
          <p:cNvPr id="325637" name="Rectangle 5"/>
          <p:cNvSpPr>
            <a:spLocks noChangeArrowheads="1"/>
          </p:cNvSpPr>
          <p:nvPr/>
        </p:nvSpPr>
        <p:spPr bwMode="auto">
          <a:xfrm>
            <a:off x="7564438" y="1844675"/>
            <a:ext cx="230187" cy="1793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25638" name="Text Box 6"/>
          <p:cNvSpPr txBox="1">
            <a:spLocks noChangeArrowheads="1"/>
          </p:cNvSpPr>
          <p:nvPr/>
        </p:nvSpPr>
        <p:spPr bwMode="auto">
          <a:xfrm>
            <a:off x="7740650" y="1773238"/>
            <a:ext cx="5032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000" b="0"/>
              <a:t>&gt; 20</a:t>
            </a:r>
          </a:p>
        </p:txBody>
      </p:sp>
      <p:sp>
        <p:nvSpPr>
          <p:cNvPr id="325639" name="Text Box 7"/>
          <p:cNvSpPr txBox="1">
            <a:spLocks noChangeArrowheads="1"/>
          </p:cNvSpPr>
          <p:nvPr/>
        </p:nvSpPr>
        <p:spPr bwMode="auto">
          <a:xfrm>
            <a:off x="1187450" y="1268413"/>
            <a:ext cx="34575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dirty="0" smtClean="0"/>
              <a:t>Model, </a:t>
            </a:r>
            <a:r>
              <a:rPr lang="en-GB" altLang="de-DE" sz="1600" dirty="0" smtClean="0"/>
              <a:t>improved corr. For </a:t>
            </a:r>
            <a:r>
              <a:rPr lang="en-GB" altLang="de-DE" sz="1600" dirty="0" err="1" smtClean="0"/>
              <a:t>subvisible</a:t>
            </a:r>
            <a:r>
              <a:rPr lang="en-GB" altLang="de-DE" sz="1600" dirty="0" smtClean="0"/>
              <a:t> ice clouds</a:t>
            </a:r>
            <a:endParaRPr lang="en-GB" altLang="de-DE" sz="1600" dirty="0"/>
          </a:p>
        </p:txBody>
      </p:sp>
      <p:sp>
        <p:nvSpPr>
          <p:cNvPr id="325640" name="Text Box 8"/>
          <p:cNvSpPr txBox="1">
            <a:spLocks noChangeArrowheads="1"/>
          </p:cNvSpPr>
          <p:nvPr/>
        </p:nvSpPr>
        <p:spPr bwMode="auto">
          <a:xfrm>
            <a:off x="5003800" y="1268413"/>
            <a:ext cx="17287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/>
              <a:t>Messung</a:t>
            </a:r>
          </a:p>
        </p:txBody>
      </p:sp>
      <p:grpSp>
        <p:nvGrpSpPr>
          <p:cNvPr id="325646" name="Group 14"/>
          <p:cNvGrpSpPr>
            <a:grpSpLocks/>
          </p:cNvGrpSpPr>
          <p:nvPr/>
        </p:nvGrpSpPr>
        <p:grpSpPr bwMode="auto">
          <a:xfrm>
            <a:off x="4148138" y="1268413"/>
            <a:ext cx="3303587" cy="5187950"/>
            <a:chOff x="2613" y="799"/>
            <a:chExt cx="2081" cy="3268"/>
          </a:xfrm>
        </p:grpSpPr>
        <p:pic>
          <p:nvPicPr>
            <p:cNvPr id="325644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" y="1079"/>
              <a:ext cx="2064" cy="2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5645" name="Text Box 13"/>
            <p:cNvSpPr txBox="1">
              <a:spLocks noChangeArrowheads="1"/>
            </p:cNvSpPr>
            <p:nvPr/>
          </p:nvSpPr>
          <p:spPr bwMode="auto">
            <a:xfrm>
              <a:off x="2925" y="799"/>
              <a:ext cx="1769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de-DE" dirty="0" smtClean="0"/>
                <a:t>Model, </a:t>
              </a:r>
              <a:r>
                <a:rPr lang="en-GB" altLang="de-DE" sz="1600" dirty="0"/>
                <a:t>Routine</a:t>
              </a:r>
            </a:p>
          </p:txBody>
        </p:sp>
      </p:grpSp>
      <p:sp>
        <p:nvSpPr>
          <p:cNvPr id="325642" name="Oval 10"/>
          <p:cNvSpPr>
            <a:spLocks noChangeArrowheads="1"/>
          </p:cNvSpPr>
          <p:nvPr/>
        </p:nvSpPr>
        <p:spPr bwMode="auto">
          <a:xfrm>
            <a:off x="5686425" y="3551238"/>
            <a:ext cx="1584325" cy="14398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25641" name="Oval 9"/>
          <p:cNvSpPr>
            <a:spLocks noChangeArrowheads="1"/>
          </p:cNvSpPr>
          <p:nvPr/>
        </p:nvSpPr>
        <p:spPr bwMode="auto">
          <a:xfrm>
            <a:off x="2627313" y="3573463"/>
            <a:ext cx="1584325" cy="14398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25647" name="Text Box 15"/>
          <p:cNvSpPr txBox="1">
            <a:spLocks noChangeArrowheads="1"/>
          </p:cNvSpPr>
          <p:nvPr/>
        </p:nvSpPr>
        <p:spPr bwMode="auto">
          <a:xfrm>
            <a:off x="0" y="6521450"/>
            <a:ext cx="19077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600" dirty="0"/>
              <a:t>Jan. – </a:t>
            </a:r>
            <a:r>
              <a:rPr lang="en-GB" altLang="de-DE" sz="1600" dirty="0" smtClean="0"/>
              <a:t>May </a:t>
            </a:r>
            <a:r>
              <a:rPr lang="en-GB" altLang="de-DE" sz="1600" dirty="0"/>
              <a:t>2011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28625" y="116632"/>
            <a:ext cx="4824413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GB" altLang="de-DE" sz="2200" kern="0" dirty="0" smtClean="0">
                <a:latin typeface="Arial" charset="0"/>
              </a:rPr>
              <a:t>Histogram of cloud fraction </a:t>
            </a:r>
            <a:br>
              <a:rPr lang="en-GB" altLang="de-DE" sz="2200" kern="0" dirty="0" smtClean="0">
                <a:latin typeface="Arial" charset="0"/>
              </a:rPr>
            </a:br>
            <a:r>
              <a:rPr lang="en-GB" altLang="de-DE" sz="2200" kern="0" dirty="0" smtClean="0">
                <a:latin typeface="Arial" charset="0"/>
              </a:rPr>
              <a:t>for each model level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5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3700"/>
            <a:ext cx="10086975" cy="725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0039" name="Text Box 7"/>
          <p:cNvSpPr txBox="1">
            <a:spLocks noChangeArrowheads="1"/>
          </p:cNvSpPr>
          <p:nvPr/>
        </p:nvSpPr>
        <p:spPr bwMode="auto">
          <a:xfrm>
            <a:off x="0" y="404813"/>
            <a:ext cx="9540875" cy="646331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3600" dirty="0" err="1" smtClean="0">
                <a:solidFill>
                  <a:srgbClr val="000099"/>
                </a:solidFill>
              </a:rPr>
              <a:t>Aircraft</a:t>
            </a:r>
            <a:r>
              <a:rPr lang="de-DE" altLang="de-DE" sz="3600" dirty="0" smtClean="0">
                <a:solidFill>
                  <a:srgbClr val="000099"/>
                </a:solidFill>
              </a:rPr>
              <a:t> </a:t>
            </a:r>
            <a:r>
              <a:rPr lang="de-DE" altLang="de-DE" sz="3600" dirty="0" err="1" smtClean="0">
                <a:solidFill>
                  <a:srgbClr val="000099"/>
                </a:solidFill>
              </a:rPr>
              <a:t>icing</a:t>
            </a:r>
            <a:r>
              <a:rPr lang="de-DE" altLang="de-DE" sz="3600" dirty="0" smtClean="0">
                <a:solidFill>
                  <a:srgbClr val="000099"/>
                </a:solidFill>
              </a:rPr>
              <a:t> </a:t>
            </a:r>
            <a:r>
              <a:rPr lang="de-DE" altLang="de-DE" sz="3600" dirty="0" err="1" smtClean="0">
                <a:solidFill>
                  <a:srgbClr val="000099"/>
                </a:solidFill>
              </a:rPr>
              <a:t>by</a:t>
            </a:r>
            <a:r>
              <a:rPr lang="de-DE" altLang="de-DE" sz="3600" dirty="0" smtClean="0">
                <a:solidFill>
                  <a:srgbClr val="000099"/>
                </a:solidFill>
              </a:rPr>
              <a:t> </a:t>
            </a:r>
            <a:r>
              <a:rPr lang="de-DE" altLang="de-DE" sz="3600" dirty="0" err="1" smtClean="0">
                <a:solidFill>
                  <a:srgbClr val="000099"/>
                </a:solidFill>
              </a:rPr>
              <a:t>supercooled</a:t>
            </a:r>
            <a:r>
              <a:rPr lang="de-DE" altLang="de-DE" sz="3600" dirty="0" smtClean="0">
                <a:solidFill>
                  <a:srgbClr val="000099"/>
                </a:solidFill>
              </a:rPr>
              <a:t> </a:t>
            </a:r>
            <a:r>
              <a:rPr lang="de-DE" altLang="de-DE" sz="3600" dirty="0" err="1" smtClean="0">
                <a:solidFill>
                  <a:srgbClr val="000099"/>
                </a:solidFill>
              </a:rPr>
              <a:t>droplets</a:t>
            </a:r>
            <a:endParaRPr lang="de-DE" altLang="de-DE" sz="3600" dirty="0">
              <a:solidFill>
                <a:srgbClr val="000099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987824" y="4581128"/>
            <a:ext cx="615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359425" name="Picture 1" descr="M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60738"/>
            <a:ext cx="15240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149225" y="1168400"/>
            <a:ext cx="8115300" cy="51292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de-DE" sz="1800" b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06202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514475"/>
            <a:ext cx="6524625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hteck 23"/>
          <p:cNvSpPr/>
          <p:nvPr/>
        </p:nvSpPr>
        <p:spPr>
          <a:xfrm>
            <a:off x="180975" y="3141663"/>
            <a:ext cx="214313" cy="873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de-DE" sz="1800" b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306203" name="Group 27"/>
          <p:cNvGrpSpPr>
            <a:grpSpLocks/>
          </p:cNvGrpSpPr>
          <p:nvPr/>
        </p:nvGrpSpPr>
        <p:grpSpPr bwMode="auto">
          <a:xfrm>
            <a:off x="149225" y="1403350"/>
            <a:ext cx="8813800" cy="4849813"/>
            <a:chOff x="94" y="884"/>
            <a:chExt cx="5552" cy="3055"/>
          </a:xfrm>
        </p:grpSpPr>
        <p:pic>
          <p:nvPicPr>
            <p:cNvPr id="306179" name="Grafik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" y="2035"/>
              <a:ext cx="5034" cy="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6180" name="Grafik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" y="2644"/>
              <a:ext cx="5023" cy="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 rot="16200000">
              <a:off x="5197" y="2746"/>
              <a:ext cx="666" cy="232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 b="0">
                  <a:cs typeface="Arial" charset="0"/>
                </a:rPr>
                <a:t>COSMO</a:t>
              </a:r>
            </a:p>
          </p:txBody>
        </p:sp>
        <p:sp>
          <p:nvSpPr>
            <p:cNvPr id="7" name="Geschweifte Klammer rechts 6"/>
            <p:cNvSpPr/>
            <p:nvPr/>
          </p:nvSpPr>
          <p:spPr>
            <a:xfrm>
              <a:off x="5219" y="1979"/>
              <a:ext cx="156" cy="1769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GB" altLang="de-DE" sz="1800" b="0">
                <a:cs typeface="Arial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 rot="16200000">
              <a:off x="5111" y="1187"/>
              <a:ext cx="837" cy="232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de-DE" altLang="de-DE" sz="1800" b="0">
                  <a:cs typeface="Arial" charset="0"/>
                </a:rPr>
                <a:t>Observation</a:t>
              </a:r>
            </a:p>
          </p:txBody>
        </p:sp>
        <p:sp>
          <p:nvSpPr>
            <p:cNvPr id="18" name="Ellipse 17"/>
            <p:cNvSpPr/>
            <p:nvPr/>
          </p:nvSpPr>
          <p:spPr>
            <a:xfrm>
              <a:off x="2963" y="1292"/>
              <a:ext cx="810" cy="29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GB" altLang="de-DE" sz="1800" b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2" name="Ellipse 21"/>
            <p:cNvSpPr/>
            <p:nvPr/>
          </p:nvSpPr>
          <p:spPr>
            <a:xfrm>
              <a:off x="975" y="1525"/>
              <a:ext cx="809" cy="297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GB" altLang="de-DE" sz="1800" b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06194" name="Gruppieren 25"/>
            <p:cNvGrpSpPr>
              <a:grpSpLocks/>
            </p:cNvGrpSpPr>
            <p:nvPr/>
          </p:nvGrpSpPr>
          <p:grpSpPr bwMode="auto">
            <a:xfrm>
              <a:off x="109" y="3239"/>
              <a:ext cx="5034" cy="700"/>
              <a:chOff x="173222" y="5141913"/>
              <a:chExt cx="7991291" cy="1111250"/>
            </a:xfrm>
          </p:grpSpPr>
          <p:grpSp>
            <p:nvGrpSpPr>
              <p:cNvPr id="306195" name="Gruppieren 19"/>
              <p:cNvGrpSpPr>
                <a:grpSpLocks/>
              </p:cNvGrpSpPr>
              <p:nvPr/>
            </p:nvGrpSpPr>
            <p:grpSpPr bwMode="auto">
              <a:xfrm>
                <a:off x="209550" y="5141913"/>
                <a:ext cx="7954963" cy="1111250"/>
                <a:chOff x="209550" y="5141913"/>
                <a:chExt cx="7954963" cy="1111250"/>
              </a:xfrm>
            </p:grpSpPr>
            <p:pic>
              <p:nvPicPr>
                <p:cNvPr id="306196" name="Grafik 3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9550" y="5141913"/>
                  <a:ext cx="7954963" cy="1111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Rechteck 18"/>
                <p:cNvSpPr/>
                <p:nvPr/>
              </p:nvSpPr>
              <p:spPr>
                <a:xfrm>
                  <a:off x="6478627" y="5580063"/>
                  <a:ext cx="360354" cy="2889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endParaRPr lang="en-US" altLang="de-DE" sz="1800" b="0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21" name="Ellipse 20"/>
              <p:cNvSpPr/>
              <p:nvPr/>
            </p:nvSpPr>
            <p:spPr>
              <a:xfrm>
                <a:off x="4710193" y="5187950"/>
                <a:ext cx="1284257" cy="47307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GB" altLang="de-DE" sz="1800" b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1474942" y="5589588"/>
                <a:ext cx="1285845" cy="473075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GB" altLang="de-DE" sz="1800" b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" name="Rechteck 24"/>
              <p:cNvSpPr/>
              <p:nvPr/>
            </p:nvSpPr>
            <p:spPr>
              <a:xfrm>
                <a:off x="173222" y="5141913"/>
                <a:ext cx="214307" cy="8731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de-DE" sz="1800" b="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</p:grpSp>
      <p:sp>
        <p:nvSpPr>
          <p:cNvPr id="306201" name="Text Box 25"/>
          <p:cNvSpPr txBox="1">
            <a:spLocks noChangeArrowheads="1"/>
          </p:cNvSpPr>
          <p:nvPr/>
        </p:nvSpPr>
        <p:spPr bwMode="auto">
          <a:xfrm>
            <a:off x="179388" y="50800"/>
            <a:ext cx="58150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dirty="0" err="1" smtClean="0">
                <a:solidFill>
                  <a:schemeClr val="accent1"/>
                </a:solidFill>
              </a:rPr>
              <a:t>Underestimation</a:t>
            </a:r>
            <a:r>
              <a:rPr lang="de-DE" altLang="de-DE" dirty="0" smtClean="0">
                <a:solidFill>
                  <a:schemeClr val="accent1"/>
                </a:solidFill>
              </a:rPr>
              <a:t> </a:t>
            </a:r>
            <a:r>
              <a:rPr lang="de-DE" altLang="de-DE" dirty="0" err="1" smtClean="0">
                <a:solidFill>
                  <a:schemeClr val="accent1"/>
                </a:solidFill>
              </a:rPr>
              <a:t>of</a:t>
            </a:r>
            <a:r>
              <a:rPr lang="de-DE" altLang="de-DE" dirty="0" smtClean="0">
                <a:solidFill>
                  <a:schemeClr val="accent1"/>
                </a:solidFill>
              </a:rPr>
              <a:t> </a:t>
            </a:r>
            <a:r>
              <a:rPr lang="de-DE" altLang="de-DE" dirty="0" err="1" smtClean="0">
                <a:solidFill>
                  <a:schemeClr val="accent1"/>
                </a:solidFill>
              </a:rPr>
              <a:t>supercooled</a:t>
            </a:r>
            <a:r>
              <a:rPr lang="de-DE" altLang="de-DE" dirty="0" smtClean="0">
                <a:solidFill>
                  <a:schemeClr val="accent1"/>
                </a:solidFill>
              </a:rPr>
              <a:t> </a:t>
            </a:r>
            <a:r>
              <a:rPr lang="de-DE" altLang="de-DE" dirty="0" err="1" smtClean="0">
                <a:solidFill>
                  <a:schemeClr val="accent1"/>
                </a:solidFill>
              </a:rPr>
              <a:t>droplets</a:t>
            </a:r>
            <a:r>
              <a:rPr lang="de-DE" altLang="de-DE" dirty="0" smtClean="0">
                <a:solidFill>
                  <a:schemeClr val="accent1"/>
                </a:solidFill>
              </a:rPr>
              <a:t> </a:t>
            </a:r>
            <a:r>
              <a:rPr lang="de-DE" altLang="de-DE" dirty="0" err="1" smtClean="0">
                <a:solidFill>
                  <a:schemeClr val="accent1"/>
                </a:solidFill>
              </a:rPr>
              <a:t>by</a:t>
            </a:r>
            <a:r>
              <a:rPr lang="de-DE" altLang="de-DE" dirty="0" smtClean="0">
                <a:solidFill>
                  <a:schemeClr val="accent1"/>
                </a:solidFill>
              </a:rPr>
              <a:t> COSMO</a:t>
            </a:r>
            <a:endParaRPr lang="de-DE" altLang="de-DE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6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149225" y="1168400"/>
            <a:ext cx="8115300" cy="51292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de-DE" sz="1800" b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 rot="16200000">
            <a:off x="8250237" y="4359276"/>
            <a:ext cx="1057275" cy="36830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800" b="0">
                <a:cs typeface="Arial" charset="0"/>
              </a:rPr>
              <a:t>COSMO</a:t>
            </a:r>
          </a:p>
        </p:txBody>
      </p:sp>
      <p:sp>
        <p:nvSpPr>
          <p:cNvPr id="7" name="Geschweifte Klammer rechts 6"/>
          <p:cNvSpPr/>
          <p:nvPr/>
        </p:nvSpPr>
        <p:spPr>
          <a:xfrm>
            <a:off x="8285163" y="3141663"/>
            <a:ext cx="247650" cy="2808287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GB" altLang="de-DE" sz="1800" b="0">
              <a:cs typeface="Arial" charset="0"/>
            </a:endParaRPr>
          </a:p>
        </p:txBody>
      </p:sp>
      <p:pic>
        <p:nvPicPr>
          <p:cNvPr id="308229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1484313"/>
            <a:ext cx="160337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30" name="Textfeld 10"/>
          <p:cNvSpPr txBox="1">
            <a:spLocks noChangeArrowheads="1"/>
          </p:cNvSpPr>
          <p:nvPr/>
        </p:nvSpPr>
        <p:spPr bwMode="auto">
          <a:xfrm>
            <a:off x="7380288" y="1671638"/>
            <a:ext cx="739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400" b="0">
                <a:cs typeface="Arial" charset="0"/>
              </a:rPr>
              <a:t>Aerosol</a:t>
            </a:r>
            <a:endParaRPr lang="en-US" altLang="de-DE" sz="1400" b="0">
              <a:cs typeface="Arial" charset="0"/>
            </a:endParaRPr>
          </a:p>
        </p:txBody>
      </p:sp>
      <p:sp>
        <p:nvSpPr>
          <p:cNvPr id="308231" name="Textfeld 11"/>
          <p:cNvSpPr txBox="1">
            <a:spLocks noChangeArrowheads="1"/>
          </p:cNvSpPr>
          <p:nvPr/>
        </p:nvSpPr>
        <p:spPr bwMode="auto">
          <a:xfrm>
            <a:off x="7412038" y="2051050"/>
            <a:ext cx="90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400" b="0">
                <a:cs typeface="Arial" charset="0"/>
              </a:rPr>
              <a:t>Ice </a:t>
            </a:r>
            <a:r>
              <a:rPr lang="de-DE" altLang="de-DE" sz="1400" b="0" noProof="1">
                <a:cs typeface="Arial" charset="0"/>
              </a:rPr>
              <a:t>&amp; </a:t>
            </a:r>
            <a:r>
              <a:rPr lang="de-DE" altLang="de-DE" sz="1400" b="0">
                <a:cs typeface="Arial" charset="0"/>
              </a:rPr>
              <a:t>SLW</a:t>
            </a:r>
            <a:endParaRPr lang="en-US" altLang="de-DE" sz="1400" b="0">
              <a:cs typeface="Arial" charset="0"/>
            </a:endParaRPr>
          </a:p>
        </p:txBody>
      </p:sp>
      <p:sp>
        <p:nvSpPr>
          <p:cNvPr id="308232" name="Textfeld 12"/>
          <p:cNvSpPr txBox="1">
            <a:spLocks noChangeArrowheads="1"/>
          </p:cNvSpPr>
          <p:nvPr/>
        </p:nvSpPr>
        <p:spPr bwMode="auto">
          <a:xfrm>
            <a:off x="7408863" y="2176463"/>
            <a:ext cx="393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400" b="0">
                <a:cs typeface="Arial" charset="0"/>
              </a:rPr>
              <a:t>Ice</a:t>
            </a:r>
            <a:endParaRPr lang="en-US" altLang="de-DE" sz="1400" b="0">
              <a:cs typeface="Arial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8114506" y="1883569"/>
            <a:ext cx="1328738" cy="36830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800" b="0">
                <a:cs typeface="Arial" charset="0"/>
              </a:rPr>
              <a:t>Observation</a:t>
            </a:r>
          </a:p>
        </p:txBody>
      </p:sp>
      <p:sp>
        <p:nvSpPr>
          <p:cNvPr id="308234" name="Titel 15"/>
          <p:cNvSpPr>
            <a:spLocks noGrp="1"/>
          </p:cNvSpPr>
          <p:nvPr>
            <p:ph type="title" idx="4294967295"/>
          </p:nvPr>
        </p:nvSpPr>
        <p:spPr bwMode="auto">
          <a:xfrm>
            <a:off x="403225" y="-44450"/>
            <a:ext cx="489743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de-DE" altLang="de-DE" dirty="0" err="1" smtClean="0">
                <a:latin typeface="Arial" charset="0"/>
              </a:rPr>
              <a:t>Modification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of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cloud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parametrisation</a:t>
            </a:r>
            <a:r>
              <a:rPr lang="de-DE" altLang="de-DE" dirty="0" smtClean="0">
                <a:latin typeface="Arial" charset="0"/>
              </a:rPr>
              <a:t> in COSMO</a:t>
            </a:r>
            <a:endParaRPr lang="en-US" altLang="de-DE" dirty="0" smtClean="0">
              <a:latin typeface="Arial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180975" y="3141663"/>
            <a:ext cx="214313" cy="873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de-DE" sz="1800" b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08236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3357563"/>
            <a:ext cx="788352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37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400175"/>
            <a:ext cx="6492875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38" name="Rechteck 32"/>
          <p:cNvSpPr>
            <a:spLocks noChangeArrowheads="1"/>
          </p:cNvSpPr>
          <p:nvPr/>
        </p:nvSpPr>
        <p:spPr bwMode="auto">
          <a:xfrm>
            <a:off x="3038475" y="3421063"/>
            <a:ext cx="1427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800" dirty="0">
                <a:cs typeface="Arial" charset="0"/>
              </a:rPr>
              <a:t>COSMO (</a:t>
            </a:r>
            <a:r>
              <a:rPr lang="de-DE" altLang="de-DE" sz="1800" dirty="0" err="1">
                <a:solidFill>
                  <a:srgbClr val="FF0000"/>
                </a:solidFill>
                <a:cs typeface="Arial" charset="0"/>
              </a:rPr>
              <a:t>old</a:t>
            </a:r>
            <a:r>
              <a:rPr lang="de-DE" altLang="de-DE" sz="1800" dirty="0">
                <a:cs typeface="Arial" charset="0"/>
              </a:rPr>
              <a:t>)</a:t>
            </a:r>
            <a:endParaRPr lang="en-US" altLang="de-DE" sz="1800" b="0" dirty="0">
              <a:cs typeface="Arial" charset="0"/>
            </a:endParaRPr>
          </a:p>
        </p:txBody>
      </p:sp>
      <p:pic>
        <p:nvPicPr>
          <p:cNvPr id="308239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4868863"/>
            <a:ext cx="7920038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40" name="Rechteck 33"/>
          <p:cNvSpPr>
            <a:spLocks noChangeArrowheads="1"/>
          </p:cNvSpPr>
          <p:nvPr/>
        </p:nvSpPr>
        <p:spPr bwMode="auto">
          <a:xfrm>
            <a:off x="3038475" y="4932363"/>
            <a:ext cx="1533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800">
                <a:cs typeface="Arial" charset="0"/>
              </a:rPr>
              <a:t>COSMO (</a:t>
            </a:r>
            <a:r>
              <a:rPr lang="de-DE" altLang="de-DE" sz="1800">
                <a:solidFill>
                  <a:srgbClr val="FF0000"/>
                </a:solidFill>
                <a:cs typeface="Arial" charset="0"/>
              </a:rPr>
              <a:t>new</a:t>
            </a:r>
            <a:r>
              <a:rPr lang="de-DE" altLang="de-DE" sz="1800">
                <a:cs typeface="Arial" charset="0"/>
              </a:rPr>
              <a:t>)</a:t>
            </a:r>
            <a:endParaRPr lang="en-US" altLang="de-DE" sz="1800" b="0">
              <a:cs typeface="Arial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5054600" y="3860800"/>
            <a:ext cx="1284288" cy="47148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GB" altLang="de-DE" sz="18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1133475" y="3822700"/>
            <a:ext cx="1284288" cy="471488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GB" altLang="de-DE" sz="18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1123950" y="2451100"/>
            <a:ext cx="1284288" cy="473075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GB" altLang="de-DE" sz="18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5076825" y="2500313"/>
            <a:ext cx="1284288" cy="47148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GB" altLang="de-DE" sz="18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1127125" y="5335588"/>
            <a:ext cx="1284288" cy="471487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GB" altLang="de-DE" sz="18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5076825" y="5373688"/>
            <a:ext cx="1284288" cy="47148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GB" altLang="de-DE" sz="18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348038" y="1349375"/>
            <a:ext cx="936625" cy="207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GB" altLang="de-DE" sz="1800" b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7" name="Textfeld 22"/>
          <p:cNvSpPr txBox="1">
            <a:spLocks noChangeArrowheads="1"/>
          </p:cNvSpPr>
          <p:nvPr/>
        </p:nvSpPr>
        <p:spPr bwMode="auto">
          <a:xfrm>
            <a:off x="827584" y="1291452"/>
            <a:ext cx="2339102" cy="276999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200" b="0" dirty="0" err="1" smtClean="0">
                <a:ea typeface="+mn-ea"/>
                <a:cs typeface="Arial" charset="0"/>
              </a:rPr>
              <a:t>December</a:t>
            </a:r>
            <a:r>
              <a:rPr lang="de-DE" sz="1200" b="0" dirty="0" smtClean="0">
                <a:ea typeface="+mn-ea"/>
                <a:cs typeface="Arial" charset="0"/>
              </a:rPr>
              <a:t> 12, 2012 </a:t>
            </a:r>
            <a:r>
              <a:rPr lang="de-DE" sz="1200" b="0" dirty="0">
                <a:ea typeface="+mn-ea"/>
                <a:cs typeface="Arial" charset="0"/>
              </a:rPr>
              <a:t>Lindenberg</a:t>
            </a:r>
          </a:p>
        </p:txBody>
      </p:sp>
      <p:graphicFrame>
        <p:nvGraphicFramePr>
          <p:cNvPr id="25" name="Tabel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003341"/>
              </p:ext>
            </p:extLst>
          </p:nvPr>
        </p:nvGraphicFramePr>
        <p:xfrm>
          <a:off x="3399115" y="4673441"/>
          <a:ext cx="5563910" cy="1554480"/>
        </p:xfrm>
        <a:graphic>
          <a:graphicData uri="http://schemas.openxmlformats.org/drawingml/2006/table">
            <a:tbl>
              <a:tblPr/>
              <a:tblGrid>
                <a:gridCol w="208280"/>
                <a:gridCol w="5355630"/>
              </a:tblGrid>
              <a:tr h="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/>
                          </a:solidFill>
                        </a:rPr>
                        <a:t>Felix Rieper, Ulrich Görsdorf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Towards 3D prediction of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supercooled</a:t>
                      </a: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 liquid water for aircraft icing: Modifications of the microphysics in </a:t>
                      </a:r>
                      <a:r>
                        <a:rPr lang="en-US" dirty="0" smtClean="0">
                          <a:solidFill>
                            <a:schemeClr val="accent1"/>
                          </a:solidFill>
                        </a:rPr>
                        <a:t>COSMO</a:t>
                      </a:r>
                    </a:p>
                    <a:p>
                      <a:r>
                        <a:rPr lang="en-US" dirty="0" smtClean="0">
                          <a:solidFill>
                            <a:schemeClr val="accent1"/>
                          </a:solidFill>
                        </a:rPr>
                        <a:t>Submitted to Met.</a:t>
                      </a:r>
                      <a:r>
                        <a:rPr lang="en-US" baseline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1"/>
                          </a:solidFill>
                        </a:rPr>
                        <a:t>Zeitschrift</a:t>
                      </a:r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3568" y="1412776"/>
            <a:ext cx="2098576" cy="5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dirty="0" smtClean="0">
                <a:latin typeface="Arial" charset="0"/>
              </a:rPr>
              <a:t>Summary</a:t>
            </a:r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67544" y="1916832"/>
            <a:ext cx="82296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dirty="0" err="1" smtClean="0">
                <a:latin typeface="Arial" charset="0"/>
              </a:rPr>
              <a:t>Continuous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operation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with</a:t>
            </a:r>
            <a:r>
              <a:rPr lang="de-DE" altLang="de-DE" dirty="0" smtClean="0">
                <a:latin typeface="Arial" charset="0"/>
              </a:rPr>
              <a:t> high </a:t>
            </a:r>
            <a:r>
              <a:rPr lang="de-DE" altLang="de-DE" dirty="0" err="1" smtClean="0">
                <a:latin typeface="Arial" charset="0"/>
              </a:rPr>
              <a:t>availability</a:t>
            </a:r>
            <a:r>
              <a:rPr lang="de-DE" altLang="de-DE" dirty="0" smtClean="0">
                <a:latin typeface="Arial" charset="0"/>
              </a:rPr>
              <a:t> (MTBF …)</a:t>
            </a:r>
          </a:p>
          <a:p>
            <a:r>
              <a:rPr lang="de-DE" altLang="de-DE" dirty="0" err="1" smtClean="0">
                <a:latin typeface="Arial" charset="0"/>
              </a:rPr>
              <a:t>unique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cloud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parameters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for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the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model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validation</a:t>
            </a:r>
            <a:endParaRPr lang="de-DE" altLang="de-DE" dirty="0" smtClean="0">
              <a:latin typeface="Arial" charset="0"/>
            </a:endParaRPr>
          </a:p>
          <a:p>
            <a:r>
              <a:rPr lang="de-DE" altLang="de-DE" dirty="0" smtClean="0">
                <a:latin typeface="Arial" charset="0"/>
              </a:rPr>
              <a:t>Data </a:t>
            </a:r>
            <a:r>
              <a:rPr lang="de-DE" altLang="de-DE" dirty="0" err="1" smtClean="0">
                <a:latin typeface="Arial" charset="0"/>
              </a:rPr>
              <a:t>have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been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used</a:t>
            </a:r>
            <a:r>
              <a:rPr lang="de-DE" altLang="de-DE" dirty="0" smtClean="0">
                <a:latin typeface="Arial" charset="0"/>
              </a:rPr>
              <a:t> in </a:t>
            </a:r>
            <a:r>
              <a:rPr lang="de-DE" altLang="de-DE" dirty="0" err="1" smtClean="0">
                <a:latin typeface="Arial" charset="0"/>
              </a:rPr>
              <a:t>several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studies</a:t>
            </a:r>
            <a:endParaRPr lang="de-DE" altLang="de-DE" dirty="0" smtClean="0">
              <a:latin typeface="Arial" charset="0"/>
            </a:endParaRPr>
          </a:p>
          <a:p>
            <a:r>
              <a:rPr lang="de-DE" altLang="de-DE" dirty="0" err="1" smtClean="0">
                <a:latin typeface="Arial" charset="0"/>
              </a:rPr>
              <a:t>Accuracy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of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budget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calibration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has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bee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aprooved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with</a:t>
            </a:r>
            <a:r>
              <a:rPr lang="de-DE" altLang="de-DE" dirty="0" smtClean="0">
                <a:latin typeface="Arial" charset="0"/>
              </a:rPr>
              <a:t> 1.3 </a:t>
            </a:r>
            <a:r>
              <a:rPr lang="de-DE" altLang="de-DE" dirty="0" err="1" smtClean="0">
                <a:latin typeface="Arial" charset="0"/>
              </a:rPr>
              <a:t>dBz</a:t>
            </a:r>
            <a:r>
              <a:rPr lang="de-DE" altLang="de-DE" dirty="0" smtClean="0">
                <a:latin typeface="Arial" charset="0"/>
              </a:rPr>
              <a:t>, but a </a:t>
            </a:r>
            <a:r>
              <a:rPr lang="de-DE" altLang="de-DE" dirty="0" err="1" smtClean="0">
                <a:latin typeface="Arial" charset="0"/>
              </a:rPr>
              <a:t>indepented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calibration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would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be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very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valuable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and</a:t>
            </a:r>
            <a:r>
              <a:rPr lang="de-DE" altLang="de-DE" dirty="0" smtClean="0">
                <a:latin typeface="Arial" charset="0"/>
              </a:rPr>
              <a:t> </a:t>
            </a:r>
            <a:r>
              <a:rPr lang="de-DE" altLang="de-DE" dirty="0" err="1" smtClean="0">
                <a:latin typeface="Arial" charset="0"/>
              </a:rPr>
              <a:t>is</a:t>
            </a:r>
            <a:r>
              <a:rPr lang="de-DE" altLang="de-DE" dirty="0" smtClean="0">
                <a:latin typeface="Arial" charset="0"/>
              </a:rPr>
              <a:t> still </a:t>
            </a:r>
            <a:r>
              <a:rPr lang="de-DE" altLang="de-DE" dirty="0" err="1" smtClean="0">
                <a:latin typeface="Arial" charset="0"/>
              </a:rPr>
              <a:t>unsolved</a:t>
            </a:r>
            <a:r>
              <a:rPr lang="de-DE" altLang="de-DE" dirty="0" smtClean="0">
                <a:latin typeface="Arial" charset="0"/>
              </a:rPr>
              <a:t> </a:t>
            </a:r>
          </a:p>
          <a:p>
            <a:endParaRPr lang="de-DE" altLang="de-DE" dirty="0" smtClean="0"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67544" y="4869160"/>
            <a:ext cx="822960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de-DE" altLang="de-DE" sz="1800" b="0" kern="0" dirty="0" err="1" smtClean="0">
                <a:latin typeface="Arial" charset="0"/>
              </a:rPr>
              <a:t>Calibration</a:t>
            </a:r>
            <a:endParaRPr lang="de-DE" altLang="de-DE" sz="1800" b="0" kern="0" dirty="0" smtClean="0">
              <a:latin typeface="Arial" charset="0"/>
            </a:endParaRPr>
          </a:p>
          <a:p>
            <a:r>
              <a:rPr lang="de-DE" altLang="de-DE" sz="1800" b="0" kern="0" dirty="0" smtClean="0">
                <a:latin typeface="Arial" charset="0"/>
              </a:rPr>
              <a:t>Software, </a:t>
            </a:r>
            <a:r>
              <a:rPr lang="de-DE" altLang="de-DE" sz="1800" b="0" kern="0" dirty="0" err="1" smtClean="0">
                <a:latin typeface="Arial" charset="0"/>
              </a:rPr>
              <a:t>version</a:t>
            </a:r>
            <a:r>
              <a:rPr lang="de-DE" altLang="de-DE" sz="1800" b="0" kern="0" dirty="0" smtClean="0">
                <a:latin typeface="Arial" charset="0"/>
              </a:rPr>
              <a:t> </a:t>
            </a:r>
            <a:r>
              <a:rPr lang="de-DE" altLang="de-DE" sz="1800" b="0" kern="0" dirty="0" err="1" smtClean="0">
                <a:latin typeface="Arial" charset="0"/>
              </a:rPr>
              <a:t>control</a:t>
            </a:r>
            <a:endParaRPr lang="de-DE" altLang="de-DE" sz="1800" b="0" kern="0" dirty="0" smtClean="0">
              <a:latin typeface="Arial" charset="0"/>
            </a:endParaRPr>
          </a:p>
          <a:p>
            <a:r>
              <a:rPr lang="de-DE" altLang="de-DE" sz="1800" b="0" kern="0" dirty="0" smtClean="0">
                <a:latin typeface="Arial" charset="0"/>
              </a:rPr>
              <a:t>Data </a:t>
            </a:r>
            <a:r>
              <a:rPr lang="de-DE" altLang="de-DE" sz="1800" b="0" kern="0" dirty="0" err="1" smtClean="0">
                <a:latin typeface="Arial" charset="0"/>
              </a:rPr>
              <a:t>format</a:t>
            </a:r>
            <a:r>
              <a:rPr lang="de-DE" altLang="de-DE" sz="1800" b="0" kern="0" dirty="0" smtClean="0">
                <a:latin typeface="Arial" charset="0"/>
              </a:rPr>
              <a:t> (</a:t>
            </a:r>
            <a:r>
              <a:rPr lang="de-DE" altLang="de-DE" sz="1800" b="0" kern="0" dirty="0" err="1" smtClean="0">
                <a:latin typeface="Arial" charset="0"/>
              </a:rPr>
              <a:t>netcdf</a:t>
            </a:r>
            <a:r>
              <a:rPr lang="de-DE" altLang="de-DE" sz="1800" b="0" kern="0" dirty="0" smtClean="0">
                <a:latin typeface="Arial" charset="0"/>
              </a:rPr>
              <a:t> cf 1.6)</a:t>
            </a:r>
          </a:p>
          <a:p>
            <a:r>
              <a:rPr lang="de-DE" altLang="de-DE" sz="1800" b="0" kern="0" dirty="0" err="1" smtClean="0">
                <a:latin typeface="Arial" charset="0"/>
              </a:rPr>
              <a:t>Spectra</a:t>
            </a:r>
            <a:r>
              <a:rPr lang="de-DE" altLang="de-DE" sz="1800" b="0" kern="0" dirty="0" smtClean="0">
                <a:latin typeface="Arial" charset="0"/>
              </a:rPr>
              <a:t> </a:t>
            </a:r>
            <a:r>
              <a:rPr lang="de-DE" altLang="de-DE" sz="1800" b="0" kern="0" dirty="0" err="1" smtClean="0">
                <a:latin typeface="Arial" charset="0"/>
              </a:rPr>
              <a:t>storage</a:t>
            </a:r>
            <a:r>
              <a:rPr lang="de-DE" altLang="de-DE" sz="1800" b="0" kern="0" dirty="0" smtClean="0">
                <a:latin typeface="Arial" charset="0"/>
              </a:rPr>
              <a:t>, </a:t>
            </a:r>
            <a:r>
              <a:rPr lang="de-DE" altLang="de-DE" sz="1800" b="0" kern="0" dirty="0" err="1" smtClean="0">
                <a:latin typeface="Arial" charset="0"/>
              </a:rPr>
              <a:t>netcdf</a:t>
            </a:r>
            <a:r>
              <a:rPr lang="de-DE" altLang="de-DE" sz="1800" b="0" kern="0" dirty="0" smtClean="0">
                <a:latin typeface="Arial" charset="0"/>
              </a:rPr>
              <a:t>,  </a:t>
            </a:r>
            <a:r>
              <a:rPr lang="de-DE" altLang="de-DE" sz="1800" b="0" kern="0" dirty="0" err="1" smtClean="0">
                <a:latin typeface="Arial" charset="0"/>
              </a:rPr>
              <a:t>compression</a:t>
            </a:r>
            <a:endParaRPr lang="de-DE" altLang="de-DE" sz="1800" b="0" kern="0" dirty="0" smtClean="0">
              <a:latin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560" y="4149080"/>
            <a:ext cx="6552728" cy="5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de-DE" altLang="de-DE" kern="0" dirty="0" err="1" smtClean="0">
                <a:latin typeface="Arial" charset="0"/>
              </a:rPr>
              <a:t>Issues</a:t>
            </a:r>
            <a:r>
              <a:rPr lang="de-DE" altLang="de-DE" kern="0" dirty="0" smtClean="0">
                <a:latin typeface="Arial" charset="0"/>
              </a:rPr>
              <a:t>, </a:t>
            </a:r>
            <a:r>
              <a:rPr lang="de-DE" altLang="de-DE" kern="0" dirty="0" err="1" smtClean="0">
                <a:latin typeface="Arial" charset="0"/>
              </a:rPr>
              <a:t>which</a:t>
            </a:r>
            <a:r>
              <a:rPr lang="de-DE" altLang="de-DE" kern="0" dirty="0" smtClean="0">
                <a:latin typeface="Arial" charset="0"/>
              </a:rPr>
              <a:t> </a:t>
            </a:r>
            <a:r>
              <a:rPr lang="de-DE" altLang="de-DE" kern="0" dirty="0" err="1" smtClean="0">
                <a:latin typeface="Arial" charset="0"/>
              </a:rPr>
              <a:t>should</a:t>
            </a:r>
            <a:r>
              <a:rPr lang="de-DE" altLang="de-DE" kern="0" dirty="0" smtClean="0">
                <a:latin typeface="Arial" charset="0"/>
              </a:rPr>
              <a:t> </a:t>
            </a:r>
            <a:r>
              <a:rPr lang="de-DE" altLang="de-DE" kern="0" dirty="0" err="1" smtClean="0">
                <a:latin typeface="Arial" charset="0"/>
              </a:rPr>
              <a:t>be</a:t>
            </a:r>
            <a:r>
              <a:rPr lang="de-DE" altLang="de-DE" kern="0" dirty="0" smtClean="0">
                <a:latin typeface="Arial" charset="0"/>
              </a:rPr>
              <a:t> </a:t>
            </a:r>
            <a:r>
              <a:rPr lang="de-DE" altLang="de-DE" kern="0" dirty="0" err="1" smtClean="0">
                <a:latin typeface="Arial" charset="0"/>
              </a:rPr>
              <a:t>discussed</a:t>
            </a:r>
            <a:r>
              <a:rPr lang="de-DE" altLang="de-DE" kern="0" dirty="0" smtClean="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51520" y="32172"/>
            <a:ext cx="57406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1"/>
                </a:solidFill>
              </a:rPr>
              <a:t>Differences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of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cloud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base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heigth</a:t>
            </a:r>
            <a:endParaRPr lang="de-DE" dirty="0" smtClean="0">
              <a:solidFill>
                <a:schemeClr val="accent1"/>
              </a:solidFill>
            </a:endParaRPr>
          </a:p>
          <a:p>
            <a:r>
              <a:rPr lang="de-DE" dirty="0" err="1" smtClean="0">
                <a:solidFill>
                  <a:schemeClr val="accent1"/>
                </a:solidFill>
              </a:rPr>
              <a:t>Between</a:t>
            </a:r>
            <a:r>
              <a:rPr lang="de-DE" dirty="0" smtClean="0">
                <a:solidFill>
                  <a:schemeClr val="accent1"/>
                </a:solidFill>
              </a:rPr>
              <a:t> Radar </a:t>
            </a:r>
            <a:r>
              <a:rPr lang="de-DE" dirty="0" err="1" smtClean="0">
                <a:solidFill>
                  <a:schemeClr val="accent1"/>
                </a:solidFill>
              </a:rPr>
              <a:t>and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Ceilometer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377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096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159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71450" y="0"/>
            <a:ext cx="82296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altLang="de-DE" smtClean="0">
                <a:latin typeface="Arial" charset="0"/>
              </a:rPr>
              <a:t>Detektion unterkühlten Wassers</a:t>
            </a:r>
            <a:br>
              <a:rPr lang="en-GB" altLang="de-DE" smtClean="0">
                <a:latin typeface="Arial" charset="0"/>
              </a:rPr>
            </a:br>
            <a:r>
              <a:rPr lang="en-GB" altLang="de-DE" smtClean="0">
                <a:latin typeface="Arial" charset="0"/>
              </a:rPr>
              <a:t> (Methode: Cloudnet – Retrieval)</a:t>
            </a:r>
          </a:p>
        </p:txBody>
      </p:sp>
      <p:pic>
        <p:nvPicPr>
          <p:cNvPr id="330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1139825"/>
            <a:ext cx="740092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07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3106738"/>
            <a:ext cx="74009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07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4797425"/>
            <a:ext cx="687705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759" name="Rectangle 7"/>
          <p:cNvSpPr>
            <a:spLocks noChangeArrowheads="1"/>
          </p:cNvSpPr>
          <p:nvPr/>
        </p:nvSpPr>
        <p:spPr bwMode="auto">
          <a:xfrm>
            <a:off x="5651500" y="6181725"/>
            <a:ext cx="1152525" cy="71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30760" name="Text Box 8"/>
          <p:cNvSpPr txBox="1">
            <a:spLocks noChangeArrowheads="1"/>
          </p:cNvSpPr>
          <p:nvPr/>
        </p:nvSpPr>
        <p:spPr bwMode="auto">
          <a:xfrm>
            <a:off x="1547813" y="1844675"/>
            <a:ext cx="208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2400">
                <a:solidFill>
                  <a:srgbClr val="2C4B9B"/>
                </a:solidFill>
              </a:rPr>
              <a:t>Radar Z </a:t>
            </a:r>
            <a:r>
              <a:rPr lang="en-GB" altLang="de-DE" sz="2400">
                <a:solidFill>
                  <a:srgbClr val="2C4B9B"/>
                </a:solidFill>
                <a:cs typeface="Arial" charset="0"/>
              </a:rPr>
              <a:t>~ D</a:t>
            </a:r>
            <a:r>
              <a:rPr lang="en-GB" altLang="de-DE" sz="2400" baseline="30000">
                <a:solidFill>
                  <a:srgbClr val="2C4B9B"/>
                </a:solidFill>
                <a:cs typeface="Arial" charset="0"/>
              </a:rPr>
              <a:t>6</a:t>
            </a:r>
          </a:p>
        </p:txBody>
      </p:sp>
      <p:sp>
        <p:nvSpPr>
          <p:cNvPr id="330762" name="Text Box 10"/>
          <p:cNvSpPr txBox="1">
            <a:spLocks noChangeArrowheads="1"/>
          </p:cNvSpPr>
          <p:nvPr/>
        </p:nvSpPr>
        <p:spPr bwMode="auto">
          <a:xfrm>
            <a:off x="1547813" y="3573463"/>
            <a:ext cx="2952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2400">
                <a:solidFill>
                  <a:srgbClr val="FF0000"/>
                </a:solidFill>
              </a:rPr>
              <a:t>Ceilometer </a:t>
            </a:r>
            <a:r>
              <a:rPr lang="el-GR" altLang="de-DE" sz="2400">
                <a:solidFill>
                  <a:srgbClr val="FF0000"/>
                </a:solidFill>
                <a:cs typeface="Arial" charset="0"/>
              </a:rPr>
              <a:t>β</a:t>
            </a:r>
            <a:r>
              <a:rPr lang="en-GB" altLang="de-DE" sz="2400">
                <a:solidFill>
                  <a:srgbClr val="FF0000"/>
                </a:solidFill>
              </a:rPr>
              <a:t> </a:t>
            </a:r>
            <a:r>
              <a:rPr lang="en-GB" altLang="de-DE" sz="2400">
                <a:solidFill>
                  <a:srgbClr val="FF0000"/>
                </a:solidFill>
                <a:cs typeface="Arial" charset="0"/>
              </a:rPr>
              <a:t>~ D</a:t>
            </a:r>
            <a:r>
              <a:rPr lang="en-GB" altLang="de-DE" sz="2400" baseline="30000">
                <a:solidFill>
                  <a:srgbClr val="FF0000"/>
                </a:solidFill>
                <a:cs typeface="Arial" charset="0"/>
              </a:rPr>
              <a:t>2</a:t>
            </a:r>
          </a:p>
        </p:txBody>
      </p:sp>
      <p:sp>
        <p:nvSpPr>
          <p:cNvPr id="330763" name="Text Box 11"/>
          <p:cNvSpPr txBox="1">
            <a:spLocks noChangeArrowheads="1"/>
          </p:cNvSpPr>
          <p:nvPr/>
        </p:nvSpPr>
        <p:spPr bwMode="auto">
          <a:xfrm>
            <a:off x="1519238" y="5084763"/>
            <a:ext cx="3529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2400"/>
              <a:t>Mikrowellenradiometer</a:t>
            </a:r>
            <a:endParaRPr lang="en-GB" altLang="de-DE" sz="2400" baseline="30000">
              <a:cs typeface="Arial" charset="0"/>
            </a:endParaRPr>
          </a:p>
        </p:txBody>
      </p:sp>
      <p:pic>
        <p:nvPicPr>
          <p:cNvPr id="33076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644900"/>
            <a:ext cx="720725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767" name="Line 15"/>
          <p:cNvSpPr>
            <a:spLocks noChangeShapeType="1"/>
          </p:cNvSpPr>
          <p:nvPr/>
        </p:nvSpPr>
        <p:spPr bwMode="auto">
          <a:xfrm>
            <a:off x="5670550" y="1412875"/>
            <a:ext cx="0" cy="5111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1077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3076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30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0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6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788" name="Group 12"/>
          <p:cNvGrpSpPr>
            <a:grpSpLocks/>
          </p:cNvGrpSpPr>
          <p:nvPr/>
        </p:nvGrpSpPr>
        <p:grpSpPr bwMode="auto">
          <a:xfrm>
            <a:off x="1377950" y="2924175"/>
            <a:ext cx="7442200" cy="1920875"/>
            <a:chOff x="868" y="1842"/>
            <a:chExt cx="4688" cy="1210"/>
          </a:xfrm>
        </p:grpSpPr>
        <p:sp>
          <p:nvSpPr>
            <p:cNvPr id="331785" name="Rectangle 9"/>
            <p:cNvSpPr>
              <a:spLocks noChangeArrowheads="1"/>
            </p:cNvSpPr>
            <p:nvPr/>
          </p:nvSpPr>
          <p:spPr bwMode="auto">
            <a:xfrm>
              <a:off x="868" y="1880"/>
              <a:ext cx="2268" cy="227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1787" name="Text Box 11"/>
            <p:cNvSpPr txBox="1">
              <a:spLocks noChangeArrowheads="1"/>
            </p:cNvSpPr>
            <p:nvPr/>
          </p:nvSpPr>
          <p:spPr bwMode="auto">
            <a:xfrm>
              <a:off x="3288" y="1842"/>
              <a:ext cx="2268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de-DE" sz="2000" b="0"/>
                <a:t> Wassertropfen</a:t>
              </a:r>
            </a:p>
            <a:p>
              <a:endParaRPr lang="en-GB" altLang="de-DE" sz="2000" b="0"/>
            </a:p>
            <a:p>
              <a:r>
                <a:rPr lang="en-GB" altLang="de-DE" sz="2000" b="0"/>
                <a:t>wenn </a:t>
              </a:r>
              <a:r>
                <a:rPr lang="el-GR" altLang="de-DE" sz="2000" b="0">
                  <a:cs typeface="Arial" charset="0"/>
                </a:rPr>
                <a:t>θ</a:t>
              </a:r>
              <a:r>
                <a:rPr lang="de-DE" altLang="de-DE" sz="2000" b="0">
                  <a:cs typeface="Arial" charset="0"/>
                </a:rPr>
                <a:t> &lt; 0°C, dann</a:t>
              </a:r>
            </a:p>
            <a:p>
              <a:r>
                <a:rPr lang="de-DE" altLang="de-DE" sz="2000" b="0">
                  <a:cs typeface="Arial" charset="0"/>
                </a:rPr>
                <a:t>Schicht unterkühlten Wassers</a:t>
              </a:r>
            </a:p>
            <a:p>
              <a:endParaRPr lang="de-DE" altLang="de-DE" sz="2000" b="0">
                <a:cs typeface="Arial" charset="0"/>
              </a:endParaRPr>
            </a:p>
            <a:p>
              <a:r>
                <a:rPr lang="de-DE" altLang="de-DE" sz="2000" b="0">
                  <a:cs typeface="Arial" charset="0"/>
                </a:rPr>
                <a:t>Radiometer → Wassergehalt</a:t>
              </a:r>
            </a:p>
          </p:txBody>
        </p:sp>
      </p:grpSp>
      <p:pic>
        <p:nvPicPr>
          <p:cNvPr id="3317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4824412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177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364163" y="1773238"/>
            <a:ext cx="3322637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altLang="de-DE" i="1" smtClean="0">
                <a:latin typeface="Arial" charset="0"/>
              </a:rPr>
              <a:t>Illingworth at al., 2007</a:t>
            </a:r>
          </a:p>
          <a:p>
            <a:pPr>
              <a:buFont typeface="Wingdings" pitchFamily="2" charset="2"/>
              <a:buNone/>
            </a:pPr>
            <a:r>
              <a:rPr lang="en-GB" altLang="de-DE" i="1" smtClean="0">
                <a:latin typeface="Arial" charset="0"/>
              </a:rPr>
              <a:t>Hogan/O’Connor, 2004</a:t>
            </a:r>
          </a:p>
        </p:txBody>
      </p:sp>
      <p:sp>
        <p:nvSpPr>
          <p:cNvPr id="331780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2388" y="115888"/>
            <a:ext cx="540067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altLang="de-DE" smtClean="0">
                <a:latin typeface="Arial" charset="0"/>
              </a:rPr>
              <a:t>Detektion unterkühlten Wassers</a:t>
            </a:r>
            <a:br>
              <a:rPr lang="en-GB" altLang="de-DE" smtClean="0">
                <a:latin typeface="Arial" charset="0"/>
              </a:rPr>
            </a:br>
            <a:r>
              <a:rPr lang="en-GB" altLang="de-DE" smtClean="0">
                <a:latin typeface="Arial" charset="0"/>
              </a:rPr>
              <a:t> (Methode: Cloudnet – Retrieval)</a:t>
            </a:r>
          </a:p>
        </p:txBody>
      </p:sp>
      <p:sp>
        <p:nvSpPr>
          <p:cNvPr id="331782" name="Text Box 6"/>
          <p:cNvSpPr txBox="1">
            <a:spLocks noChangeArrowheads="1"/>
          </p:cNvSpPr>
          <p:nvPr/>
        </p:nvSpPr>
        <p:spPr bwMode="auto">
          <a:xfrm>
            <a:off x="1835150" y="5300663"/>
            <a:ext cx="1512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2000">
                <a:solidFill>
                  <a:srgbClr val="FF0000"/>
                </a:solidFill>
              </a:rPr>
              <a:t>Ceilometer</a:t>
            </a:r>
            <a:endParaRPr lang="en-GB" altLang="de-DE" sz="2000" baseline="300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31783" name="Text Box 7"/>
          <p:cNvSpPr txBox="1">
            <a:spLocks noChangeArrowheads="1"/>
          </p:cNvSpPr>
          <p:nvPr/>
        </p:nvSpPr>
        <p:spPr bwMode="auto">
          <a:xfrm>
            <a:off x="2051050" y="6165850"/>
            <a:ext cx="2055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>
                <a:solidFill>
                  <a:srgbClr val="2C4B9B"/>
                </a:solidFill>
              </a:rPr>
              <a:t>Radarreflektivität, dBz</a:t>
            </a:r>
            <a:endParaRPr lang="en-GB" altLang="de-DE" sz="1400" baseline="30000">
              <a:solidFill>
                <a:srgbClr val="2C4B9B"/>
              </a:solidFill>
              <a:cs typeface="Arial" charset="0"/>
            </a:endParaRPr>
          </a:p>
        </p:txBody>
      </p:sp>
      <p:sp>
        <p:nvSpPr>
          <p:cNvPr id="331784" name="Text Box 8"/>
          <p:cNvSpPr txBox="1">
            <a:spLocks noChangeArrowheads="1"/>
          </p:cNvSpPr>
          <p:nvPr/>
        </p:nvSpPr>
        <p:spPr bwMode="auto">
          <a:xfrm>
            <a:off x="1835150" y="1268413"/>
            <a:ext cx="226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400">
                <a:solidFill>
                  <a:srgbClr val="FF0000"/>
                </a:solidFill>
              </a:rPr>
              <a:t>Rückstreuintensität, b.E</a:t>
            </a:r>
            <a:r>
              <a:rPr lang="en-GB" altLang="de-DE" sz="1400">
                <a:solidFill>
                  <a:srgbClr val="2C4B9B"/>
                </a:solidFill>
              </a:rPr>
              <a:t>.</a:t>
            </a:r>
            <a:endParaRPr lang="en-GB" altLang="de-DE" sz="1400" baseline="30000">
              <a:solidFill>
                <a:srgbClr val="2C4B9B"/>
              </a:solidFill>
              <a:cs typeface="Arial" charset="0"/>
            </a:endParaRPr>
          </a:p>
        </p:txBody>
      </p:sp>
      <p:sp>
        <p:nvSpPr>
          <p:cNvPr id="331786" name="Text Box 10"/>
          <p:cNvSpPr txBox="1">
            <a:spLocks noChangeArrowheads="1"/>
          </p:cNvSpPr>
          <p:nvPr/>
        </p:nvSpPr>
        <p:spPr bwMode="auto">
          <a:xfrm>
            <a:off x="3348038" y="4724400"/>
            <a:ext cx="1512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2000">
                <a:solidFill>
                  <a:srgbClr val="2C4B9B"/>
                </a:solidFill>
              </a:rPr>
              <a:t>Radar</a:t>
            </a:r>
            <a:endParaRPr lang="en-GB" altLang="de-DE" sz="2000" baseline="30000">
              <a:solidFill>
                <a:srgbClr val="2C4B9B"/>
              </a:solidFill>
              <a:cs typeface="Arial" charset="0"/>
            </a:endParaRPr>
          </a:p>
        </p:txBody>
      </p:sp>
      <p:sp>
        <p:nvSpPr>
          <p:cNvPr id="331789" name="Line 13"/>
          <p:cNvSpPr>
            <a:spLocks noChangeShapeType="1"/>
          </p:cNvSpPr>
          <p:nvPr/>
        </p:nvSpPr>
        <p:spPr bwMode="auto">
          <a:xfrm>
            <a:off x="4859338" y="3141663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06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2492375"/>
            <a:ext cx="61563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mtClean="0">
                <a:latin typeface="Arial" charset="0"/>
              </a:rPr>
              <a:t>Ziel: Verbesserung Parameterisierung</a:t>
            </a:r>
            <a:br>
              <a:rPr lang="de-DE" altLang="de-DE" smtClean="0">
                <a:latin typeface="Arial" charset="0"/>
              </a:rPr>
            </a:br>
            <a:r>
              <a:rPr lang="de-DE" altLang="de-DE" smtClean="0">
                <a:latin typeface="Arial" charset="0"/>
              </a:rPr>
              <a:t>COSMO-EU /ICON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79388" y="3644900"/>
            <a:ext cx="6192837" cy="21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mtClean="0">
                <a:latin typeface="Arial" charset="0"/>
              </a:rPr>
              <a:t>Reduzierung des Bergeron-Findeisen Prozesses</a:t>
            </a:r>
          </a:p>
          <a:p>
            <a:pPr marL="800100" lvl="1" indent="-342900">
              <a:buFontTx/>
              <a:buChar char="o"/>
            </a:pPr>
            <a:r>
              <a:rPr lang="de-DE" altLang="de-DE" smtClean="0">
                <a:latin typeface="Arial" charset="0"/>
              </a:rPr>
              <a:t>Reduzierung des Depositionswachstums von Eis und Schnee</a:t>
            </a:r>
          </a:p>
          <a:p>
            <a:pPr marL="800100" lvl="1" indent="-342900">
              <a:buFontTx/>
              <a:buChar char="o"/>
            </a:pPr>
            <a:r>
              <a:rPr lang="de-DE" altLang="de-DE" smtClean="0">
                <a:latin typeface="Arial" charset="0"/>
              </a:rPr>
              <a:t>Reduzierung der Zahl der Eiskristalle</a:t>
            </a:r>
          </a:p>
          <a:p>
            <a:pPr marL="800100" lvl="1" indent="-342900"/>
            <a:endParaRPr lang="de-DE" altLang="de-DE" smtClean="0">
              <a:latin typeface="Arial" charset="0"/>
            </a:endParaRPr>
          </a:p>
          <a:p>
            <a:r>
              <a:rPr lang="de-DE" altLang="de-DE" smtClean="0">
                <a:latin typeface="Arial" charset="0"/>
              </a:rPr>
              <a:t>Reduzierung der Regengefrierrate </a:t>
            </a:r>
          </a:p>
          <a:p>
            <a:pPr marL="800100" lvl="1" indent="-342900">
              <a:buFont typeface="Wingdings" pitchFamily="2" charset="2"/>
              <a:buNone/>
            </a:pPr>
            <a:endParaRPr lang="de-DE" altLang="de-DE" smtClean="0">
              <a:latin typeface="Arial" charset="0"/>
            </a:endParaRPr>
          </a:p>
          <a:p>
            <a:endParaRPr lang="de-DE" altLang="de-DE" smtClean="0">
              <a:latin typeface="Arial" charset="0"/>
            </a:endParaRPr>
          </a:p>
          <a:p>
            <a:pPr>
              <a:buFont typeface="Wingdings" pitchFamily="2" charset="2"/>
              <a:buChar char="§"/>
            </a:pPr>
            <a:endParaRPr lang="de-DE" altLang="de-DE" smtClean="0">
              <a:latin typeface="Arial" charset="0"/>
            </a:endParaRPr>
          </a:p>
        </p:txBody>
      </p:sp>
      <p:sp>
        <p:nvSpPr>
          <p:cNvPr id="305156" name="Text Box 4"/>
          <p:cNvSpPr txBox="1">
            <a:spLocks noChangeArrowheads="1"/>
          </p:cNvSpPr>
          <p:nvPr/>
        </p:nvSpPr>
        <p:spPr bwMode="auto">
          <a:xfrm>
            <a:off x="323850" y="5876925"/>
            <a:ext cx="6911975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600">
                <a:solidFill>
                  <a:srgbClr val="FF0000"/>
                </a:solidFill>
              </a:rPr>
              <a:t>Details siehe Poster</a:t>
            </a:r>
            <a:r>
              <a:rPr lang="de-DE" altLang="de-DE" sz="2000"/>
              <a:t> </a:t>
            </a:r>
          </a:p>
          <a:p>
            <a:pPr>
              <a:spcBef>
                <a:spcPct val="50000"/>
              </a:spcBef>
            </a:pPr>
            <a:r>
              <a:rPr lang="de-DE" altLang="de-DE" sz="1600" i="1"/>
              <a:t>F. Rieper et al. : </a:t>
            </a:r>
            <a:r>
              <a:rPr lang="en-GB" altLang="de-DE" sz="1600" i="1"/>
              <a:t>Improvement of supercooled liquid water prediction</a:t>
            </a:r>
            <a:endParaRPr lang="de-DE" altLang="de-DE" sz="1600" i="1"/>
          </a:p>
        </p:txBody>
      </p:sp>
      <p:pic>
        <p:nvPicPr>
          <p:cNvPr id="305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781300"/>
            <a:ext cx="269557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1116013" y="1268413"/>
            <a:ext cx="8280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>
                <a:solidFill>
                  <a:srgbClr val="FF0000"/>
                </a:solidFill>
              </a:rPr>
              <a:t>Operationelle Vereisungsprognose durch eigenständiges Ein-Säulen Modell (ADWICE)</a:t>
            </a:r>
          </a:p>
        </p:txBody>
      </p:sp>
      <p:sp>
        <p:nvSpPr>
          <p:cNvPr id="305159" name="AutoShape 7"/>
          <p:cNvSpPr>
            <a:spLocks noChangeArrowheads="1"/>
          </p:cNvSpPr>
          <p:nvPr/>
        </p:nvSpPr>
        <p:spPr bwMode="auto">
          <a:xfrm>
            <a:off x="323850" y="1557338"/>
            <a:ext cx="431800" cy="358775"/>
          </a:xfrm>
          <a:prstGeom prst="rightArrow">
            <a:avLst>
              <a:gd name="adj1" fmla="val 50000"/>
              <a:gd name="adj2" fmla="val 30088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5160" name="Rectangle 8"/>
          <p:cNvSpPr>
            <a:spLocks noChangeArrowheads="1"/>
          </p:cNvSpPr>
          <p:nvPr/>
        </p:nvSpPr>
        <p:spPr bwMode="auto">
          <a:xfrm>
            <a:off x="5862638" y="5876925"/>
            <a:ext cx="34337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de-DE" altLang="de-DE" sz="1000" b="0"/>
              <a:t>© Koninklijk Nederlands Meteorologisch Instituut (KNMI)</a:t>
            </a:r>
            <a:r>
              <a:rPr lang="de-DE" altLang="de-DE"/>
              <a:t> </a:t>
            </a:r>
          </a:p>
        </p:txBody>
      </p:sp>
      <p:sp>
        <p:nvSpPr>
          <p:cNvPr id="305161" name="Line 9"/>
          <p:cNvSpPr>
            <a:spLocks noChangeShapeType="1"/>
          </p:cNvSpPr>
          <p:nvPr/>
        </p:nvSpPr>
        <p:spPr bwMode="auto">
          <a:xfrm>
            <a:off x="6308725" y="3217863"/>
            <a:ext cx="0" cy="23034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5144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eck 33"/>
          <p:cNvSpPr/>
          <p:nvPr/>
        </p:nvSpPr>
        <p:spPr>
          <a:xfrm>
            <a:off x="315913" y="1544638"/>
            <a:ext cx="8504237" cy="15430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de-DE" sz="1800" b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09251" name="Grafi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97025"/>
            <a:ext cx="82677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hteck 35"/>
          <p:cNvSpPr/>
          <p:nvPr/>
        </p:nvSpPr>
        <p:spPr>
          <a:xfrm>
            <a:off x="315913" y="3370263"/>
            <a:ext cx="8504237" cy="15446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de-DE" sz="1800" b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315913" y="5118100"/>
            <a:ext cx="8504237" cy="150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de-DE" sz="1800" b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Textfeld 22"/>
          <p:cNvSpPr txBox="1">
            <a:spLocks noChangeArrowheads="1"/>
          </p:cNvSpPr>
          <p:nvPr/>
        </p:nvSpPr>
        <p:spPr bwMode="auto">
          <a:xfrm>
            <a:off x="2916238" y="1052513"/>
            <a:ext cx="3429000" cy="369887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800" b="0" dirty="0" err="1" smtClean="0">
                <a:ea typeface="+mn-ea"/>
                <a:cs typeface="Arial" charset="0"/>
              </a:rPr>
              <a:t>December</a:t>
            </a:r>
            <a:r>
              <a:rPr lang="de-DE" sz="1800" b="0" dirty="0" smtClean="0">
                <a:ea typeface="+mn-ea"/>
                <a:cs typeface="Arial" charset="0"/>
              </a:rPr>
              <a:t> 12, 2012 </a:t>
            </a:r>
            <a:r>
              <a:rPr lang="de-DE" sz="1800" b="0" dirty="0">
                <a:ea typeface="+mn-ea"/>
                <a:cs typeface="Arial" charset="0"/>
              </a:rPr>
              <a:t>Lindenberg</a:t>
            </a:r>
          </a:p>
        </p:txBody>
      </p:sp>
      <p:sp>
        <p:nvSpPr>
          <p:cNvPr id="309255" name="Titel 15"/>
          <p:cNvSpPr txBox="1">
            <a:spLocks/>
          </p:cNvSpPr>
          <p:nvPr/>
        </p:nvSpPr>
        <p:spPr bwMode="auto">
          <a:xfrm>
            <a:off x="165100" y="279400"/>
            <a:ext cx="54737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3200">
                <a:solidFill>
                  <a:srgbClr val="000099"/>
                </a:solidFill>
                <a:cs typeface="Arial" charset="0"/>
              </a:rPr>
              <a:t>Auswirkung auf SLW-Pfad</a:t>
            </a:r>
            <a:endParaRPr lang="en-US" altLang="de-DE" sz="3200">
              <a:solidFill>
                <a:srgbClr val="000099"/>
              </a:solidFill>
              <a:cs typeface="Arial" charset="0"/>
            </a:endParaRPr>
          </a:p>
        </p:txBody>
      </p:sp>
      <p:pic>
        <p:nvPicPr>
          <p:cNvPr id="309256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405188"/>
            <a:ext cx="826770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7" name="Textfeld 8"/>
          <p:cNvSpPr txBox="1">
            <a:spLocks noChangeArrowheads="1"/>
          </p:cNvSpPr>
          <p:nvPr/>
        </p:nvSpPr>
        <p:spPr bwMode="auto">
          <a:xfrm>
            <a:off x="6505575" y="3492500"/>
            <a:ext cx="2017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800" b="0">
                <a:cs typeface="Arial" charset="0"/>
              </a:rPr>
              <a:t>COSMO-EU (</a:t>
            </a:r>
            <a:r>
              <a:rPr lang="de-DE" altLang="de-DE" sz="1800">
                <a:solidFill>
                  <a:srgbClr val="FF0000"/>
                </a:solidFill>
                <a:cs typeface="Arial" charset="0"/>
              </a:rPr>
              <a:t>old</a:t>
            </a:r>
            <a:r>
              <a:rPr lang="de-DE" altLang="de-DE" sz="1800" b="0">
                <a:cs typeface="Arial" charset="0"/>
              </a:rPr>
              <a:t>)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2312988" y="3949700"/>
            <a:ext cx="298450" cy="4206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1692275" y="4062413"/>
            <a:ext cx="1241425" cy="617537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de-DE" altLang="de-DE" sz="1800" b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09260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5140325"/>
            <a:ext cx="8316913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61" name="Textfeld 9"/>
          <p:cNvSpPr txBox="1">
            <a:spLocks noChangeArrowheads="1"/>
          </p:cNvSpPr>
          <p:nvPr/>
        </p:nvSpPr>
        <p:spPr bwMode="auto">
          <a:xfrm>
            <a:off x="6496050" y="5219700"/>
            <a:ext cx="212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800" b="0">
                <a:cs typeface="Arial" charset="0"/>
              </a:rPr>
              <a:t>COSMO-EU (</a:t>
            </a:r>
            <a:r>
              <a:rPr lang="de-DE" altLang="de-DE" sz="1800">
                <a:solidFill>
                  <a:srgbClr val="FF0000"/>
                </a:solidFill>
                <a:cs typeface="Arial" charset="0"/>
              </a:rPr>
              <a:t>new</a:t>
            </a:r>
            <a:r>
              <a:rPr lang="de-DE" altLang="de-DE" sz="1800" b="0">
                <a:cs typeface="Arial" charset="0"/>
              </a:rPr>
              <a:t>)</a:t>
            </a:r>
          </a:p>
        </p:txBody>
      </p:sp>
      <p:sp>
        <p:nvSpPr>
          <p:cNvPr id="22" name="Ellipse 21"/>
          <p:cNvSpPr/>
          <p:nvPr/>
        </p:nvSpPr>
        <p:spPr>
          <a:xfrm>
            <a:off x="1701800" y="5805488"/>
            <a:ext cx="1241425" cy="615950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de-DE" altLang="de-DE" sz="1800" b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30" name="Gerade Verbindung mit Pfeil 29"/>
          <p:cNvCxnSpPr/>
          <p:nvPr/>
        </p:nvCxnSpPr>
        <p:spPr>
          <a:xfrm flipH="1">
            <a:off x="2544763" y="5589588"/>
            <a:ext cx="371475" cy="396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5238750" y="5891213"/>
            <a:ext cx="3581400" cy="473075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de-DE" altLang="de-DE" sz="1800" b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09265" name="Grafik 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430463"/>
            <a:ext cx="74866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66" name="Textfeld 7"/>
          <p:cNvSpPr txBox="1">
            <a:spLocks noChangeArrowheads="1"/>
          </p:cNvSpPr>
          <p:nvPr/>
        </p:nvSpPr>
        <p:spPr bwMode="auto">
          <a:xfrm>
            <a:off x="6443663" y="1793875"/>
            <a:ext cx="142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800" b="0">
                <a:cs typeface="Arial" charset="0"/>
              </a:rPr>
              <a:t>Observation</a:t>
            </a:r>
          </a:p>
        </p:txBody>
      </p:sp>
      <p:sp>
        <p:nvSpPr>
          <p:cNvPr id="309267" name="Textfeld 7"/>
          <p:cNvSpPr txBox="1">
            <a:spLocks noChangeArrowheads="1"/>
          </p:cNvSpPr>
          <p:nvPr/>
        </p:nvSpPr>
        <p:spPr bwMode="auto">
          <a:xfrm>
            <a:off x="6351588" y="2022475"/>
            <a:ext cx="1808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800" b="0">
                <a:solidFill>
                  <a:srgbClr val="21FF21"/>
                </a:solidFill>
                <a:cs typeface="Arial" charset="0"/>
              </a:rPr>
              <a:t>      good retrieval</a:t>
            </a:r>
          </a:p>
        </p:txBody>
      </p:sp>
      <p:cxnSp>
        <p:nvCxnSpPr>
          <p:cNvPr id="10" name="Gerade Verbindung 9"/>
          <p:cNvCxnSpPr/>
          <p:nvPr/>
        </p:nvCxnSpPr>
        <p:spPr>
          <a:xfrm>
            <a:off x="6540500" y="2233613"/>
            <a:ext cx="180975" cy="0"/>
          </a:xfrm>
          <a:prstGeom prst="line">
            <a:avLst/>
          </a:prstGeom>
          <a:ln w="31750">
            <a:solidFill>
              <a:srgbClr val="21F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03024" y="3645024"/>
            <a:ext cx="1058174" cy="369332"/>
          </a:xfrm>
          <a:prstGeom prst="rect">
            <a:avLst/>
          </a:prstGeom>
          <a:blipFill rotWithShape="1">
            <a:blip r:embed="rId6"/>
            <a:stretch>
              <a:fillRect b="-11475"/>
            </a:stretch>
          </a:blipFill>
        </p:spPr>
        <p:txBody>
          <a:bodyPr/>
          <a:lstStyle/>
          <a:p>
            <a:pPr>
              <a:defRPr/>
            </a:pPr>
            <a:r>
              <a:rPr lang="de-DE" sz="1800" b="0">
                <a:noFill/>
                <a:latin typeface="Calibri" pitchFamily="34" charset="0"/>
                <a:ea typeface="+mn-ea"/>
                <a:cs typeface="Arial" charset="0"/>
              </a:rPr>
              <a:t> </a:t>
            </a:r>
          </a:p>
        </p:txBody>
      </p:sp>
      <p:sp>
        <p:nvSpPr>
          <p:cNvPr id="28" name="Textfeld 2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43808" y="5326584"/>
            <a:ext cx="1058174" cy="369332"/>
          </a:xfrm>
          <a:prstGeom prst="rect">
            <a:avLst/>
          </a:prstGeom>
          <a:blipFill rotWithShape="1">
            <a:blip r:embed="rId7"/>
            <a:stretch>
              <a:fillRect b="-13333"/>
            </a:stretch>
          </a:blipFill>
        </p:spPr>
        <p:txBody>
          <a:bodyPr/>
          <a:lstStyle/>
          <a:p>
            <a:pPr>
              <a:defRPr/>
            </a:pPr>
            <a:r>
              <a:rPr lang="de-DE" sz="1800" b="0">
                <a:noFill/>
                <a:latin typeface="Calibri" pitchFamily="34" charset="0"/>
                <a:ea typeface="+mn-ea"/>
                <a:cs typeface="Arial" charset="0"/>
              </a:rPr>
              <a:t> </a:t>
            </a:r>
          </a:p>
        </p:txBody>
      </p:sp>
      <p:sp>
        <p:nvSpPr>
          <p:cNvPr id="32" name="Ellipse 31"/>
          <p:cNvSpPr/>
          <p:nvPr/>
        </p:nvSpPr>
        <p:spPr>
          <a:xfrm>
            <a:off x="2228850" y="2179638"/>
            <a:ext cx="1241425" cy="615950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de-DE" altLang="de-DE" sz="1800" b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33" name="Gerade Verbindung mit Pfeil 32"/>
          <p:cNvCxnSpPr/>
          <p:nvPr/>
        </p:nvCxnSpPr>
        <p:spPr>
          <a:xfrm flipH="1">
            <a:off x="3071813" y="1963738"/>
            <a:ext cx="369887" cy="396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feld 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69810" y="1700808"/>
            <a:ext cx="1351524" cy="369332"/>
          </a:xfrm>
          <a:prstGeom prst="rect">
            <a:avLst/>
          </a:prstGeom>
          <a:blipFill rotWithShape="1">
            <a:blip r:embed="rId8"/>
            <a:stretch>
              <a:fillRect b="-11475"/>
            </a:stretch>
          </a:blipFill>
        </p:spPr>
        <p:txBody>
          <a:bodyPr/>
          <a:lstStyle/>
          <a:p>
            <a:pPr>
              <a:defRPr/>
            </a:pPr>
            <a:r>
              <a:rPr lang="de-DE" sz="1800" b="0">
                <a:noFill/>
                <a:latin typeface="Calibri" pitchFamily="34" charset="0"/>
                <a:ea typeface="+mn-ea"/>
                <a:cs typeface="Arial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2247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7" name="Text Box 3"/>
          <p:cNvSpPr txBox="1">
            <a:spLocks noChangeArrowheads="1"/>
          </p:cNvSpPr>
          <p:nvPr/>
        </p:nvSpPr>
        <p:spPr bwMode="auto">
          <a:xfrm>
            <a:off x="250825" y="1141413"/>
            <a:ext cx="4911725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 altLang="de-DE" sz="1800" dirty="0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en-GB" altLang="de-DE" sz="1800" dirty="0" smtClean="0"/>
              <a:t>TX</a:t>
            </a:r>
            <a:r>
              <a:rPr lang="en-GB" altLang="de-DE" sz="1800" b="0" dirty="0"/>
              <a:t>: Magnetron, PEP 30 </a:t>
            </a:r>
            <a:r>
              <a:rPr lang="en-GB" altLang="de-DE" sz="1800" b="0" dirty="0" smtClean="0"/>
              <a:t>kW, f = 35.1 GHz</a:t>
            </a:r>
            <a:endParaRPr lang="en-GB" altLang="de-DE" sz="1800" b="0" dirty="0"/>
          </a:p>
          <a:p>
            <a:pPr>
              <a:lnSpc>
                <a:spcPct val="120000"/>
              </a:lnSpc>
            </a:pPr>
            <a:r>
              <a:rPr lang="en-GB" altLang="de-DE" sz="1800" dirty="0" err="1"/>
              <a:t>Cassegrain</a:t>
            </a:r>
            <a:r>
              <a:rPr lang="en-GB" altLang="de-DE" sz="1800" dirty="0"/>
              <a:t> antenna </a:t>
            </a:r>
            <a:r>
              <a:rPr lang="en-GB" altLang="de-DE" sz="1800" b="0" dirty="0"/>
              <a:t>with polarization </a:t>
            </a:r>
            <a:r>
              <a:rPr lang="en-GB" altLang="de-DE" sz="1800" b="0" dirty="0" smtClean="0"/>
              <a:t>filter,</a:t>
            </a:r>
          </a:p>
          <a:p>
            <a:pPr>
              <a:lnSpc>
                <a:spcPct val="120000"/>
              </a:lnSpc>
            </a:pPr>
            <a:r>
              <a:rPr lang="en-GB" altLang="de-DE" sz="1800" b="0" dirty="0" smtClean="0"/>
              <a:t>   vertically pointed, d = 1.9 m, G = 54.5 </a:t>
            </a:r>
            <a:r>
              <a:rPr lang="en-GB" altLang="de-DE" sz="1800" b="0" dirty="0" err="1" smtClean="0"/>
              <a:t>dBi</a:t>
            </a:r>
            <a:endParaRPr lang="en-GB" altLang="de-DE" sz="1800" b="0" dirty="0" smtClean="0"/>
          </a:p>
          <a:p>
            <a:pPr>
              <a:lnSpc>
                <a:spcPct val="120000"/>
              </a:lnSpc>
            </a:pPr>
            <a:r>
              <a:rPr lang="en-GB" altLang="de-DE" sz="1800" dirty="0" smtClean="0"/>
              <a:t>Digital receiver </a:t>
            </a:r>
            <a:r>
              <a:rPr lang="en-GB" altLang="de-DE" sz="1800" b="0" dirty="0" smtClean="0"/>
              <a:t>FN = 6.2 dB</a:t>
            </a:r>
            <a:endParaRPr lang="en-GB" altLang="de-DE" sz="1800" b="0" dirty="0"/>
          </a:p>
          <a:p>
            <a:pPr>
              <a:lnSpc>
                <a:spcPct val="120000"/>
              </a:lnSpc>
            </a:pPr>
            <a:endParaRPr lang="en-GB" altLang="de-DE" sz="1800" b="0" dirty="0"/>
          </a:p>
          <a:p>
            <a:pPr fontAlgn="t"/>
            <a:r>
              <a:rPr lang="de-DE" sz="1800" b="0" dirty="0"/>
              <a:t>Pulse </a:t>
            </a:r>
            <a:r>
              <a:rPr lang="de-DE" sz="1800" b="0" dirty="0" err="1" smtClean="0"/>
              <a:t>width</a:t>
            </a:r>
            <a:r>
              <a:rPr lang="de-DE" sz="1800" b="0" dirty="0" smtClean="0"/>
              <a:t> 		200 </a:t>
            </a:r>
            <a:r>
              <a:rPr lang="de-DE" sz="1800" b="0" dirty="0" err="1"/>
              <a:t>ns</a:t>
            </a:r>
            <a:endParaRPr lang="de-DE" sz="1800" b="0" dirty="0"/>
          </a:p>
          <a:p>
            <a:pPr fontAlgn="t"/>
            <a:r>
              <a:rPr lang="de-DE" sz="1800" b="0" dirty="0"/>
              <a:t>Pulse </a:t>
            </a:r>
            <a:r>
              <a:rPr lang="de-DE" sz="1800" b="0" dirty="0" err="1"/>
              <a:t>repetition</a:t>
            </a:r>
            <a:r>
              <a:rPr lang="de-DE" sz="1800" b="0" dirty="0"/>
              <a:t> </a:t>
            </a:r>
            <a:r>
              <a:rPr lang="de-DE" sz="1800" b="0" dirty="0" err="1" smtClean="0"/>
              <a:t>freq</a:t>
            </a:r>
            <a:r>
              <a:rPr lang="de-DE" sz="1800" b="0" dirty="0" smtClean="0"/>
              <a:t>.	5 </a:t>
            </a:r>
            <a:r>
              <a:rPr lang="de-DE" sz="1800" b="0" dirty="0"/>
              <a:t>kHz</a:t>
            </a:r>
          </a:p>
          <a:p>
            <a:pPr fontAlgn="t"/>
            <a:r>
              <a:rPr lang="de-DE" sz="1800" b="0" dirty="0" smtClean="0"/>
              <a:t>N. </a:t>
            </a:r>
            <a:r>
              <a:rPr lang="de-DE" sz="1800" b="0" dirty="0" err="1"/>
              <a:t>of</a:t>
            </a:r>
            <a:r>
              <a:rPr lang="de-DE" sz="1800" b="0" dirty="0"/>
              <a:t> </a:t>
            </a:r>
            <a:r>
              <a:rPr lang="de-DE" sz="1800" b="0" dirty="0" err="1"/>
              <a:t>spectra</a:t>
            </a:r>
            <a:r>
              <a:rPr lang="de-DE" sz="1800" b="0" dirty="0"/>
              <a:t> </a:t>
            </a:r>
            <a:r>
              <a:rPr lang="de-DE" sz="1800" b="0" dirty="0" err="1" smtClean="0"/>
              <a:t>averaging</a:t>
            </a:r>
            <a:r>
              <a:rPr lang="de-DE" sz="1800" b="0" dirty="0" smtClean="0"/>
              <a:t>      200 </a:t>
            </a:r>
            <a:r>
              <a:rPr lang="de-DE" sz="1800" b="0" dirty="0"/>
              <a:t>(40</a:t>
            </a:r>
            <a:r>
              <a:rPr lang="de-DE" sz="1800" b="0" dirty="0" smtClean="0"/>
              <a:t>)</a:t>
            </a:r>
          </a:p>
          <a:p>
            <a:pPr fontAlgn="t"/>
            <a:r>
              <a:rPr lang="en-GB" altLang="de-DE" sz="1800" b="0" dirty="0"/>
              <a:t>Averaging </a:t>
            </a:r>
            <a:r>
              <a:rPr lang="en-GB" altLang="de-DE" sz="1800" b="0" dirty="0" smtClean="0"/>
              <a:t>time		10 </a:t>
            </a:r>
            <a:r>
              <a:rPr lang="en-GB" altLang="de-DE" sz="1800" b="0" dirty="0"/>
              <a:t>s (2 s spectra)</a:t>
            </a:r>
          </a:p>
          <a:p>
            <a:pPr fontAlgn="t"/>
            <a:r>
              <a:rPr lang="de-DE" sz="1800" b="0" dirty="0" smtClean="0"/>
              <a:t>Range			0.15 </a:t>
            </a:r>
            <a:r>
              <a:rPr lang="de-DE" sz="1800" b="0" dirty="0"/>
              <a:t>– 15 km</a:t>
            </a:r>
          </a:p>
          <a:p>
            <a:pPr fontAlgn="t"/>
            <a:r>
              <a:rPr lang="de-DE" sz="1800" b="0" dirty="0"/>
              <a:t>FFT </a:t>
            </a:r>
            <a:r>
              <a:rPr lang="de-DE" sz="1800" b="0" dirty="0" err="1" smtClean="0"/>
              <a:t>length</a:t>
            </a:r>
            <a:r>
              <a:rPr lang="de-DE" sz="1800" b="0" dirty="0" smtClean="0"/>
              <a:t>		256</a:t>
            </a:r>
            <a:endParaRPr lang="de-DE" sz="1800" b="0" dirty="0"/>
          </a:p>
          <a:p>
            <a:pPr>
              <a:lnSpc>
                <a:spcPct val="120000"/>
              </a:lnSpc>
            </a:pPr>
            <a:r>
              <a:rPr lang="en-GB" altLang="de-DE" sz="1800" b="0" dirty="0" smtClean="0"/>
              <a:t>Sensitivity</a:t>
            </a:r>
            <a:r>
              <a:rPr lang="en-GB" altLang="de-DE" sz="1800" b="0" dirty="0"/>
              <a:t>: 	        </a:t>
            </a:r>
            <a:r>
              <a:rPr lang="en-GB" altLang="de-DE" sz="1800" b="0" dirty="0" smtClean="0"/>
              <a:t>     -</a:t>
            </a:r>
            <a:r>
              <a:rPr lang="en-GB" altLang="de-DE" sz="1800" b="0" dirty="0"/>
              <a:t>55 </a:t>
            </a:r>
            <a:r>
              <a:rPr lang="en-GB" altLang="de-DE" sz="1800" b="0" dirty="0" err="1"/>
              <a:t>dBZ</a:t>
            </a:r>
            <a:r>
              <a:rPr lang="en-GB" altLang="de-DE" sz="1800" b="0" dirty="0"/>
              <a:t> 		        </a:t>
            </a:r>
            <a:endParaRPr lang="en-GB" altLang="de-DE" sz="1800" b="0" dirty="0" smtClean="0"/>
          </a:p>
          <a:p>
            <a:pPr>
              <a:lnSpc>
                <a:spcPct val="120000"/>
              </a:lnSpc>
            </a:pPr>
            <a:endParaRPr lang="en-GB" altLang="de-DE" sz="1800" dirty="0" smtClean="0"/>
          </a:p>
          <a:p>
            <a:pPr>
              <a:lnSpc>
                <a:spcPct val="120000"/>
              </a:lnSpc>
            </a:pPr>
            <a:r>
              <a:rPr lang="en-GB" altLang="de-DE" sz="1800" dirty="0" smtClean="0"/>
              <a:t>Stored data</a:t>
            </a:r>
            <a:r>
              <a:rPr lang="en-GB" altLang="de-DE" sz="1800" b="0" dirty="0" smtClean="0"/>
              <a:t>: Doppler </a:t>
            </a:r>
            <a:r>
              <a:rPr lang="en-GB" altLang="de-DE" sz="1800" b="0" dirty="0"/>
              <a:t>moments </a:t>
            </a:r>
            <a:r>
              <a:rPr lang="en-GB" altLang="de-DE" sz="1800" b="0" dirty="0" smtClean="0"/>
              <a:t>(mmclx), Compressed spectra (</a:t>
            </a:r>
            <a:r>
              <a:rPr lang="en-GB" altLang="de-DE" sz="1800" b="0" dirty="0" err="1" smtClean="0"/>
              <a:t>zspc</a:t>
            </a:r>
            <a:r>
              <a:rPr lang="en-GB" altLang="de-DE" sz="1800" b="0" dirty="0" smtClean="0"/>
              <a:t>, </a:t>
            </a:r>
            <a:r>
              <a:rPr lang="en-GB" altLang="de-DE" sz="1800" b="0" dirty="0" err="1" smtClean="0"/>
              <a:t>zspca</a:t>
            </a:r>
            <a:r>
              <a:rPr lang="en-GB" altLang="de-DE" sz="1800" b="0" dirty="0" smtClean="0"/>
              <a:t>), Full spectra (</a:t>
            </a:r>
            <a:r>
              <a:rPr lang="en-GB" altLang="de-DE" sz="1800" b="0" dirty="0" err="1" smtClean="0"/>
              <a:t>pds</a:t>
            </a:r>
            <a:r>
              <a:rPr lang="en-GB" altLang="de-DE" sz="1800" b="0" dirty="0" smtClean="0"/>
              <a:t>, ones a week)</a:t>
            </a:r>
            <a:endParaRPr lang="en-GB" altLang="de-DE" sz="1800" b="0" dirty="0"/>
          </a:p>
        </p:txBody>
      </p:sp>
      <p:pic>
        <p:nvPicPr>
          <p:cNvPr id="287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125538"/>
            <a:ext cx="3408363" cy="517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0825" y="0"/>
            <a:ext cx="4666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altLang="de-DE" sz="3200" dirty="0" smtClean="0">
                <a:solidFill>
                  <a:schemeClr val="accent1"/>
                </a:solidFill>
              </a:rPr>
              <a:t>MIRA36 at Lindenberg</a:t>
            </a:r>
            <a:r>
              <a:rPr lang="de-DE" altLang="de-DE" sz="4400" dirty="0" smtClean="0">
                <a:solidFill>
                  <a:schemeClr val="accent1"/>
                </a:solidFill>
              </a:rPr>
              <a:t> </a:t>
            </a:r>
            <a:endParaRPr lang="de-DE" altLang="de-DE" sz="4400" dirty="0">
              <a:solidFill>
                <a:schemeClr val="accent1"/>
              </a:solidFill>
            </a:endParaRPr>
          </a:p>
          <a:p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276950"/>
            <a:ext cx="4849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1"/>
                </a:solidFill>
              </a:rPr>
              <a:t>Commisioning</a:t>
            </a:r>
            <a:r>
              <a:rPr lang="de-DE" dirty="0" smtClean="0">
                <a:solidFill>
                  <a:schemeClr val="accent1"/>
                </a:solidFill>
              </a:rPr>
              <a:t> in Nov. 2003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349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8" y="3264352"/>
            <a:ext cx="4032000" cy="30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12576"/>
            <a:ext cx="1997662" cy="44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52736" y="1271102"/>
            <a:ext cx="43011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0" dirty="0" smtClean="0"/>
              <a:t>First </a:t>
            </a:r>
            <a:r>
              <a:rPr lang="de-DE" sz="1800" b="0" dirty="0" err="1" smtClean="0"/>
              <a:t>commercial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system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by</a:t>
            </a:r>
            <a:r>
              <a:rPr lang="de-DE" sz="1800" b="0" dirty="0" smtClean="0"/>
              <a:t> METEK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0" dirty="0" err="1" smtClean="0"/>
              <a:t>Two</a:t>
            </a:r>
            <a:r>
              <a:rPr lang="de-DE" sz="1800" b="0" dirty="0" smtClean="0"/>
              <a:t> (!) </a:t>
            </a:r>
            <a:r>
              <a:rPr lang="de-DE" sz="1800" b="0" dirty="0" err="1" smtClean="0"/>
              <a:t>magnetron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transmitter</a:t>
            </a:r>
            <a:endParaRPr lang="de-DE" sz="1800" b="0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0" dirty="0" smtClean="0"/>
              <a:t>1 m </a:t>
            </a:r>
            <a:r>
              <a:rPr lang="de-DE" sz="1800" b="0" dirty="0" err="1" smtClean="0"/>
              <a:t>Cassegrain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antenna</a:t>
            </a:r>
            <a:endParaRPr lang="de-DE" sz="1800" b="0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b="0" dirty="0" err="1" smtClean="0"/>
              <a:t>Water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cooling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for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magnetron</a:t>
            </a:r>
            <a:endParaRPr lang="de-DE" sz="1800" b="0" dirty="0"/>
          </a:p>
        </p:txBody>
      </p:sp>
      <p:sp>
        <p:nvSpPr>
          <p:cNvPr id="4" name="Textfeld 3"/>
          <p:cNvSpPr txBox="1"/>
          <p:nvPr/>
        </p:nvSpPr>
        <p:spPr>
          <a:xfrm>
            <a:off x="5303598" y="2996952"/>
            <a:ext cx="151216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Transmitter I</a:t>
            </a:r>
            <a:endParaRPr lang="de-DE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5338498" y="5013176"/>
            <a:ext cx="151216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Transmitter I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5338498" y="4024776"/>
            <a:ext cx="1512168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Waveguide</a:t>
            </a:r>
            <a:r>
              <a:rPr lang="de-DE" sz="1600" dirty="0" smtClean="0"/>
              <a:t> </a:t>
            </a:r>
            <a:r>
              <a:rPr lang="de-DE" sz="1600" dirty="0" err="1" smtClean="0"/>
              <a:t>switch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5356630" y="2132856"/>
            <a:ext cx="151216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Receiver</a:t>
            </a:r>
            <a:endParaRPr lang="de-DE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5356630" y="5733256"/>
            <a:ext cx="151216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Power </a:t>
            </a:r>
            <a:r>
              <a:rPr lang="de-DE" sz="1600" dirty="0" err="1" smtClean="0"/>
              <a:t>supply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259209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6560683" cy="55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187624" y="327750"/>
            <a:ext cx="2844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</a:rPr>
              <a:t>November 2003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479848" y="6167124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Delivery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the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radar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by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Metek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64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27856"/>
            <a:ext cx="39212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</a:rPr>
              <a:t>System </a:t>
            </a:r>
            <a:r>
              <a:rPr lang="de-DE" dirty="0" err="1" smtClean="0">
                <a:solidFill>
                  <a:schemeClr val="accent1"/>
                </a:solidFill>
              </a:rPr>
              <a:t>upgrades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and</a:t>
            </a:r>
            <a:endParaRPr lang="de-DE" dirty="0" smtClean="0">
              <a:solidFill>
                <a:schemeClr val="accent1"/>
              </a:solidFill>
            </a:endParaRPr>
          </a:p>
          <a:p>
            <a:r>
              <a:rPr lang="de-DE" dirty="0" err="1" smtClean="0">
                <a:solidFill>
                  <a:schemeClr val="accent1"/>
                </a:solidFill>
              </a:rPr>
              <a:t>modifications</a:t>
            </a:r>
            <a:endParaRPr lang="de-DE" dirty="0">
              <a:solidFill>
                <a:schemeClr val="accent1"/>
              </a:solidFill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060041"/>
              </p:ext>
            </p:extLst>
          </p:nvPr>
        </p:nvGraphicFramePr>
        <p:xfrm>
          <a:off x="395536" y="1844824"/>
          <a:ext cx="8496944" cy="4099266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248472"/>
                <a:gridCol w="4248472"/>
              </a:tblGrid>
              <a:tr h="469851">
                <a:tc>
                  <a:txBody>
                    <a:bodyPr/>
                    <a:lstStyle/>
                    <a:p>
                      <a:r>
                        <a:rPr lang="de-DE" b="0" dirty="0" smtClean="0"/>
                        <a:t>November 2003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 smtClean="0"/>
                        <a:t>Commissioning</a:t>
                      </a:r>
                      <a:r>
                        <a:rPr lang="de-DE" b="0" dirty="0" smtClean="0"/>
                        <a:t>,</a:t>
                      </a:r>
                      <a:r>
                        <a:rPr lang="de-DE" b="0" baseline="0" dirty="0" smtClean="0"/>
                        <a:t> </a:t>
                      </a:r>
                      <a:r>
                        <a:rPr lang="de-DE" b="0" baseline="0" dirty="0" err="1" smtClean="0"/>
                        <a:t>start</a:t>
                      </a:r>
                      <a:r>
                        <a:rPr lang="de-DE" b="0" baseline="0" dirty="0" smtClean="0"/>
                        <a:t> </a:t>
                      </a:r>
                      <a:r>
                        <a:rPr lang="de-DE" b="0" baseline="0" dirty="0" err="1" smtClean="0"/>
                        <a:t>of</a:t>
                      </a:r>
                      <a:r>
                        <a:rPr lang="de-DE" b="0" baseline="0" dirty="0" smtClean="0"/>
                        <a:t> </a:t>
                      </a:r>
                      <a:r>
                        <a:rPr lang="de-DE" b="0" baseline="0" dirty="0" err="1" smtClean="0"/>
                        <a:t>test</a:t>
                      </a:r>
                      <a:r>
                        <a:rPr lang="de-DE" b="0" baseline="0" dirty="0" smtClean="0"/>
                        <a:t> </a:t>
                      </a:r>
                      <a:r>
                        <a:rPr lang="de-DE" b="0" baseline="0" dirty="0" err="1" smtClean="0"/>
                        <a:t>operation</a:t>
                      </a:r>
                      <a:endParaRPr lang="de-DE" b="0" dirty="0"/>
                    </a:p>
                  </a:txBody>
                  <a:tcPr/>
                </a:tc>
              </a:tr>
              <a:tr h="469851">
                <a:tc>
                  <a:txBody>
                    <a:bodyPr/>
                    <a:lstStyle/>
                    <a:p>
                      <a:r>
                        <a:rPr lang="de-DE" dirty="0" smtClean="0"/>
                        <a:t>1. April 2004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Start </a:t>
                      </a:r>
                      <a:r>
                        <a:rPr lang="de-DE" dirty="0" err="1" smtClean="0"/>
                        <a:t>of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routine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operation</a:t>
                      </a:r>
                      <a:endParaRPr lang="de-DE" dirty="0"/>
                    </a:p>
                  </a:txBody>
                  <a:tcPr/>
                </a:tc>
              </a:tr>
              <a:tr h="469851">
                <a:tc>
                  <a:txBody>
                    <a:bodyPr/>
                    <a:lstStyle/>
                    <a:p>
                      <a:r>
                        <a:rPr lang="de-DE" dirty="0" smtClean="0"/>
                        <a:t>7./8.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July</a:t>
                      </a:r>
                      <a:r>
                        <a:rPr lang="de-DE" baseline="0" dirty="0" smtClean="0"/>
                        <a:t> 2004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Installation </a:t>
                      </a:r>
                      <a:r>
                        <a:rPr lang="de-DE" dirty="0" err="1" smtClean="0"/>
                        <a:t>clutter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fence</a:t>
                      </a:r>
                      <a:endParaRPr lang="de-DE" dirty="0"/>
                    </a:p>
                  </a:txBody>
                  <a:tcPr/>
                </a:tc>
              </a:tr>
              <a:tr h="469851">
                <a:tc>
                  <a:txBody>
                    <a:bodyPr/>
                    <a:lstStyle/>
                    <a:p>
                      <a:r>
                        <a:rPr lang="de-DE" dirty="0" smtClean="0"/>
                        <a:t>April 2006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Modification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of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Magnetron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coolant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from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water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to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air</a:t>
                      </a:r>
                      <a:endParaRPr lang="de-DE" dirty="0"/>
                    </a:p>
                  </a:txBody>
                  <a:tcPr/>
                </a:tc>
              </a:tr>
              <a:tr h="469851">
                <a:tc>
                  <a:txBody>
                    <a:bodyPr/>
                    <a:lstStyle/>
                    <a:p>
                      <a:r>
                        <a:rPr lang="de-DE" dirty="0" smtClean="0"/>
                        <a:t>November 2006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Data </a:t>
                      </a:r>
                      <a:r>
                        <a:rPr lang="de-DE" dirty="0" err="1" smtClean="0"/>
                        <a:t>processing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by</a:t>
                      </a:r>
                      <a:r>
                        <a:rPr lang="de-DE" dirty="0" smtClean="0"/>
                        <a:t> mmclx</a:t>
                      </a:r>
                      <a:endParaRPr lang="de-DE" dirty="0"/>
                    </a:p>
                  </a:txBody>
                  <a:tcPr/>
                </a:tc>
              </a:tr>
              <a:tr h="469851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February</a:t>
                      </a:r>
                      <a:r>
                        <a:rPr lang="de-DE" dirty="0" smtClean="0"/>
                        <a:t> 2010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System upgrade (digital </a:t>
                      </a:r>
                      <a:r>
                        <a:rPr lang="de-DE" dirty="0" err="1" smtClean="0"/>
                        <a:t>receiver</a:t>
                      </a:r>
                      <a:r>
                        <a:rPr lang="de-DE" dirty="0" smtClean="0"/>
                        <a:t>, 1.9m </a:t>
                      </a:r>
                      <a:r>
                        <a:rPr lang="de-DE" dirty="0" err="1" smtClean="0"/>
                        <a:t>antenna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</a:tr>
              <a:tr h="469851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February</a:t>
                      </a:r>
                      <a:r>
                        <a:rPr lang="de-DE" dirty="0" smtClean="0"/>
                        <a:t>-May</a:t>
                      </a:r>
                      <a:r>
                        <a:rPr lang="de-DE" baseline="0" dirty="0" smtClean="0"/>
                        <a:t> 2012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Change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of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carrier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frequency</a:t>
                      </a:r>
                      <a:endParaRPr lang="de-DE" dirty="0"/>
                    </a:p>
                  </a:txBody>
                  <a:tcPr/>
                </a:tc>
              </a:tr>
              <a:tr h="469851">
                <a:tc>
                  <a:txBody>
                    <a:bodyPr/>
                    <a:lstStyle/>
                    <a:p>
                      <a:r>
                        <a:rPr lang="de-DE" dirty="0" smtClean="0"/>
                        <a:t>September 2013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Installation </a:t>
                      </a:r>
                      <a:r>
                        <a:rPr lang="de-DE" dirty="0" err="1" smtClean="0"/>
                        <a:t>of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clutter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fence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587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708400" y="303213"/>
            <a:ext cx="11592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000" dirty="0"/>
              <a:t>Fast Fourier</a:t>
            </a:r>
          </a:p>
          <a:p>
            <a:r>
              <a:rPr lang="en-GB" altLang="de-DE" sz="1000" dirty="0"/>
              <a:t> Transformation</a:t>
            </a:r>
          </a:p>
          <a:p>
            <a:r>
              <a:rPr lang="en-GB" altLang="de-DE" sz="1000" b="0" dirty="0"/>
              <a:t>Doppler Spectra</a:t>
            </a:r>
          </a:p>
        </p:txBody>
      </p:sp>
      <p:grpSp>
        <p:nvGrpSpPr>
          <p:cNvPr id="2058" name="Group 10"/>
          <p:cNvGrpSpPr>
            <a:grpSpLocks/>
          </p:cNvGrpSpPr>
          <p:nvPr/>
        </p:nvGrpSpPr>
        <p:grpSpPr bwMode="auto">
          <a:xfrm>
            <a:off x="4004735" y="1100138"/>
            <a:ext cx="1068372" cy="270272"/>
            <a:chOff x="572" y="975"/>
            <a:chExt cx="507" cy="227"/>
          </a:xfrm>
        </p:grpSpPr>
        <p:sp>
          <p:nvSpPr>
            <p:cNvPr id="2054" name="AutoShape 6"/>
            <p:cNvSpPr>
              <a:spLocks noChangeArrowheads="1"/>
            </p:cNvSpPr>
            <p:nvPr/>
          </p:nvSpPr>
          <p:spPr bwMode="auto">
            <a:xfrm>
              <a:off x="572" y="975"/>
              <a:ext cx="409" cy="227"/>
            </a:xfrm>
            <a:prstGeom prst="flowChartMagneticDrum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630" y="978"/>
              <a:ext cx="449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de-DE" sz="1000" b="0" dirty="0"/>
                <a:t>*.</a:t>
              </a:r>
              <a:r>
                <a:rPr lang="en-GB" altLang="de-DE" sz="1000" b="0" dirty="0" err="1"/>
                <a:t>pds</a:t>
              </a:r>
              <a:endParaRPr lang="en-GB" altLang="de-DE" sz="1000" b="0" dirty="0"/>
            </a:p>
          </p:txBody>
        </p:sp>
      </p:grp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3275542" y="1640681"/>
            <a:ext cx="2160057" cy="6477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de-DE" sz="1000" dirty="0"/>
              <a:t>Noise </a:t>
            </a:r>
            <a:r>
              <a:rPr lang="en-GB" altLang="de-DE" sz="1000" dirty="0" smtClean="0"/>
              <a:t>estimation, Clutter </a:t>
            </a:r>
            <a:r>
              <a:rPr lang="en-GB" altLang="de-DE" sz="1000" dirty="0"/>
              <a:t>filtering</a:t>
            </a:r>
          </a:p>
          <a:p>
            <a:pPr algn="ctr"/>
            <a:r>
              <a:rPr lang="en-GB" altLang="de-DE" sz="1000" dirty="0"/>
              <a:t>Calculation of </a:t>
            </a:r>
            <a:r>
              <a:rPr lang="en-GB" altLang="de-DE" sz="1000" dirty="0" smtClean="0"/>
              <a:t>Doppler </a:t>
            </a:r>
            <a:r>
              <a:rPr lang="en-GB" altLang="de-DE" sz="1000" dirty="0"/>
              <a:t>Moments</a:t>
            </a:r>
          </a:p>
          <a:p>
            <a:pPr algn="ctr"/>
            <a:r>
              <a:rPr lang="en-GB" altLang="de-DE" sz="1000" dirty="0" smtClean="0"/>
              <a:t>Multi-Peak-Analysis</a:t>
            </a:r>
            <a:endParaRPr lang="en-GB" altLang="de-DE" sz="1000" dirty="0"/>
          </a:p>
          <a:p>
            <a:pPr algn="ctr"/>
            <a:r>
              <a:rPr lang="en-GB" altLang="de-DE" sz="1000" b="0" dirty="0"/>
              <a:t>(spc2dmp)</a:t>
            </a:r>
          </a:p>
        </p:txBody>
      </p:sp>
      <p:grpSp>
        <p:nvGrpSpPr>
          <p:cNvPr id="2059" name="Group 11"/>
          <p:cNvGrpSpPr>
            <a:grpSpLocks/>
          </p:cNvGrpSpPr>
          <p:nvPr/>
        </p:nvGrpSpPr>
        <p:grpSpPr bwMode="auto">
          <a:xfrm>
            <a:off x="4004734" y="2555082"/>
            <a:ext cx="946151" cy="270272"/>
            <a:chOff x="572" y="975"/>
            <a:chExt cx="449" cy="227"/>
          </a:xfrm>
        </p:grpSpPr>
        <p:sp>
          <p:nvSpPr>
            <p:cNvPr id="2060" name="AutoShape 12"/>
            <p:cNvSpPr>
              <a:spLocks noChangeArrowheads="1"/>
            </p:cNvSpPr>
            <p:nvPr/>
          </p:nvSpPr>
          <p:spPr bwMode="auto">
            <a:xfrm>
              <a:off x="572" y="975"/>
              <a:ext cx="409" cy="227"/>
            </a:xfrm>
            <a:prstGeom prst="flowChartMagneticDrum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61" name="Text Box 13"/>
            <p:cNvSpPr txBox="1">
              <a:spLocks noChangeArrowheads="1"/>
            </p:cNvSpPr>
            <p:nvPr/>
          </p:nvSpPr>
          <p:spPr bwMode="auto">
            <a:xfrm>
              <a:off x="572" y="976"/>
              <a:ext cx="449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de-DE" sz="1000" b="0" dirty="0"/>
                <a:t>*.</a:t>
              </a:r>
              <a:r>
                <a:rPr lang="en-GB" altLang="de-DE" sz="1000" b="0" dirty="0" err="1"/>
                <a:t>dmp</a:t>
              </a:r>
              <a:endParaRPr lang="en-GB" altLang="de-DE" sz="1000" b="0" dirty="0"/>
            </a:p>
          </p:txBody>
        </p:sp>
      </p:grp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3275542" y="2957989"/>
            <a:ext cx="2160058" cy="794861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de-DE" sz="1000" dirty="0"/>
              <a:t>Calculation of </a:t>
            </a:r>
            <a:r>
              <a:rPr lang="en-GB" altLang="de-DE" sz="1000" dirty="0" err="1"/>
              <a:t>Z</a:t>
            </a:r>
            <a:r>
              <a:rPr lang="en-GB" altLang="de-DE" sz="1000" baseline="-25000" dirty="0" err="1"/>
              <a:t>e</a:t>
            </a:r>
            <a:endParaRPr lang="en-GB" altLang="de-DE" sz="1000" baseline="-25000" dirty="0"/>
          </a:p>
          <a:p>
            <a:pPr algn="ctr"/>
            <a:r>
              <a:rPr lang="en-GB" altLang="de-DE" sz="1000" dirty="0" err="1"/>
              <a:t>Spektrum</a:t>
            </a:r>
            <a:r>
              <a:rPr lang="en-GB" altLang="de-DE" sz="1000" dirty="0"/>
              <a:t>-based</a:t>
            </a:r>
          </a:p>
          <a:p>
            <a:pPr algn="ctr"/>
            <a:r>
              <a:rPr lang="en-GB" altLang="de-DE" sz="1000" dirty="0"/>
              <a:t>Target-Classification</a:t>
            </a:r>
          </a:p>
          <a:p>
            <a:pPr algn="ctr"/>
            <a:r>
              <a:rPr lang="en-GB" altLang="de-DE" sz="1000" b="0" dirty="0" smtClean="0"/>
              <a:t>(</a:t>
            </a:r>
            <a:r>
              <a:rPr lang="en-GB" altLang="de-DE" sz="1000" b="0" dirty="0"/>
              <a:t>mmclx</a:t>
            </a:r>
            <a:r>
              <a:rPr lang="en-GB" altLang="de-DE" sz="1000" b="0" dirty="0" smtClean="0"/>
              <a:t>)</a:t>
            </a:r>
            <a:endParaRPr lang="en-GB" altLang="de-DE" sz="1000" b="0" dirty="0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3275542" y="4718448"/>
            <a:ext cx="2160057" cy="969169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de-DE" sz="1000"/>
              <a:t>Target-Classification</a:t>
            </a:r>
          </a:p>
          <a:p>
            <a:pPr algn="ctr"/>
            <a:r>
              <a:rPr lang="en-GB" altLang="de-DE" sz="1000"/>
              <a:t>2. Step </a:t>
            </a:r>
            <a:r>
              <a:rPr lang="en-GB" altLang="de-DE" sz="1000" b="0"/>
              <a:t>(cloudnet)</a:t>
            </a:r>
          </a:p>
          <a:p>
            <a:pPr algn="ctr"/>
            <a:r>
              <a:rPr lang="en-GB" altLang="de-DE" sz="1000" b="0"/>
              <a:t>Flags for</a:t>
            </a:r>
          </a:p>
          <a:p>
            <a:pPr algn="ctr"/>
            <a:r>
              <a:rPr lang="en-GB" altLang="de-DE" sz="1000" b="0"/>
              <a:t> ice, cloud droplets,</a:t>
            </a:r>
          </a:p>
          <a:p>
            <a:pPr algn="ctr"/>
            <a:r>
              <a:rPr lang="en-GB" altLang="de-DE" sz="1000" b="0"/>
              <a:t> rain/drizzle,</a:t>
            </a:r>
          </a:p>
          <a:p>
            <a:pPr algn="ctr"/>
            <a:r>
              <a:rPr lang="en-GB" altLang="de-DE" sz="1000" b="0"/>
              <a:t>insects, aerosol</a:t>
            </a:r>
          </a:p>
        </p:txBody>
      </p:sp>
      <p:grpSp>
        <p:nvGrpSpPr>
          <p:cNvPr id="2070" name="Group 22"/>
          <p:cNvGrpSpPr>
            <a:grpSpLocks/>
          </p:cNvGrpSpPr>
          <p:nvPr/>
        </p:nvGrpSpPr>
        <p:grpSpPr bwMode="auto">
          <a:xfrm>
            <a:off x="3909484" y="4070747"/>
            <a:ext cx="946149" cy="270272"/>
            <a:chOff x="572" y="975"/>
            <a:chExt cx="449" cy="227"/>
          </a:xfrm>
        </p:grpSpPr>
        <p:sp>
          <p:nvSpPr>
            <p:cNvPr id="2071" name="AutoShape 23"/>
            <p:cNvSpPr>
              <a:spLocks noChangeArrowheads="1"/>
            </p:cNvSpPr>
            <p:nvPr/>
          </p:nvSpPr>
          <p:spPr bwMode="auto">
            <a:xfrm>
              <a:off x="572" y="975"/>
              <a:ext cx="409" cy="227"/>
            </a:xfrm>
            <a:prstGeom prst="flowChartMagneticDrum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72" name="Text Box 24"/>
            <p:cNvSpPr txBox="1">
              <a:spLocks noChangeArrowheads="1"/>
            </p:cNvSpPr>
            <p:nvPr/>
          </p:nvSpPr>
          <p:spPr bwMode="auto">
            <a:xfrm>
              <a:off x="572" y="987"/>
              <a:ext cx="449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de-DE" sz="1000" b="0" dirty="0"/>
                <a:t>*.mmclx</a:t>
              </a:r>
            </a:p>
          </p:txBody>
        </p:sp>
      </p:grp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732367" y="4725591"/>
            <a:ext cx="1822451" cy="969169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de-DE" sz="1000"/>
              <a:t>Retrieval of cloud</a:t>
            </a:r>
          </a:p>
          <a:p>
            <a:pPr algn="ctr"/>
            <a:r>
              <a:rPr lang="en-GB" altLang="de-DE" sz="1000"/>
              <a:t> parameters</a:t>
            </a:r>
          </a:p>
          <a:p>
            <a:pPr algn="ctr"/>
            <a:r>
              <a:rPr lang="en-GB" altLang="de-DE" sz="1000" b="0"/>
              <a:t>(cloudnet)</a:t>
            </a:r>
          </a:p>
          <a:p>
            <a:pPr algn="ctr">
              <a:buFontTx/>
              <a:buChar char="-"/>
            </a:pPr>
            <a:r>
              <a:rPr lang="en-GB" altLang="de-DE" sz="1000" b="0"/>
              <a:t>liquid water content</a:t>
            </a:r>
          </a:p>
          <a:p>
            <a:pPr algn="ctr">
              <a:buFontTx/>
              <a:buChar char="-"/>
            </a:pPr>
            <a:r>
              <a:rPr lang="en-GB" altLang="de-DE" sz="1000" b="0"/>
              <a:t> ice water content</a:t>
            </a:r>
          </a:p>
          <a:p>
            <a:pPr algn="ctr">
              <a:buFontTx/>
              <a:buChar char="-"/>
            </a:pPr>
            <a:r>
              <a:rPr lang="en-GB" altLang="de-DE" sz="1000" b="0"/>
              <a:t>cloud fraction</a:t>
            </a:r>
          </a:p>
        </p:txBody>
      </p:sp>
      <p:grpSp>
        <p:nvGrpSpPr>
          <p:cNvPr id="2074" name="Group 26"/>
          <p:cNvGrpSpPr>
            <a:grpSpLocks/>
          </p:cNvGrpSpPr>
          <p:nvPr/>
        </p:nvGrpSpPr>
        <p:grpSpPr bwMode="auto">
          <a:xfrm>
            <a:off x="1308100" y="6075761"/>
            <a:ext cx="950384" cy="300038"/>
            <a:chOff x="572" y="975"/>
            <a:chExt cx="449" cy="252"/>
          </a:xfrm>
        </p:grpSpPr>
        <p:sp>
          <p:nvSpPr>
            <p:cNvPr id="2075" name="AutoShape 27"/>
            <p:cNvSpPr>
              <a:spLocks noChangeArrowheads="1"/>
            </p:cNvSpPr>
            <p:nvPr/>
          </p:nvSpPr>
          <p:spPr bwMode="auto">
            <a:xfrm>
              <a:off x="572" y="975"/>
              <a:ext cx="409" cy="227"/>
            </a:xfrm>
            <a:prstGeom prst="flowChartMagneticDrum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76" name="Text Box 28"/>
            <p:cNvSpPr txBox="1">
              <a:spLocks noChangeArrowheads="1"/>
            </p:cNvSpPr>
            <p:nvPr/>
          </p:nvSpPr>
          <p:spPr bwMode="auto">
            <a:xfrm>
              <a:off x="572" y="1020"/>
              <a:ext cx="449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de-DE" sz="1000" b="0"/>
                <a:t>*.nc</a:t>
              </a:r>
            </a:p>
          </p:txBody>
        </p:sp>
      </p:grpSp>
      <p:grpSp>
        <p:nvGrpSpPr>
          <p:cNvPr id="2091" name="Group 43"/>
          <p:cNvGrpSpPr>
            <a:grpSpLocks/>
          </p:cNvGrpSpPr>
          <p:nvPr/>
        </p:nvGrpSpPr>
        <p:grpSpPr bwMode="auto">
          <a:xfrm>
            <a:off x="6203951" y="347663"/>
            <a:ext cx="1551516" cy="485775"/>
            <a:chOff x="2931" y="340"/>
            <a:chExt cx="733" cy="408"/>
          </a:xfrm>
        </p:grpSpPr>
        <p:sp>
          <p:nvSpPr>
            <p:cNvPr id="2077" name="AutoShape 29"/>
            <p:cNvSpPr>
              <a:spLocks noChangeArrowheads="1"/>
            </p:cNvSpPr>
            <p:nvPr/>
          </p:nvSpPr>
          <p:spPr bwMode="auto">
            <a:xfrm>
              <a:off x="2931" y="340"/>
              <a:ext cx="726" cy="408"/>
            </a:xfrm>
            <a:prstGeom prst="flowChartAlternate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78" name="Rectangle 30"/>
            <p:cNvSpPr>
              <a:spLocks noChangeArrowheads="1"/>
            </p:cNvSpPr>
            <p:nvPr/>
          </p:nvSpPr>
          <p:spPr bwMode="auto">
            <a:xfrm>
              <a:off x="2939" y="356"/>
              <a:ext cx="725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altLang="de-DE" sz="1000"/>
                <a:t>Calculation of </a:t>
              </a:r>
            </a:p>
            <a:p>
              <a:pPr algn="ctr"/>
              <a:r>
                <a:rPr lang="en-GB" altLang="de-DE" sz="1000"/>
                <a:t>Doppler Moments</a:t>
              </a:r>
            </a:p>
          </p:txBody>
        </p:sp>
      </p:grpSp>
      <p:grpSp>
        <p:nvGrpSpPr>
          <p:cNvPr id="2079" name="Group 31"/>
          <p:cNvGrpSpPr>
            <a:grpSpLocks/>
          </p:cNvGrpSpPr>
          <p:nvPr/>
        </p:nvGrpSpPr>
        <p:grpSpPr bwMode="auto">
          <a:xfrm>
            <a:off x="1115485" y="1970486"/>
            <a:ext cx="950383" cy="300038"/>
            <a:chOff x="572" y="975"/>
            <a:chExt cx="449" cy="252"/>
          </a:xfrm>
        </p:grpSpPr>
        <p:sp>
          <p:nvSpPr>
            <p:cNvPr id="2080" name="AutoShape 32"/>
            <p:cNvSpPr>
              <a:spLocks noChangeArrowheads="1"/>
            </p:cNvSpPr>
            <p:nvPr/>
          </p:nvSpPr>
          <p:spPr bwMode="auto">
            <a:xfrm>
              <a:off x="572" y="975"/>
              <a:ext cx="409" cy="227"/>
            </a:xfrm>
            <a:prstGeom prst="flowChartMagneticDrum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81" name="Text Box 33"/>
            <p:cNvSpPr txBox="1">
              <a:spLocks noChangeArrowheads="1"/>
            </p:cNvSpPr>
            <p:nvPr/>
          </p:nvSpPr>
          <p:spPr bwMode="auto">
            <a:xfrm>
              <a:off x="572" y="1020"/>
              <a:ext cx="449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de-DE" sz="1000" b="0"/>
                <a:t>*.zspc</a:t>
              </a:r>
            </a:p>
          </p:txBody>
        </p:sp>
      </p:grp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732367" y="998935"/>
            <a:ext cx="1822451" cy="6477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de-DE" sz="1000"/>
              <a:t>Compression </a:t>
            </a:r>
          </a:p>
          <a:p>
            <a:pPr algn="ctr"/>
            <a:r>
              <a:rPr lang="en-GB" altLang="de-DE" sz="1000"/>
              <a:t>of spectra</a:t>
            </a:r>
          </a:p>
          <a:p>
            <a:pPr algn="ctr"/>
            <a:endParaRPr lang="en-GB" altLang="de-DE" sz="1000" b="0"/>
          </a:p>
        </p:txBody>
      </p:sp>
      <p:grpSp>
        <p:nvGrpSpPr>
          <p:cNvPr id="2083" name="Group 35"/>
          <p:cNvGrpSpPr>
            <a:grpSpLocks/>
          </p:cNvGrpSpPr>
          <p:nvPr/>
        </p:nvGrpSpPr>
        <p:grpSpPr bwMode="auto">
          <a:xfrm>
            <a:off x="6589185" y="1107282"/>
            <a:ext cx="950383" cy="270272"/>
            <a:chOff x="572" y="975"/>
            <a:chExt cx="449" cy="227"/>
          </a:xfrm>
        </p:grpSpPr>
        <p:sp>
          <p:nvSpPr>
            <p:cNvPr id="2084" name="AutoShape 36"/>
            <p:cNvSpPr>
              <a:spLocks noChangeArrowheads="1"/>
            </p:cNvSpPr>
            <p:nvPr/>
          </p:nvSpPr>
          <p:spPr bwMode="auto">
            <a:xfrm>
              <a:off x="572" y="975"/>
              <a:ext cx="409" cy="227"/>
            </a:xfrm>
            <a:prstGeom prst="flowChartMagneticDrum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85" name="Text Box 37"/>
            <p:cNvSpPr txBox="1">
              <a:spLocks noChangeArrowheads="1"/>
            </p:cNvSpPr>
            <p:nvPr/>
          </p:nvSpPr>
          <p:spPr bwMode="auto">
            <a:xfrm>
              <a:off x="572" y="976"/>
              <a:ext cx="449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de-DE" sz="1000" b="0"/>
                <a:t>*.pdd</a:t>
              </a:r>
            </a:p>
          </p:txBody>
        </p:sp>
      </p:grpSp>
      <p:grpSp>
        <p:nvGrpSpPr>
          <p:cNvPr id="2088" name="Group 40"/>
          <p:cNvGrpSpPr>
            <a:grpSpLocks/>
          </p:cNvGrpSpPr>
          <p:nvPr/>
        </p:nvGrpSpPr>
        <p:grpSpPr bwMode="auto">
          <a:xfrm>
            <a:off x="3803651" y="6075761"/>
            <a:ext cx="950383" cy="300038"/>
            <a:chOff x="572" y="975"/>
            <a:chExt cx="449" cy="252"/>
          </a:xfrm>
        </p:grpSpPr>
        <p:sp>
          <p:nvSpPr>
            <p:cNvPr id="2089" name="AutoShape 41"/>
            <p:cNvSpPr>
              <a:spLocks noChangeArrowheads="1"/>
            </p:cNvSpPr>
            <p:nvPr/>
          </p:nvSpPr>
          <p:spPr bwMode="auto">
            <a:xfrm>
              <a:off x="572" y="975"/>
              <a:ext cx="409" cy="227"/>
            </a:xfrm>
            <a:prstGeom prst="flowChartMagneticDrum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90" name="Text Box 42"/>
            <p:cNvSpPr txBox="1">
              <a:spLocks noChangeArrowheads="1"/>
            </p:cNvSpPr>
            <p:nvPr/>
          </p:nvSpPr>
          <p:spPr bwMode="auto">
            <a:xfrm>
              <a:off x="572" y="1020"/>
              <a:ext cx="449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de-DE" sz="1000" b="0"/>
                <a:t>*.nc</a:t>
              </a:r>
            </a:p>
          </p:txBody>
        </p:sp>
      </p:grpSp>
      <p:grpSp>
        <p:nvGrpSpPr>
          <p:cNvPr id="2092" name="Group 44"/>
          <p:cNvGrpSpPr>
            <a:grpSpLocks/>
          </p:cNvGrpSpPr>
          <p:nvPr/>
        </p:nvGrpSpPr>
        <p:grpSpPr bwMode="auto">
          <a:xfrm>
            <a:off x="6394451" y="2189560"/>
            <a:ext cx="1631949" cy="540544"/>
            <a:chOff x="2931" y="340"/>
            <a:chExt cx="733" cy="408"/>
          </a:xfrm>
        </p:grpSpPr>
        <p:sp>
          <p:nvSpPr>
            <p:cNvPr id="2093" name="AutoShape 45"/>
            <p:cNvSpPr>
              <a:spLocks noChangeArrowheads="1"/>
            </p:cNvSpPr>
            <p:nvPr/>
          </p:nvSpPr>
          <p:spPr bwMode="auto">
            <a:xfrm>
              <a:off x="2931" y="340"/>
              <a:ext cx="726" cy="408"/>
            </a:xfrm>
            <a:prstGeom prst="flowChartAlternate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94" name="Rectangle 46"/>
            <p:cNvSpPr>
              <a:spLocks noChangeArrowheads="1"/>
            </p:cNvSpPr>
            <p:nvPr/>
          </p:nvSpPr>
          <p:spPr bwMode="auto">
            <a:xfrm>
              <a:off x="2939" y="356"/>
              <a:ext cx="725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altLang="de-DE" sz="1000"/>
                <a:t>Plankton</a:t>
              </a:r>
            </a:p>
            <a:p>
              <a:pPr algn="ctr"/>
              <a:r>
                <a:rPr lang="en-GB" altLang="de-DE" sz="1000"/>
                <a:t>Filtering</a:t>
              </a:r>
            </a:p>
          </p:txBody>
        </p:sp>
      </p:grpSp>
      <p:grpSp>
        <p:nvGrpSpPr>
          <p:cNvPr id="2095" name="Group 47"/>
          <p:cNvGrpSpPr>
            <a:grpSpLocks/>
          </p:cNvGrpSpPr>
          <p:nvPr/>
        </p:nvGrpSpPr>
        <p:grpSpPr bwMode="auto">
          <a:xfrm>
            <a:off x="6392334" y="3105151"/>
            <a:ext cx="1631951" cy="592931"/>
            <a:chOff x="2931" y="340"/>
            <a:chExt cx="733" cy="408"/>
          </a:xfrm>
        </p:grpSpPr>
        <p:sp>
          <p:nvSpPr>
            <p:cNvPr id="2096" name="AutoShape 48"/>
            <p:cNvSpPr>
              <a:spLocks noChangeArrowheads="1"/>
            </p:cNvSpPr>
            <p:nvPr/>
          </p:nvSpPr>
          <p:spPr bwMode="auto">
            <a:xfrm>
              <a:off x="2931" y="340"/>
              <a:ext cx="726" cy="408"/>
            </a:xfrm>
            <a:prstGeom prst="flowChartAlternate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97" name="Rectangle 49"/>
            <p:cNvSpPr>
              <a:spLocks noChangeArrowheads="1"/>
            </p:cNvSpPr>
            <p:nvPr/>
          </p:nvSpPr>
          <p:spPr bwMode="auto">
            <a:xfrm>
              <a:off x="2939" y="356"/>
              <a:ext cx="725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altLang="de-DE" sz="1000"/>
                <a:t>Calculation</a:t>
              </a:r>
            </a:p>
            <a:p>
              <a:pPr algn="ctr"/>
              <a:r>
                <a:rPr lang="en-GB" altLang="de-DE" sz="1000"/>
                <a:t>of cloud boundaries</a:t>
              </a:r>
            </a:p>
          </p:txBody>
        </p:sp>
      </p:grpSp>
      <p:grpSp>
        <p:nvGrpSpPr>
          <p:cNvPr id="2098" name="Group 50"/>
          <p:cNvGrpSpPr>
            <a:grpSpLocks/>
          </p:cNvGrpSpPr>
          <p:nvPr/>
        </p:nvGrpSpPr>
        <p:grpSpPr bwMode="auto">
          <a:xfrm>
            <a:off x="6716185" y="4076702"/>
            <a:ext cx="950383" cy="300038"/>
            <a:chOff x="572" y="975"/>
            <a:chExt cx="449" cy="252"/>
          </a:xfrm>
        </p:grpSpPr>
        <p:sp>
          <p:nvSpPr>
            <p:cNvPr id="2099" name="AutoShape 51"/>
            <p:cNvSpPr>
              <a:spLocks noChangeArrowheads="1"/>
            </p:cNvSpPr>
            <p:nvPr/>
          </p:nvSpPr>
          <p:spPr bwMode="auto">
            <a:xfrm>
              <a:off x="572" y="975"/>
              <a:ext cx="409" cy="227"/>
            </a:xfrm>
            <a:prstGeom prst="flowChartMagneticDrum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00" name="Text Box 52"/>
            <p:cNvSpPr txBox="1">
              <a:spLocks noChangeArrowheads="1"/>
            </p:cNvSpPr>
            <p:nvPr/>
          </p:nvSpPr>
          <p:spPr bwMode="auto">
            <a:xfrm>
              <a:off x="572" y="1020"/>
              <a:ext cx="449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de-DE" sz="1000" b="0"/>
                <a:t>*.dat</a:t>
              </a:r>
            </a:p>
          </p:txBody>
        </p:sp>
      </p:grpSp>
      <p:sp>
        <p:nvSpPr>
          <p:cNvPr id="2101" name="Line 53"/>
          <p:cNvSpPr>
            <a:spLocks noChangeShapeType="1"/>
          </p:cNvSpPr>
          <p:nvPr/>
        </p:nvSpPr>
        <p:spPr bwMode="auto">
          <a:xfrm>
            <a:off x="4379384" y="837010"/>
            <a:ext cx="0" cy="2702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2" name="Line 54"/>
          <p:cNvSpPr>
            <a:spLocks noChangeShapeType="1"/>
          </p:cNvSpPr>
          <p:nvPr/>
        </p:nvSpPr>
        <p:spPr bwMode="auto">
          <a:xfrm>
            <a:off x="4379384" y="1376363"/>
            <a:ext cx="0" cy="2702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3" name="Line 55"/>
          <p:cNvSpPr>
            <a:spLocks noChangeShapeType="1"/>
          </p:cNvSpPr>
          <p:nvPr/>
        </p:nvSpPr>
        <p:spPr bwMode="auto">
          <a:xfrm>
            <a:off x="4379384" y="2294335"/>
            <a:ext cx="0" cy="2702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4" name="Line 56"/>
          <p:cNvSpPr>
            <a:spLocks noChangeShapeType="1"/>
          </p:cNvSpPr>
          <p:nvPr/>
        </p:nvSpPr>
        <p:spPr bwMode="auto">
          <a:xfrm>
            <a:off x="4379384" y="2834878"/>
            <a:ext cx="0" cy="2702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5" name="Line 57"/>
          <p:cNvSpPr>
            <a:spLocks noChangeShapeType="1"/>
          </p:cNvSpPr>
          <p:nvPr/>
        </p:nvSpPr>
        <p:spPr bwMode="auto">
          <a:xfrm>
            <a:off x="4379384" y="3752850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6" name="Line 58"/>
          <p:cNvSpPr>
            <a:spLocks noChangeShapeType="1"/>
          </p:cNvSpPr>
          <p:nvPr/>
        </p:nvSpPr>
        <p:spPr bwMode="auto">
          <a:xfrm>
            <a:off x="4379384" y="4346973"/>
            <a:ext cx="0" cy="3786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7" name="Line 59"/>
          <p:cNvSpPr>
            <a:spLocks noChangeShapeType="1"/>
          </p:cNvSpPr>
          <p:nvPr/>
        </p:nvSpPr>
        <p:spPr bwMode="auto">
          <a:xfrm>
            <a:off x="5340351" y="584597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8" name="Line 60"/>
          <p:cNvSpPr>
            <a:spLocks noChangeShapeType="1"/>
          </p:cNvSpPr>
          <p:nvPr/>
        </p:nvSpPr>
        <p:spPr bwMode="auto">
          <a:xfrm>
            <a:off x="6972300" y="837010"/>
            <a:ext cx="0" cy="2702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" name="Line 62"/>
          <p:cNvSpPr>
            <a:spLocks noChangeShapeType="1"/>
          </p:cNvSpPr>
          <p:nvPr/>
        </p:nvSpPr>
        <p:spPr bwMode="auto">
          <a:xfrm>
            <a:off x="7200900" y="2726532"/>
            <a:ext cx="0" cy="3786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1" name="Line 63"/>
          <p:cNvSpPr>
            <a:spLocks noChangeShapeType="1"/>
          </p:cNvSpPr>
          <p:nvPr/>
        </p:nvSpPr>
        <p:spPr bwMode="auto">
          <a:xfrm>
            <a:off x="7162800" y="3699273"/>
            <a:ext cx="0" cy="3774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2" name="Line 64"/>
          <p:cNvSpPr>
            <a:spLocks noChangeShapeType="1"/>
          </p:cNvSpPr>
          <p:nvPr/>
        </p:nvSpPr>
        <p:spPr bwMode="auto">
          <a:xfrm flipH="1">
            <a:off x="2554818" y="5211366"/>
            <a:ext cx="72072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3" name="Line 65"/>
          <p:cNvSpPr>
            <a:spLocks noChangeShapeType="1"/>
          </p:cNvSpPr>
          <p:nvPr/>
        </p:nvSpPr>
        <p:spPr bwMode="auto">
          <a:xfrm>
            <a:off x="1714500" y="5697141"/>
            <a:ext cx="0" cy="3786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4" name="Line 66"/>
          <p:cNvSpPr>
            <a:spLocks noChangeShapeType="1"/>
          </p:cNvSpPr>
          <p:nvPr/>
        </p:nvSpPr>
        <p:spPr bwMode="auto">
          <a:xfrm>
            <a:off x="4284133" y="5697141"/>
            <a:ext cx="0" cy="3786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5" name="Line 67"/>
          <p:cNvSpPr>
            <a:spLocks noChangeShapeType="1"/>
          </p:cNvSpPr>
          <p:nvPr/>
        </p:nvSpPr>
        <p:spPr bwMode="auto">
          <a:xfrm flipH="1">
            <a:off x="2554818" y="1269206"/>
            <a:ext cx="14414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6" name="Line 68"/>
          <p:cNvSpPr>
            <a:spLocks noChangeShapeType="1"/>
          </p:cNvSpPr>
          <p:nvPr/>
        </p:nvSpPr>
        <p:spPr bwMode="auto">
          <a:xfrm>
            <a:off x="1500717" y="1646635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7" name="Rectangle 69"/>
          <p:cNvSpPr>
            <a:spLocks noChangeArrowheads="1"/>
          </p:cNvSpPr>
          <p:nvPr/>
        </p:nvSpPr>
        <p:spPr bwMode="auto">
          <a:xfrm>
            <a:off x="3611034" y="347663"/>
            <a:ext cx="1729317" cy="485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8" name="Line 70"/>
          <p:cNvSpPr>
            <a:spLocks noChangeShapeType="1"/>
          </p:cNvSpPr>
          <p:nvPr/>
        </p:nvSpPr>
        <p:spPr bwMode="auto">
          <a:xfrm>
            <a:off x="347134" y="4508897"/>
            <a:ext cx="5568951" cy="0"/>
          </a:xfrm>
          <a:prstGeom prst="line">
            <a:avLst/>
          </a:prstGeom>
          <a:noFill/>
          <a:ln w="6350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9" name="Line 71"/>
          <p:cNvSpPr>
            <a:spLocks noChangeShapeType="1"/>
          </p:cNvSpPr>
          <p:nvPr/>
        </p:nvSpPr>
        <p:spPr bwMode="auto">
          <a:xfrm flipH="1">
            <a:off x="5977467" y="1458516"/>
            <a:ext cx="2592917" cy="0"/>
          </a:xfrm>
          <a:prstGeom prst="line">
            <a:avLst/>
          </a:prstGeom>
          <a:noFill/>
          <a:ln w="6350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20" name="Text Box 72"/>
          <p:cNvSpPr txBox="1">
            <a:spLocks noChangeArrowheads="1"/>
          </p:cNvSpPr>
          <p:nvPr/>
        </p:nvSpPr>
        <p:spPr bwMode="auto">
          <a:xfrm>
            <a:off x="2841098" y="774890"/>
            <a:ext cx="6046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600" dirty="0">
                <a:solidFill>
                  <a:schemeClr val="bg2"/>
                </a:solidFill>
              </a:rPr>
              <a:t>DSP</a:t>
            </a:r>
          </a:p>
        </p:txBody>
      </p:sp>
      <p:sp>
        <p:nvSpPr>
          <p:cNvPr id="2121" name="Text Box 73"/>
          <p:cNvSpPr txBox="1">
            <a:spLocks noChangeArrowheads="1"/>
          </p:cNvSpPr>
          <p:nvPr/>
        </p:nvSpPr>
        <p:spPr bwMode="auto">
          <a:xfrm>
            <a:off x="5628217" y="5967413"/>
            <a:ext cx="30219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>
                <a:solidFill>
                  <a:schemeClr val="bg2"/>
                </a:solidFill>
              </a:rPr>
              <a:t>Post-Processing</a:t>
            </a:r>
          </a:p>
        </p:txBody>
      </p:sp>
      <p:sp>
        <p:nvSpPr>
          <p:cNvPr id="2124" name="Text Box 76"/>
          <p:cNvSpPr txBox="1">
            <a:spLocks noChangeArrowheads="1"/>
          </p:cNvSpPr>
          <p:nvPr/>
        </p:nvSpPr>
        <p:spPr bwMode="auto">
          <a:xfrm>
            <a:off x="4764617" y="2349104"/>
            <a:ext cx="8636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000" b="0"/>
              <a:t>10 sec</a:t>
            </a:r>
          </a:p>
        </p:txBody>
      </p:sp>
      <p:sp>
        <p:nvSpPr>
          <p:cNvPr id="2125" name="Text Box 77"/>
          <p:cNvSpPr txBox="1">
            <a:spLocks noChangeArrowheads="1"/>
          </p:cNvSpPr>
          <p:nvPr/>
        </p:nvSpPr>
        <p:spPr bwMode="auto">
          <a:xfrm>
            <a:off x="4859867" y="998935"/>
            <a:ext cx="6709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000" b="0"/>
              <a:t>2 sec</a:t>
            </a:r>
          </a:p>
        </p:txBody>
      </p:sp>
      <p:sp>
        <p:nvSpPr>
          <p:cNvPr id="2126" name="Text Box 78"/>
          <p:cNvSpPr txBox="1">
            <a:spLocks noChangeArrowheads="1"/>
          </p:cNvSpPr>
          <p:nvPr/>
        </p:nvSpPr>
        <p:spPr bwMode="auto">
          <a:xfrm>
            <a:off x="4667251" y="3807619"/>
            <a:ext cx="8636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000" b="0"/>
              <a:t>10 sec</a:t>
            </a:r>
          </a:p>
        </p:txBody>
      </p:sp>
      <p:sp>
        <p:nvSpPr>
          <p:cNvPr id="2127" name="Text Box 79"/>
          <p:cNvSpPr txBox="1">
            <a:spLocks noChangeArrowheads="1"/>
          </p:cNvSpPr>
          <p:nvPr/>
        </p:nvSpPr>
        <p:spPr bwMode="auto">
          <a:xfrm>
            <a:off x="4572000" y="5750719"/>
            <a:ext cx="8636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000" b="0"/>
              <a:t>30 sec</a:t>
            </a:r>
          </a:p>
        </p:txBody>
      </p:sp>
      <p:sp>
        <p:nvSpPr>
          <p:cNvPr id="2128" name="Text Box 80"/>
          <p:cNvSpPr txBox="1">
            <a:spLocks noChangeArrowheads="1"/>
          </p:cNvSpPr>
          <p:nvPr/>
        </p:nvSpPr>
        <p:spPr bwMode="auto">
          <a:xfrm>
            <a:off x="1883833" y="5805488"/>
            <a:ext cx="8636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000" b="0"/>
              <a:t>30 sec</a:t>
            </a:r>
          </a:p>
        </p:txBody>
      </p:sp>
      <p:sp>
        <p:nvSpPr>
          <p:cNvPr id="2129" name="Text Box 81"/>
          <p:cNvSpPr txBox="1">
            <a:spLocks noChangeArrowheads="1"/>
          </p:cNvSpPr>
          <p:nvPr/>
        </p:nvSpPr>
        <p:spPr bwMode="auto">
          <a:xfrm>
            <a:off x="7355418" y="944167"/>
            <a:ext cx="67098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000" b="0"/>
              <a:t>2 sec</a:t>
            </a:r>
          </a:p>
        </p:txBody>
      </p:sp>
      <p:sp>
        <p:nvSpPr>
          <p:cNvPr id="2130" name="Text Box 82"/>
          <p:cNvSpPr txBox="1">
            <a:spLocks noChangeArrowheads="1"/>
          </p:cNvSpPr>
          <p:nvPr/>
        </p:nvSpPr>
        <p:spPr bwMode="auto">
          <a:xfrm>
            <a:off x="7260167" y="2834879"/>
            <a:ext cx="8636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000" b="0"/>
              <a:t>10 sec</a:t>
            </a:r>
          </a:p>
        </p:txBody>
      </p:sp>
      <p:sp>
        <p:nvSpPr>
          <p:cNvPr id="2131" name="Text Box 83"/>
          <p:cNvSpPr txBox="1">
            <a:spLocks noChangeArrowheads="1"/>
          </p:cNvSpPr>
          <p:nvPr/>
        </p:nvSpPr>
        <p:spPr bwMode="auto">
          <a:xfrm>
            <a:off x="1595967" y="1701404"/>
            <a:ext cx="6709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000" b="0"/>
              <a:t>2 sec</a:t>
            </a:r>
          </a:p>
        </p:txBody>
      </p:sp>
      <p:sp>
        <p:nvSpPr>
          <p:cNvPr id="2132" name="AutoShape 84"/>
          <p:cNvSpPr>
            <a:spLocks noChangeArrowheads="1"/>
          </p:cNvSpPr>
          <p:nvPr/>
        </p:nvSpPr>
        <p:spPr bwMode="auto">
          <a:xfrm>
            <a:off x="5820834" y="4725591"/>
            <a:ext cx="2688167" cy="917972"/>
          </a:xfrm>
          <a:prstGeom prst="flowChartInputOutpu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33" name="Text Box 85"/>
          <p:cNvSpPr txBox="1">
            <a:spLocks noChangeArrowheads="1"/>
          </p:cNvSpPr>
          <p:nvPr/>
        </p:nvSpPr>
        <p:spPr bwMode="auto">
          <a:xfrm>
            <a:off x="6396568" y="4722019"/>
            <a:ext cx="191981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000" dirty="0"/>
              <a:t>Additional Data</a:t>
            </a:r>
          </a:p>
        </p:txBody>
      </p:sp>
      <p:sp>
        <p:nvSpPr>
          <p:cNvPr id="2134" name="Text Box 86"/>
          <p:cNvSpPr txBox="1">
            <a:spLocks noChangeArrowheads="1"/>
          </p:cNvSpPr>
          <p:nvPr/>
        </p:nvSpPr>
        <p:spPr bwMode="auto">
          <a:xfrm>
            <a:off x="6203951" y="4893469"/>
            <a:ext cx="191981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buFontTx/>
              <a:buChar char="-"/>
            </a:pPr>
            <a:r>
              <a:rPr lang="en-GB" altLang="de-DE" sz="1000" b="0" dirty="0"/>
              <a:t>Temp., humidity profile 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-"/>
            </a:pPr>
            <a:r>
              <a:rPr lang="en-GB" altLang="de-DE" sz="1000" b="0" dirty="0"/>
              <a:t> Backscatter profile </a:t>
            </a:r>
            <a:r>
              <a:rPr lang="en-GB" altLang="de-DE" sz="1000" b="0" dirty="0" err="1"/>
              <a:t>Ceiometer</a:t>
            </a:r>
            <a:endParaRPr lang="en-GB" altLang="de-DE" sz="1000" b="0" dirty="0"/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-"/>
            </a:pPr>
            <a:r>
              <a:rPr lang="en-GB" altLang="de-DE" sz="1000" b="0" dirty="0"/>
              <a:t> LWP Radiometer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-"/>
            </a:pPr>
            <a:r>
              <a:rPr lang="en-GB" altLang="de-DE" sz="1000" b="0" dirty="0"/>
              <a:t> rain gauge</a:t>
            </a:r>
          </a:p>
        </p:txBody>
      </p:sp>
      <p:sp>
        <p:nvSpPr>
          <p:cNvPr id="2135" name="Line 87"/>
          <p:cNvSpPr>
            <a:spLocks noChangeShapeType="1"/>
          </p:cNvSpPr>
          <p:nvPr/>
        </p:nvSpPr>
        <p:spPr bwMode="auto">
          <a:xfrm flipH="1">
            <a:off x="5435599" y="5195888"/>
            <a:ext cx="65616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2136" name="AutoShape 88"/>
          <p:cNvCxnSpPr>
            <a:cxnSpLocks noChangeShapeType="1"/>
          </p:cNvCxnSpPr>
          <p:nvPr/>
        </p:nvCxnSpPr>
        <p:spPr bwMode="auto">
          <a:xfrm rot="5400000">
            <a:off x="6851981" y="2054424"/>
            <a:ext cx="27027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37" name="Line 89"/>
          <p:cNvSpPr>
            <a:spLocks noChangeShapeType="1"/>
          </p:cNvSpPr>
          <p:nvPr/>
        </p:nvSpPr>
        <p:spPr bwMode="auto">
          <a:xfrm>
            <a:off x="5628217" y="1916906"/>
            <a:ext cx="134408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38" name="AutoShape 90"/>
          <p:cNvSpPr>
            <a:spLocks noChangeArrowheads="1"/>
          </p:cNvSpPr>
          <p:nvPr/>
        </p:nvSpPr>
        <p:spPr bwMode="auto">
          <a:xfrm>
            <a:off x="6300258" y="1538288"/>
            <a:ext cx="2056343" cy="270272"/>
          </a:xfrm>
          <a:prstGeom prst="flowChartInputOutpu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39" name="Text Box 91"/>
          <p:cNvSpPr txBox="1">
            <a:spLocks noChangeArrowheads="1"/>
          </p:cNvSpPr>
          <p:nvPr/>
        </p:nvSpPr>
        <p:spPr bwMode="auto">
          <a:xfrm>
            <a:off x="6512984" y="1462485"/>
            <a:ext cx="1787817" cy="38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65000"/>
              </a:lnSpc>
            </a:pPr>
            <a:r>
              <a:rPr lang="en-GB" altLang="de-DE" sz="1000" dirty="0" smtClean="0"/>
              <a:t>Ceilometer cloud </a:t>
            </a:r>
            <a:r>
              <a:rPr lang="en-GB" altLang="de-DE" sz="1000" dirty="0"/>
              <a:t>base</a:t>
            </a:r>
            <a:r>
              <a:rPr lang="en-GB" altLang="de-DE" dirty="0"/>
              <a:t> </a:t>
            </a:r>
          </a:p>
        </p:txBody>
      </p:sp>
      <p:sp>
        <p:nvSpPr>
          <p:cNvPr id="2140" name="Line 92"/>
          <p:cNvSpPr>
            <a:spLocks noChangeShapeType="1"/>
          </p:cNvSpPr>
          <p:nvPr/>
        </p:nvSpPr>
        <p:spPr bwMode="auto">
          <a:xfrm>
            <a:off x="7452784" y="1808560"/>
            <a:ext cx="0" cy="3786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41" name="Line 93"/>
          <p:cNvSpPr>
            <a:spLocks noChangeShapeType="1"/>
          </p:cNvSpPr>
          <p:nvPr/>
        </p:nvSpPr>
        <p:spPr bwMode="auto">
          <a:xfrm flipH="1" flipV="1">
            <a:off x="5888567" y="1431131"/>
            <a:ext cx="0" cy="3077766"/>
          </a:xfrm>
          <a:prstGeom prst="line">
            <a:avLst/>
          </a:prstGeom>
          <a:noFill/>
          <a:ln w="6350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42" name="Text Box 94"/>
          <p:cNvSpPr txBox="1">
            <a:spLocks noChangeArrowheads="1"/>
          </p:cNvSpPr>
          <p:nvPr/>
        </p:nvSpPr>
        <p:spPr bwMode="auto">
          <a:xfrm>
            <a:off x="347133" y="3699272"/>
            <a:ext cx="33201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>
                <a:solidFill>
                  <a:schemeClr val="bg2"/>
                </a:solidFill>
              </a:rPr>
              <a:t>Signal-Processing</a:t>
            </a:r>
          </a:p>
        </p:txBody>
      </p:sp>
      <p:sp>
        <p:nvSpPr>
          <p:cNvPr id="2144" name="Line 96"/>
          <p:cNvSpPr>
            <a:spLocks noChangeShapeType="1"/>
          </p:cNvSpPr>
          <p:nvPr/>
        </p:nvSpPr>
        <p:spPr bwMode="auto">
          <a:xfrm>
            <a:off x="4764617" y="4185047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45" name="Line 97"/>
          <p:cNvSpPr>
            <a:spLocks noChangeShapeType="1"/>
          </p:cNvSpPr>
          <p:nvPr/>
        </p:nvSpPr>
        <p:spPr bwMode="auto">
          <a:xfrm flipV="1">
            <a:off x="5628217" y="1916906"/>
            <a:ext cx="0" cy="22681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317501" y="234534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</a:rPr>
              <a:t>Data </a:t>
            </a:r>
            <a:r>
              <a:rPr lang="de-DE" dirty="0" err="1" smtClean="0">
                <a:solidFill>
                  <a:schemeClr val="accent1"/>
                </a:solidFill>
              </a:rPr>
              <a:t>processing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661598" y="6341794"/>
            <a:ext cx="293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</a:rPr>
              <a:t>www.cloud-net.org</a:t>
            </a:r>
            <a:endParaRPr lang="de-D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2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998538"/>
            <a:ext cx="9197975" cy="6130925"/>
          </a:xfrm>
          <a:prstGeom prst="rect">
            <a:avLst/>
          </a:prstGeom>
          <a:solidFill>
            <a:schemeClr val="bg1">
              <a:alpha val="7097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1004888"/>
            <a:ext cx="9197975" cy="6130925"/>
          </a:xfrm>
          <a:prstGeom prst="rect">
            <a:avLst/>
          </a:prstGeom>
          <a:solidFill>
            <a:schemeClr val="bg1">
              <a:alpha val="7097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7527" name="Group 23"/>
          <p:cNvGrpSpPr>
            <a:grpSpLocks/>
          </p:cNvGrpSpPr>
          <p:nvPr/>
        </p:nvGrpSpPr>
        <p:grpSpPr bwMode="auto">
          <a:xfrm>
            <a:off x="139700" y="4457700"/>
            <a:ext cx="7229475" cy="2451100"/>
            <a:chOff x="113" y="2840"/>
            <a:chExt cx="4554" cy="1544"/>
          </a:xfrm>
        </p:grpSpPr>
        <p:sp>
          <p:nvSpPr>
            <p:cNvPr id="9248" name="Oval 3"/>
            <p:cNvSpPr>
              <a:spLocks noChangeArrowheads="1"/>
            </p:cNvSpPr>
            <p:nvPr/>
          </p:nvSpPr>
          <p:spPr bwMode="auto">
            <a:xfrm>
              <a:off x="3987" y="3612"/>
              <a:ext cx="680" cy="59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9249" name="Oval 4"/>
            <p:cNvSpPr>
              <a:spLocks noChangeArrowheads="1"/>
            </p:cNvSpPr>
            <p:nvPr/>
          </p:nvSpPr>
          <p:spPr bwMode="auto">
            <a:xfrm>
              <a:off x="2290" y="2840"/>
              <a:ext cx="680" cy="59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DE" altLang="de-DE" smtClea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9250" name="Text Box 6"/>
            <p:cNvSpPr txBox="1">
              <a:spLocks noChangeArrowheads="1"/>
            </p:cNvSpPr>
            <p:nvPr/>
          </p:nvSpPr>
          <p:spPr bwMode="auto">
            <a:xfrm>
              <a:off x="113" y="3067"/>
              <a:ext cx="1916" cy="577"/>
            </a:xfrm>
            <a:prstGeom prst="rect">
              <a:avLst/>
            </a:prstGeom>
            <a:solidFill>
              <a:schemeClr val="bg1">
                <a:alpha val="6901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de-DE" sz="1800" smtClean="0">
                  <a:solidFill>
                    <a:srgbClr val="000000"/>
                  </a:solidFill>
                  <a:ea typeface="ＭＳ Ｐゴシック" pitchFamily="34" charset="-128"/>
                </a:rPr>
                <a:t>Radiosonde, Vaisala RS92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de-DE" sz="1800" smtClean="0">
                  <a:solidFill>
                    <a:srgbClr val="000000"/>
                  </a:solidFill>
                  <a:ea typeface="ＭＳ Ｐゴシック" pitchFamily="34" charset="-128"/>
                </a:rPr>
                <a:t>4 times a day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de-DE" sz="1800" smtClean="0">
                  <a:solidFill>
                    <a:srgbClr val="000000"/>
                  </a:solidFill>
                  <a:ea typeface="ＭＳ Ｐゴシック" pitchFamily="34" charset="-128"/>
                </a:rPr>
                <a:t>GRUAN Lead Centre</a:t>
              </a:r>
            </a:p>
          </p:txBody>
        </p:sp>
        <p:sp>
          <p:nvSpPr>
            <p:cNvPr id="9251" name="Text Box 7"/>
            <p:cNvSpPr txBox="1">
              <a:spLocks noChangeArrowheads="1"/>
            </p:cNvSpPr>
            <p:nvPr/>
          </p:nvSpPr>
          <p:spPr bwMode="auto">
            <a:xfrm>
              <a:off x="2258" y="3980"/>
              <a:ext cx="1610" cy="404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de-DE" sz="1800" smtClean="0">
                  <a:solidFill>
                    <a:srgbClr val="000000"/>
                  </a:solidFill>
                  <a:ea typeface="ＭＳ Ｐゴシック" pitchFamily="34" charset="-128"/>
                </a:rPr>
                <a:t>GSN –surface station local observer (24/7)</a:t>
              </a:r>
            </a:p>
          </p:txBody>
        </p:sp>
        <p:sp>
          <p:nvSpPr>
            <p:cNvPr id="9252" name="Line 19"/>
            <p:cNvSpPr>
              <a:spLocks noChangeShapeType="1"/>
            </p:cNvSpPr>
            <p:nvPr/>
          </p:nvSpPr>
          <p:spPr bwMode="auto">
            <a:xfrm flipH="1">
              <a:off x="2018" y="3249"/>
              <a:ext cx="272" cy="9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253" name="Line 22"/>
            <p:cNvSpPr>
              <a:spLocks noChangeShapeType="1"/>
            </p:cNvSpPr>
            <p:nvPr/>
          </p:nvSpPr>
          <p:spPr bwMode="auto">
            <a:xfrm flipH="1">
              <a:off x="3878" y="4110"/>
              <a:ext cx="181" cy="9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9221" name="Text Box 12"/>
          <p:cNvSpPr txBox="1">
            <a:spLocks noChangeArrowheads="1"/>
          </p:cNvSpPr>
          <p:nvPr/>
        </p:nvSpPr>
        <p:spPr bwMode="auto">
          <a:xfrm>
            <a:off x="4500563" y="1681163"/>
            <a:ext cx="3435350" cy="36671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smtClean="0">
                <a:solidFill>
                  <a:srgbClr val="000000"/>
                </a:solidFill>
                <a:ea typeface="ＭＳ Ｐゴシック" pitchFamily="34" charset="-128"/>
              </a:rPr>
              <a:t>Ka-band Radar, MIRA36 (24/7)</a:t>
            </a:r>
          </a:p>
        </p:txBody>
      </p:sp>
      <p:sp>
        <p:nvSpPr>
          <p:cNvPr id="9222" name="Line 24"/>
          <p:cNvSpPr>
            <a:spLocks noChangeShapeType="1"/>
          </p:cNvSpPr>
          <p:nvPr/>
        </p:nvSpPr>
        <p:spPr bwMode="auto">
          <a:xfrm flipH="1" flipV="1">
            <a:off x="2827338" y="1714500"/>
            <a:ext cx="1673225" cy="1508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223" name="Oval 11"/>
          <p:cNvSpPr>
            <a:spLocks noChangeArrowheads="1"/>
          </p:cNvSpPr>
          <p:nvPr/>
        </p:nvSpPr>
        <p:spPr bwMode="auto">
          <a:xfrm>
            <a:off x="4643438" y="3248025"/>
            <a:ext cx="287337" cy="2889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4" name="Gruppieren 3"/>
          <p:cNvGrpSpPr>
            <a:grpSpLocks/>
          </p:cNvGrpSpPr>
          <p:nvPr/>
        </p:nvGrpSpPr>
        <p:grpSpPr bwMode="auto">
          <a:xfrm>
            <a:off x="539750" y="3429000"/>
            <a:ext cx="4103688" cy="641350"/>
            <a:chOff x="539750" y="3429000"/>
            <a:chExt cx="4103688" cy="641350"/>
          </a:xfrm>
        </p:grpSpPr>
        <p:sp>
          <p:nvSpPr>
            <p:cNvPr id="9246" name="Text Box 13"/>
            <p:cNvSpPr txBox="1">
              <a:spLocks noChangeArrowheads="1"/>
            </p:cNvSpPr>
            <p:nvPr/>
          </p:nvSpPr>
          <p:spPr bwMode="auto">
            <a:xfrm>
              <a:off x="539750" y="3429000"/>
              <a:ext cx="2698750" cy="64135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de-DE" sz="1800" dirty="0" smtClean="0">
                  <a:solidFill>
                    <a:srgbClr val="000000"/>
                  </a:solidFill>
                  <a:ea typeface="ＭＳ Ｐゴシック" pitchFamily="34" charset="-128"/>
                </a:rPr>
                <a:t>Raman </a:t>
              </a:r>
              <a:r>
                <a:rPr lang="de-DE" altLang="de-DE" sz="1800" dirty="0" err="1" smtClean="0">
                  <a:solidFill>
                    <a:srgbClr val="000000"/>
                  </a:solidFill>
                  <a:ea typeface="ＭＳ Ｐゴシック" pitchFamily="34" charset="-128"/>
                </a:rPr>
                <a:t>Lidar</a:t>
              </a:r>
              <a:r>
                <a:rPr lang="de-DE" altLang="de-DE" sz="1800" dirty="0" smtClean="0">
                  <a:solidFill>
                    <a:srgbClr val="000000"/>
                  </a:solidFill>
                  <a:ea typeface="ＭＳ Ｐゴシック" pitchFamily="34" charset="-128"/>
                </a:rPr>
                <a:t> RAMSES,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de-DE" sz="1800" dirty="0" smtClean="0">
                  <a:solidFill>
                    <a:srgbClr val="000000"/>
                  </a:solidFill>
                  <a:ea typeface="ＭＳ Ｐゴシック" pitchFamily="34" charset="-128"/>
                </a:rPr>
                <a:t>355 </a:t>
              </a:r>
              <a:r>
                <a:rPr lang="de-DE" altLang="de-DE" sz="1800" dirty="0" err="1" smtClean="0">
                  <a:solidFill>
                    <a:srgbClr val="000000"/>
                  </a:solidFill>
                  <a:ea typeface="ＭＳ Ｐゴシック" pitchFamily="34" charset="-128"/>
                </a:rPr>
                <a:t>nm</a:t>
              </a:r>
              <a:r>
                <a:rPr lang="de-DE" altLang="de-DE" sz="1800" dirty="0" smtClean="0">
                  <a:solidFill>
                    <a:srgbClr val="000000"/>
                  </a:solidFill>
                  <a:ea typeface="ＭＳ Ｐゴシック" pitchFamily="34" charset="-128"/>
                </a:rPr>
                <a:t>, 24/on </a:t>
              </a:r>
              <a:r>
                <a:rPr lang="de-DE" altLang="de-DE" sz="1800" dirty="0" err="1" smtClean="0">
                  <a:solidFill>
                    <a:srgbClr val="000000"/>
                  </a:solidFill>
                  <a:ea typeface="ＭＳ Ｐゴシック" pitchFamily="34" charset="-128"/>
                </a:rPr>
                <a:t>demand</a:t>
              </a:r>
              <a:r>
                <a:rPr lang="de-DE" altLang="de-DE" sz="1800" dirty="0" smtClean="0">
                  <a:solidFill>
                    <a:srgbClr val="FF0000"/>
                  </a:solidFill>
                  <a:ea typeface="ＭＳ Ｐゴシック" pitchFamily="34" charset="-128"/>
                </a:rPr>
                <a:t> </a:t>
              </a:r>
            </a:p>
          </p:txBody>
        </p:sp>
        <p:sp>
          <p:nvSpPr>
            <p:cNvPr id="9247" name="Line 25"/>
            <p:cNvSpPr>
              <a:spLocks noChangeShapeType="1"/>
            </p:cNvSpPr>
            <p:nvPr/>
          </p:nvSpPr>
          <p:spPr bwMode="auto">
            <a:xfrm flipV="1">
              <a:off x="3203575" y="3429000"/>
              <a:ext cx="1439863" cy="28733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9225" name="Text Box 14"/>
          <p:cNvSpPr txBox="1">
            <a:spLocks noChangeArrowheads="1"/>
          </p:cNvSpPr>
          <p:nvPr/>
        </p:nvSpPr>
        <p:spPr bwMode="auto">
          <a:xfrm>
            <a:off x="4500563" y="1139825"/>
            <a:ext cx="3956050" cy="366713"/>
          </a:xfrm>
          <a:prstGeom prst="rect">
            <a:avLst/>
          </a:prstGeom>
          <a:solidFill>
            <a:schemeClr val="bg1">
              <a:alpha val="6901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smtClean="0">
                <a:solidFill>
                  <a:srgbClr val="000000"/>
                </a:solidFill>
                <a:ea typeface="ＭＳ Ｐゴシック" pitchFamily="34" charset="-128"/>
              </a:rPr>
              <a:t>482 MHz Wind Profiler Radar (24/7)</a:t>
            </a:r>
          </a:p>
        </p:txBody>
      </p:sp>
      <p:sp>
        <p:nvSpPr>
          <p:cNvPr id="9226" name="Line 28"/>
          <p:cNvSpPr>
            <a:spLocks noChangeShapeType="1"/>
          </p:cNvSpPr>
          <p:nvPr/>
        </p:nvSpPr>
        <p:spPr bwMode="auto">
          <a:xfrm flipV="1">
            <a:off x="2827338" y="1385888"/>
            <a:ext cx="1673225" cy="2492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227" name="Oval 5"/>
          <p:cNvSpPr>
            <a:spLocks noChangeArrowheads="1"/>
          </p:cNvSpPr>
          <p:nvPr/>
        </p:nvSpPr>
        <p:spPr bwMode="auto">
          <a:xfrm>
            <a:off x="4500563" y="3500438"/>
            <a:ext cx="649287" cy="5048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228" name="Text Box 8"/>
          <p:cNvSpPr txBox="1">
            <a:spLocks noChangeArrowheads="1"/>
          </p:cNvSpPr>
          <p:nvPr/>
        </p:nvSpPr>
        <p:spPr bwMode="auto">
          <a:xfrm>
            <a:off x="6227763" y="3187700"/>
            <a:ext cx="2879725" cy="3397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800" smtClean="0">
                <a:solidFill>
                  <a:srgbClr val="000000"/>
                </a:solidFill>
                <a:ea typeface="ＭＳ Ｐゴシック" pitchFamily="34" charset="-128"/>
              </a:rPr>
              <a:t>Microwave Profiler (24/7)</a:t>
            </a:r>
          </a:p>
        </p:txBody>
      </p:sp>
      <p:sp>
        <p:nvSpPr>
          <p:cNvPr id="9229" name="Text Box 15"/>
          <p:cNvSpPr txBox="1">
            <a:spLocks noChangeArrowheads="1"/>
          </p:cNvSpPr>
          <p:nvPr/>
        </p:nvSpPr>
        <p:spPr bwMode="auto">
          <a:xfrm>
            <a:off x="65088" y="1044575"/>
            <a:ext cx="3857625" cy="34131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800" smtClean="0">
                <a:solidFill>
                  <a:srgbClr val="000000"/>
                </a:solidFill>
                <a:ea typeface="ＭＳ Ｐゴシック" pitchFamily="34" charset="-128"/>
              </a:rPr>
              <a:t>Ceilometer CHM15k, LD40 (24/7)</a:t>
            </a:r>
          </a:p>
        </p:txBody>
      </p:sp>
      <p:sp>
        <p:nvSpPr>
          <p:cNvPr id="9230" name="Text Box 16"/>
          <p:cNvSpPr txBox="1">
            <a:spLocks noChangeArrowheads="1"/>
          </p:cNvSpPr>
          <p:nvPr/>
        </p:nvSpPr>
        <p:spPr bwMode="auto">
          <a:xfrm>
            <a:off x="6264275" y="3789363"/>
            <a:ext cx="2879725" cy="3397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800" smtClean="0">
                <a:solidFill>
                  <a:srgbClr val="000000"/>
                </a:solidFill>
                <a:ea typeface="ＭＳ Ｐゴシック" pitchFamily="34" charset="-128"/>
              </a:rPr>
              <a:t>BSRN (24/7)</a:t>
            </a:r>
          </a:p>
        </p:txBody>
      </p:sp>
      <p:sp>
        <p:nvSpPr>
          <p:cNvPr id="9231" name="Text Box 17"/>
          <p:cNvSpPr txBox="1">
            <a:spLocks noChangeArrowheads="1"/>
          </p:cNvSpPr>
          <p:nvPr/>
        </p:nvSpPr>
        <p:spPr bwMode="auto">
          <a:xfrm>
            <a:off x="6264275" y="4271963"/>
            <a:ext cx="2879725" cy="61436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800" smtClean="0">
                <a:solidFill>
                  <a:srgbClr val="000000"/>
                </a:solidFill>
                <a:ea typeface="ＭＳ Ｐゴシック" pitchFamily="34" charset="-128"/>
              </a:rPr>
              <a:t>Whole Sky Imager (24/7),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800" smtClean="0">
                <a:solidFill>
                  <a:srgbClr val="000000"/>
                </a:solidFill>
                <a:ea typeface="ＭＳ Ｐゴシック" pitchFamily="34" charset="-128"/>
              </a:rPr>
              <a:t>Nubiscope (24/7)</a:t>
            </a:r>
          </a:p>
        </p:txBody>
      </p:sp>
      <p:sp>
        <p:nvSpPr>
          <p:cNvPr id="9232" name="Line 30"/>
          <p:cNvSpPr>
            <a:spLocks noChangeShapeType="1"/>
          </p:cNvSpPr>
          <p:nvPr/>
        </p:nvSpPr>
        <p:spPr bwMode="auto">
          <a:xfrm flipV="1">
            <a:off x="5148263" y="3357563"/>
            <a:ext cx="1079500" cy="3587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233" name="Line 31"/>
          <p:cNvSpPr>
            <a:spLocks noChangeShapeType="1"/>
          </p:cNvSpPr>
          <p:nvPr/>
        </p:nvSpPr>
        <p:spPr bwMode="auto">
          <a:xfrm>
            <a:off x="5148263" y="3789363"/>
            <a:ext cx="1079500" cy="1444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234" name="Line 32"/>
          <p:cNvSpPr>
            <a:spLocks noChangeShapeType="1"/>
          </p:cNvSpPr>
          <p:nvPr/>
        </p:nvSpPr>
        <p:spPr bwMode="auto">
          <a:xfrm>
            <a:off x="5076825" y="3860800"/>
            <a:ext cx="1150938" cy="7207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235" name="Oval 10"/>
          <p:cNvSpPr>
            <a:spLocks noChangeArrowheads="1"/>
          </p:cNvSpPr>
          <p:nvPr/>
        </p:nvSpPr>
        <p:spPr bwMode="auto">
          <a:xfrm>
            <a:off x="2217738" y="1444625"/>
            <a:ext cx="609600" cy="5397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65088" y="1924050"/>
            <a:ext cx="3006725" cy="1114425"/>
            <a:chOff x="65088" y="1924050"/>
            <a:chExt cx="3006725" cy="1114425"/>
          </a:xfrm>
        </p:grpSpPr>
        <p:sp>
          <p:nvSpPr>
            <p:cNvPr id="9244" name="Text Box 12"/>
            <p:cNvSpPr txBox="1">
              <a:spLocks noChangeArrowheads="1"/>
            </p:cNvSpPr>
            <p:nvPr/>
          </p:nvSpPr>
          <p:spPr bwMode="auto">
            <a:xfrm>
              <a:off x="65088" y="2668588"/>
              <a:ext cx="3006725" cy="36988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de-DE" sz="1800" dirty="0" smtClean="0">
                  <a:ea typeface="ＭＳ Ｐゴシック" pitchFamily="34" charset="-128"/>
                </a:rPr>
                <a:t>Doppler </a:t>
              </a:r>
              <a:r>
                <a:rPr lang="de-DE" altLang="de-DE" sz="1800" dirty="0" err="1" smtClean="0">
                  <a:ea typeface="ＭＳ Ｐゴシック" pitchFamily="34" charset="-128"/>
                </a:rPr>
                <a:t>Lidar</a:t>
              </a:r>
              <a:r>
                <a:rPr lang="de-DE" altLang="de-DE" sz="1800" dirty="0" smtClean="0">
                  <a:ea typeface="ＭＳ Ｐゴシック" pitchFamily="34" charset="-128"/>
                </a:rPr>
                <a:t> HALO(24/7)</a:t>
              </a:r>
            </a:p>
          </p:txBody>
        </p:sp>
        <p:sp>
          <p:nvSpPr>
            <p:cNvPr id="9245" name="Line 24"/>
            <p:cNvSpPr>
              <a:spLocks noChangeShapeType="1"/>
            </p:cNvSpPr>
            <p:nvPr/>
          </p:nvSpPr>
          <p:spPr bwMode="auto">
            <a:xfrm flipV="1">
              <a:off x="1651000" y="1924050"/>
              <a:ext cx="655638" cy="74295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3" name="Gruppieren 2"/>
          <p:cNvGrpSpPr>
            <a:grpSpLocks/>
          </p:cNvGrpSpPr>
          <p:nvPr/>
        </p:nvGrpSpPr>
        <p:grpSpPr bwMode="auto">
          <a:xfrm>
            <a:off x="5076825" y="2446338"/>
            <a:ext cx="4030663" cy="1198562"/>
            <a:chOff x="5076825" y="2446338"/>
            <a:chExt cx="4030663" cy="1198562"/>
          </a:xfrm>
        </p:grpSpPr>
        <p:sp>
          <p:nvSpPr>
            <p:cNvPr id="9242" name="Line 29"/>
            <p:cNvSpPr>
              <a:spLocks noChangeShapeType="1"/>
            </p:cNvSpPr>
            <p:nvPr/>
          </p:nvSpPr>
          <p:spPr bwMode="auto">
            <a:xfrm flipV="1">
              <a:off x="5076825" y="2708275"/>
              <a:ext cx="1150938" cy="936625"/>
            </a:xfrm>
            <a:prstGeom prst="line">
              <a:avLst/>
            </a:prstGeom>
            <a:noFill/>
            <a:ln w="25400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243" name="Text Box 15"/>
            <p:cNvSpPr txBox="1">
              <a:spLocks noChangeArrowheads="1"/>
            </p:cNvSpPr>
            <p:nvPr/>
          </p:nvSpPr>
          <p:spPr bwMode="auto">
            <a:xfrm>
              <a:off x="6227763" y="2446338"/>
              <a:ext cx="2879725" cy="59213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de-DE" sz="1800" dirty="0" err="1" smtClean="0">
                  <a:solidFill>
                    <a:srgbClr val="000000"/>
                  </a:solidFill>
                  <a:ea typeface="ＭＳ Ｐゴシック" pitchFamily="34" charset="-128"/>
                </a:rPr>
                <a:t>Ceilometer</a:t>
              </a:r>
              <a:r>
                <a:rPr lang="de-DE" altLang="de-DE" sz="1800" dirty="0" smtClean="0">
                  <a:solidFill>
                    <a:srgbClr val="000000"/>
                  </a:solidFill>
                  <a:ea typeface="ＭＳ Ｐゴシック" pitchFamily="34" charset="-128"/>
                </a:rPr>
                <a:t> CL31, CL51, LD40 (24/7)</a:t>
              </a:r>
            </a:p>
          </p:txBody>
        </p:sp>
      </p:grpSp>
      <p:sp>
        <p:nvSpPr>
          <p:cNvPr id="9238" name="Line 24"/>
          <p:cNvSpPr>
            <a:spLocks noChangeShapeType="1"/>
          </p:cNvSpPr>
          <p:nvPr/>
        </p:nvSpPr>
        <p:spPr bwMode="auto">
          <a:xfrm flipH="1" flipV="1">
            <a:off x="1633538" y="1392238"/>
            <a:ext cx="584200" cy="2428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239" name="Titel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5545137" cy="889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/>
          <a:p>
            <a:pPr algn="ctr" eaLnBrk="1" hangingPunct="1"/>
            <a:r>
              <a:rPr lang="de-DE" altLang="de-DE" dirty="0" smtClean="0">
                <a:ea typeface="ＭＳ Ｐゴシック" pitchFamily="34" charset="-128"/>
              </a:rPr>
              <a:t>Instrumentation </a:t>
            </a:r>
            <a:r>
              <a:rPr lang="de-DE" altLang="de-DE" dirty="0" err="1" smtClean="0">
                <a:ea typeface="ＭＳ Ｐゴシック" pitchFamily="34" charset="-128"/>
              </a:rPr>
              <a:t>with</a:t>
            </a:r>
            <a:r>
              <a:rPr lang="de-DE" altLang="de-DE" dirty="0" smtClean="0">
                <a:ea typeface="ＭＳ Ｐゴシック" pitchFamily="34" charset="-128"/>
              </a:rPr>
              <a:t> potential </a:t>
            </a:r>
            <a:r>
              <a:rPr lang="de-DE" altLang="de-DE" dirty="0" err="1" smtClean="0">
                <a:ea typeface="ＭＳ Ｐゴシック" pitchFamily="34" charset="-128"/>
              </a:rPr>
              <a:t>for</a:t>
            </a:r>
            <a:r>
              <a:rPr lang="de-DE" altLang="de-DE" dirty="0" smtClean="0">
                <a:ea typeface="ＭＳ Ｐゴシック" pitchFamily="34" charset="-128"/>
              </a:rPr>
              <a:t/>
            </a:r>
            <a:br>
              <a:rPr lang="de-DE" altLang="de-DE" dirty="0" smtClean="0">
                <a:ea typeface="ＭＳ Ｐゴシック" pitchFamily="34" charset="-128"/>
              </a:rPr>
            </a:br>
            <a:r>
              <a:rPr lang="de-DE" altLang="de-DE" dirty="0" err="1" smtClean="0">
                <a:ea typeface="ＭＳ Ｐゴシック" pitchFamily="34" charset="-128"/>
              </a:rPr>
              <a:t>Cloudnet</a:t>
            </a:r>
            <a:r>
              <a:rPr lang="de-DE" altLang="de-DE" dirty="0" smtClean="0">
                <a:ea typeface="ＭＳ Ｐゴシック" pitchFamily="34" charset="-128"/>
              </a:rPr>
              <a:t> </a:t>
            </a:r>
          </a:p>
        </p:txBody>
      </p:sp>
      <p:sp>
        <p:nvSpPr>
          <p:cNvPr id="9241" name="Foliennummernplatzhalter 5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8EDA95D-AADB-4F22-8FC2-90C0C1BDEBA3}" type="slidenum">
              <a:rPr lang="de-DE" altLang="de-DE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288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13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andarddesign">
  <a:themeElements>
    <a:clrScheme name="Standard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D4B9B"/>
      </a:accent1>
      <a:accent2>
        <a:srgbClr val="6278B4"/>
      </a:accent2>
      <a:accent3>
        <a:srgbClr val="FFFFFF"/>
      </a:accent3>
      <a:accent4>
        <a:srgbClr val="000000"/>
      </a:accent4>
      <a:accent5>
        <a:srgbClr val="ADB1CB"/>
      </a:accent5>
      <a:accent6>
        <a:srgbClr val="586CA3"/>
      </a:accent6>
      <a:hlink>
        <a:srgbClr val="96A5CD"/>
      </a:hlink>
      <a:folHlink>
        <a:srgbClr val="CBD3E6"/>
      </a:folHlink>
    </a:clrScheme>
    <a:fontScheme name="2_Standarddesign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1227</Words>
  <Application>Microsoft Office PowerPoint</Application>
  <PresentationFormat>Bildschirmpräsentation (4:3)</PresentationFormat>
  <Paragraphs>346</Paragraphs>
  <Slides>39</Slides>
  <Notes>39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2" baseType="lpstr">
      <vt:lpstr>Design13</vt:lpstr>
      <vt:lpstr>2_Standarddesign</vt:lpstr>
      <vt:lpstr>Formel</vt:lpstr>
      <vt:lpstr>MIRA36 at Lindenberg Experiences and results of ten years of operation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Instrumentation with potential for Cloudnet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Background</vt:lpstr>
      <vt:lpstr>PowerPoint-Präsentation</vt:lpstr>
      <vt:lpstr>PowerPoint-Präsentation</vt:lpstr>
      <vt:lpstr>PowerPoint-Präsentation</vt:lpstr>
      <vt:lpstr>Rain</vt:lpstr>
      <vt:lpstr>Results</vt:lpstr>
      <vt:lpstr>PowerPoint-Präsentation</vt:lpstr>
      <vt:lpstr>Mean monthly cloud cover</vt:lpstr>
      <vt:lpstr>PowerPoint-Präsentation</vt:lpstr>
      <vt:lpstr>Histogram of cloud fraction  for each model level</vt:lpstr>
      <vt:lpstr>Parametrisation of  stratiform clouds</vt:lpstr>
      <vt:lpstr>PowerPoint-Präsentation</vt:lpstr>
      <vt:lpstr>PowerPoint-Präsentation</vt:lpstr>
      <vt:lpstr>PowerPoint-Präsentation</vt:lpstr>
      <vt:lpstr>Modification of cloud parametrisation in COSMO</vt:lpstr>
      <vt:lpstr>Summary</vt:lpstr>
      <vt:lpstr>PowerPoint-Präsentation</vt:lpstr>
      <vt:lpstr>Detektion unterkühlten Wassers  (Methode: Cloudnet – Retrieval)</vt:lpstr>
      <vt:lpstr>Detektion unterkühlten Wassers  (Methode: Cloudnet – Retrieval)</vt:lpstr>
      <vt:lpstr>Ziel: Verbesserung Parameterisierung COSMO-EU /ICON</vt:lpstr>
      <vt:lpstr>PowerPoint-Präsentation</vt:lpstr>
    </vt:vector>
  </TitlesOfParts>
  <Company>mpm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Administrator</dc:creator>
  <cp:lastModifiedBy>Görsdorf Ulrich</cp:lastModifiedBy>
  <cp:revision>402</cp:revision>
  <cp:lastPrinted>2014-05-12T14:01:30Z</cp:lastPrinted>
  <dcterms:created xsi:type="dcterms:W3CDTF">2010-05-25T20:18:43Z</dcterms:created>
  <dcterms:modified xsi:type="dcterms:W3CDTF">2014-05-13T14:13:20Z</dcterms:modified>
</cp:coreProperties>
</file>