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2" r:id="rId4"/>
    <p:sldId id="263" r:id="rId5"/>
    <p:sldId id="266" r:id="rId6"/>
    <p:sldId id="265" r:id="rId7"/>
    <p:sldId id="264" r:id="rId8"/>
    <p:sldId id="268" r:id="rId9"/>
    <p:sldId id="269" r:id="rId10"/>
    <p:sldId id="271" r:id="rId11"/>
    <p:sldId id="272" r:id="rId12"/>
    <p:sldId id="274" r:id="rId13"/>
    <p:sldId id="278" r:id="rId14"/>
    <p:sldId id="275" r:id="rId15"/>
    <p:sldId id="282" r:id="rId16"/>
    <p:sldId id="279" r:id="rId17"/>
    <p:sldId id="276" r:id="rId18"/>
    <p:sldId id="277" r:id="rId19"/>
    <p:sldId id="28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86868"/>
    <a:srgbClr val="FFB95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DF44-547A-4F64-84FC-30C65E629709}" type="datetimeFigureOut">
              <a:rPr lang="en-GB" smtClean="0"/>
              <a:t>14/05/2014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35A6-96BC-425B-BB15-5837CB99D7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0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000" y="2420888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77516" y="6669360"/>
            <a:ext cx="1230313" cy="122237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fld id="{D3B04FB8-49A1-4223-A105-22C3794F0FD1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4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9"/>
            <a:ext cx="8352928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552" y="980728"/>
            <a:ext cx="8352928" cy="5112568"/>
          </a:xfrm>
        </p:spPr>
        <p:txBody>
          <a:bodyPr/>
          <a:lstStyle>
            <a:lvl1pPr marL="531813" indent="-531813">
              <a:buFontTx/>
              <a:buBlip>
                <a:blip r:embed="rId2"/>
              </a:buBlip>
              <a:defRPr sz="2000"/>
            </a:lvl1pPr>
            <a:lvl2pPr marL="982663" indent="-536575">
              <a:buFontTx/>
              <a:buBlip>
                <a:blip r:embed="rId2"/>
              </a:buBlip>
              <a:defRPr sz="2000"/>
            </a:lvl2pPr>
            <a:lvl3pPr marL="1255713" indent="-27305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6000" y="6669360"/>
            <a:ext cx="468000" cy="122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669360"/>
            <a:ext cx="5868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738187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539552" y="1268760"/>
            <a:ext cx="4032448" cy="4824536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860032" y="1268760"/>
            <a:ext cx="4032448" cy="4824536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77516" y="6669360"/>
            <a:ext cx="1230313" cy="122237"/>
          </a:xfr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32" y="1196752"/>
            <a:ext cx="4032448" cy="3600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738187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477516" y="6669360"/>
            <a:ext cx="1230313" cy="122237"/>
          </a:xfr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Rectangle 52"/>
          <p:cNvSpPr>
            <a:spLocks noGrp="1" noChangeArrowheads="1"/>
          </p:cNvSpPr>
          <p:nvPr>
            <p:ph type="ftr" sz="quarter" idx="15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sp>
        <p:nvSpPr>
          <p:cNvPr id="15" name="Textplatzhalter 2"/>
          <p:cNvSpPr>
            <a:spLocks noGrp="1"/>
          </p:cNvSpPr>
          <p:nvPr>
            <p:ph type="body" sz="half" idx="16" hasCustomPrompt="1"/>
          </p:nvPr>
        </p:nvSpPr>
        <p:spPr>
          <a:xfrm>
            <a:off x="539552" y="1700808"/>
            <a:ext cx="4032448" cy="4392488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860032" y="1700808"/>
            <a:ext cx="4032448" cy="4392488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9552" y="1196752"/>
            <a:ext cx="4032448" cy="3600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</p:spTree>
    <p:extLst>
      <p:ext uri="{BB962C8B-B14F-4D97-AF65-F5344CB8AC3E}">
        <p14:creationId xmlns:p14="http://schemas.microsoft.com/office/powerpoint/2010/main" val="48887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738187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77516" y="6669360"/>
            <a:ext cx="1230313" cy="122237"/>
          </a:xfr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8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77516" y="6669360"/>
            <a:ext cx="1230313" cy="122237"/>
          </a:xfr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8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0648"/>
            <a:ext cx="835292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268759"/>
            <a:ext cx="8352928" cy="485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77516" y="6669360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fld id="{D3B04FB8-49A1-4223-A105-22C3794F0FD1}" type="slidenum">
              <a:rPr lang="en-GB" smtClean="0"/>
              <a:t>‹Nr.›</a:t>
            </a:fld>
            <a:endParaRPr lang="en-GB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513588" cy="1100658"/>
          </a:xfrm>
        </p:spPr>
        <p:txBody>
          <a:bodyPr/>
          <a:lstStyle/>
          <a:p>
            <a:pPr algn="r"/>
            <a:r>
              <a:rPr lang="en-US" sz="2800" dirty="0"/>
              <a:t>Estimation of vertical air motion under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extreme operation </a:t>
            </a:r>
            <a:r>
              <a:rPr lang="en-US" sz="2800" dirty="0"/>
              <a:t>of MIRA36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416824" cy="1923604"/>
          </a:xfrm>
        </p:spPr>
        <p:txBody>
          <a:bodyPr wrap="square">
            <a:spAutoFit/>
          </a:bodyPr>
          <a:lstStyle/>
          <a:p>
            <a:pPr algn="r"/>
            <a:r>
              <a:rPr lang="de-DE" dirty="0" smtClean="0"/>
              <a:t>Martin Hagen</a:t>
            </a:r>
            <a:br>
              <a:rPr lang="de-DE" dirty="0" smtClean="0"/>
            </a:br>
            <a:r>
              <a:rPr lang="de-DE" sz="1800" dirty="0" smtClean="0"/>
              <a:t>DLR Institut für Physik der Atmosphäre</a:t>
            </a:r>
            <a:br>
              <a:rPr lang="de-DE" sz="1800" dirty="0" smtClean="0"/>
            </a:br>
            <a:r>
              <a:rPr lang="de-DE" sz="1800" dirty="0" smtClean="0"/>
              <a:t>Oberpfaffenhofen</a:t>
            </a:r>
            <a:endParaRPr lang="de-DE" sz="2000" dirty="0" smtClean="0"/>
          </a:p>
          <a:p>
            <a:pPr algn="r"/>
            <a:r>
              <a:rPr lang="de-DE" sz="2000" dirty="0" smtClean="0"/>
              <a:t>Kersten Schmidt,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Matthias Bauer-Pfundstein, Alexander Partus, </a:t>
            </a:r>
            <a:br>
              <a:rPr lang="de-DE" sz="2000" dirty="0" smtClean="0"/>
            </a:br>
            <a:r>
              <a:rPr lang="de-DE" sz="2000" dirty="0" smtClean="0"/>
              <a:t>Lutz </a:t>
            </a:r>
            <a:r>
              <a:rPr lang="de-DE" sz="2000" dirty="0"/>
              <a:t>Hirsch, Heike </a:t>
            </a:r>
            <a:r>
              <a:rPr lang="de-DE" sz="2000" dirty="0" err="1"/>
              <a:t>Konow</a:t>
            </a:r>
            <a:r>
              <a:rPr lang="de-DE" sz="2000" dirty="0"/>
              <a:t>, Friedhelm Jansen…</a:t>
            </a:r>
          </a:p>
        </p:txBody>
      </p:sp>
    </p:spTree>
    <p:extLst>
      <p:ext uri="{BB962C8B-B14F-4D97-AF65-F5344CB8AC3E}">
        <p14:creationId xmlns:p14="http://schemas.microsoft.com/office/powerpoint/2010/main" val="11316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NARVAL </a:t>
            </a:r>
            <a:r>
              <a:rPr lang="en-GB" sz="1800" b="0" dirty="0" smtClean="0">
                <a:solidFill>
                  <a:srgbClr val="C00000"/>
                </a:solidFill>
              </a:rPr>
              <a:t>N</a:t>
            </a:r>
            <a:r>
              <a:rPr lang="en-GB" sz="1800" b="0" dirty="0" smtClean="0">
                <a:solidFill>
                  <a:srgbClr val="000000"/>
                </a:solidFill>
              </a:rPr>
              <a:t>ext-generation </a:t>
            </a:r>
            <a:r>
              <a:rPr lang="en-GB" sz="1800" b="0" dirty="0">
                <a:solidFill>
                  <a:srgbClr val="C00000"/>
                </a:solidFill>
              </a:rPr>
              <a:t>A</a:t>
            </a:r>
            <a:r>
              <a:rPr lang="en-GB" sz="1800" b="0" dirty="0">
                <a:solidFill>
                  <a:srgbClr val="000000"/>
                </a:solidFill>
              </a:rPr>
              <a:t>ircraft </a:t>
            </a:r>
            <a:r>
              <a:rPr lang="en-GB" sz="1800" b="0" dirty="0">
                <a:solidFill>
                  <a:srgbClr val="C00000"/>
                </a:solidFill>
              </a:rPr>
              <a:t>R</a:t>
            </a:r>
            <a:r>
              <a:rPr lang="en-GB" sz="1800" b="0" dirty="0">
                <a:solidFill>
                  <a:srgbClr val="000000"/>
                </a:solidFill>
              </a:rPr>
              <a:t>emote Sensing for </a:t>
            </a:r>
            <a:r>
              <a:rPr lang="en-GB" sz="1800" b="0" dirty="0">
                <a:solidFill>
                  <a:srgbClr val="C00000"/>
                </a:solidFill>
              </a:rPr>
              <a:t>Val</a:t>
            </a:r>
            <a:r>
              <a:rPr lang="en-GB" sz="1800" b="0" dirty="0">
                <a:solidFill>
                  <a:srgbClr val="000000"/>
                </a:solidFill>
              </a:rPr>
              <a:t>idation Studies</a:t>
            </a:r>
            <a:br>
              <a:rPr lang="en-GB" sz="1800" b="0" dirty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76000" y="6669360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69360"/>
            <a:ext cx="5868000" cy="122237"/>
          </a:xfrm>
        </p:spPr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32875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552" y="1916832"/>
            <a:ext cx="6336705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fontAlgn="base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b="1" kern="0" dirty="0">
              <a:solidFill>
                <a:schemeClr val="bg1"/>
              </a:solidFill>
            </a:endParaRPr>
          </a:p>
          <a:p>
            <a:pPr marL="446088" lvl="1" fontAlgn="base">
              <a:spcBef>
                <a:spcPct val="0"/>
              </a:spcBef>
              <a:spcAft>
                <a:spcPct val="0"/>
              </a:spcAft>
            </a:pPr>
            <a:r>
              <a:rPr lang="en-GB" b="1" kern="0" dirty="0">
                <a:solidFill>
                  <a:schemeClr val="bg1"/>
                </a:solidFill>
              </a:rPr>
              <a:t>NARVAL North, January 2014</a:t>
            </a:r>
            <a:br>
              <a:rPr lang="en-GB" b="1" kern="0" dirty="0">
                <a:solidFill>
                  <a:schemeClr val="bg1"/>
                </a:solidFill>
              </a:rPr>
            </a:br>
            <a:r>
              <a:rPr lang="en-GB" b="1" kern="0" dirty="0">
                <a:solidFill>
                  <a:schemeClr val="bg1"/>
                </a:solidFill>
              </a:rPr>
              <a:t>(post-frontal extra-tropics systems)</a:t>
            </a:r>
            <a:br>
              <a:rPr lang="en-GB" b="1" kern="0" dirty="0">
                <a:solidFill>
                  <a:schemeClr val="bg1"/>
                </a:solidFill>
              </a:rPr>
            </a:br>
            <a:r>
              <a:rPr lang="en-GB" b="1" kern="0" dirty="0">
                <a:solidFill>
                  <a:schemeClr val="bg1"/>
                </a:solidFill>
              </a:rPr>
              <a:t>PI: Bjorn Stevens, Felix Ament</a:t>
            </a:r>
          </a:p>
          <a:p>
            <a:pPr marL="446088" lvl="1" fontAlgn="base">
              <a:spcBef>
                <a:spcPct val="0"/>
              </a:spcBef>
              <a:spcAft>
                <a:spcPct val="0"/>
              </a:spcAft>
            </a:pPr>
            <a:r>
              <a:rPr lang="en-GB" b="1" kern="0" dirty="0" smtClean="0">
                <a:solidFill>
                  <a:schemeClr val="bg1"/>
                </a:solidFill>
              </a:rPr>
              <a:t/>
            </a:r>
            <a:br>
              <a:rPr lang="en-GB" b="1" kern="0" dirty="0" smtClean="0">
                <a:solidFill>
                  <a:schemeClr val="bg1"/>
                </a:solidFill>
              </a:rPr>
            </a:br>
            <a:r>
              <a:rPr lang="en-GB" b="1" kern="0" dirty="0" smtClean="0">
                <a:solidFill>
                  <a:schemeClr val="bg1"/>
                </a:solidFill>
              </a:rPr>
              <a:t>NARVAL South, December 2013</a:t>
            </a:r>
            <a:br>
              <a:rPr lang="en-GB" b="1" kern="0" dirty="0" smtClean="0">
                <a:solidFill>
                  <a:schemeClr val="bg1"/>
                </a:solidFill>
              </a:rPr>
            </a:br>
            <a:r>
              <a:rPr lang="en-GB" b="1" kern="0" dirty="0" smtClean="0">
                <a:solidFill>
                  <a:schemeClr val="bg1"/>
                </a:solidFill>
              </a:rPr>
              <a:t>(North </a:t>
            </a:r>
            <a:r>
              <a:rPr lang="en-GB" b="1" kern="0" dirty="0">
                <a:solidFill>
                  <a:schemeClr val="bg1"/>
                </a:solidFill>
              </a:rPr>
              <a:t>Atlantic trade wind </a:t>
            </a:r>
            <a:r>
              <a:rPr lang="en-GB" b="1" kern="0" dirty="0" smtClean="0">
                <a:solidFill>
                  <a:schemeClr val="bg1"/>
                </a:solidFill>
              </a:rPr>
              <a:t>clouds)</a:t>
            </a:r>
            <a:br>
              <a:rPr lang="en-GB" b="1" kern="0" dirty="0" smtClean="0">
                <a:solidFill>
                  <a:schemeClr val="bg1"/>
                </a:solidFill>
              </a:rPr>
            </a:br>
            <a:r>
              <a:rPr lang="en-GB" b="1" kern="0" dirty="0" smtClean="0">
                <a:solidFill>
                  <a:schemeClr val="bg1"/>
                </a:solidFill>
              </a:rPr>
              <a:t>PI: Christian </a:t>
            </a:r>
            <a:r>
              <a:rPr lang="en-GB" b="1" kern="0" dirty="0" err="1" smtClean="0">
                <a:solidFill>
                  <a:schemeClr val="bg1"/>
                </a:solidFill>
              </a:rPr>
              <a:t>Klepp</a:t>
            </a:r>
            <a:r>
              <a:rPr lang="en-GB" b="1" kern="0" dirty="0" smtClean="0">
                <a:solidFill>
                  <a:schemeClr val="bg1"/>
                </a:solidFill>
              </a:rPr>
              <a:t>, Stephan </a:t>
            </a:r>
            <a:r>
              <a:rPr lang="en-GB" b="1" kern="0" dirty="0" err="1" smtClean="0">
                <a:solidFill>
                  <a:schemeClr val="bg1"/>
                </a:solidFill>
              </a:rPr>
              <a:t>Bakan</a:t>
            </a:r>
            <a:endParaRPr lang="en-GB" b="1" kern="0" dirty="0" smtClean="0">
              <a:solidFill>
                <a:schemeClr val="bg1"/>
              </a:solidFill>
            </a:endParaRPr>
          </a:p>
          <a:p>
            <a:pPr marL="900113" lvl="1" indent="-454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b="1" kern="0" dirty="0">
              <a:solidFill>
                <a:schemeClr val="bg1"/>
              </a:solidFill>
            </a:endParaRPr>
          </a:p>
          <a:p>
            <a:pPr marL="446088" lvl="1" fontAlgn="base">
              <a:spcBef>
                <a:spcPct val="0"/>
              </a:spcBef>
              <a:spcAft>
                <a:spcPct val="0"/>
              </a:spcAft>
            </a:pPr>
            <a:r>
              <a:rPr lang="en-GB" b="1" kern="0" dirty="0" smtClean="0">
                <a:solidFill>
                  <a:schemeClr val="bg1"/>
                </a:solidFill>
              </a:rPr>
              <a:t>total </a:t>
            </a:r>
            <a:r>
              <a:rPr lang="en-GB" b="1" kern="0" dirty="0">
                <a:solidFill>
                  <a:schemeClr val="bg1"/>
                </a:solidFill>
              </a:rPr>
              <a:t>about 135 hours flights</a:t>
            </a:r>
          </a:p>
        </p:txBody>
      </p:sp>
    </p:spTree>
    <p:extLst>
      <p:ext uri="{BB962C8B-B14F-4D97-AF65-F5344CB8AC3E}">
        <p14:creationId xmlns:p14="http://schemas.microsoft.com/office/powerpoint/2010/main" val="29830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HALO Cloud </a:t>
            </a:r>
            <a:r>
              <a:rPr lang="en-GB" dirty="0" smtClean="0"/>
              <a:t>Radar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Challenges:</a:t>
            </a:r>
          </a:p>
          <a:p>
            <a:r>
              <a:rPr lang="en-GB" dirty="0" smtClean="0"/>
              <a:t>Calibration (additional losses through </a:t>
            </a:r>
            <a:r>
              <a:rPr lang="en-GB" dirty="0" err="1" smtClean="0"/>
              <a:t>radom</a:t>
            </a:r>
            <a:r>
              <a:rPr lang="en-GB" dirty="0" smtClean="0"/>
              <a:t> plate, longer wave guides)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err="1" smtClean="0"/>
              <a:t>Intercomparison</a:t>
            </a:r>
            <a:r>
              <a:rPr lang="en-GB" dirty="0" smtClean="0"/>
              <a:t> with other MIRA, </a:t>
            </a:r>
            <a:r>
              <a:rPr lang="en-GB" dirty="0" err="1" smtClean="0"/>
              <a:t>Cloudsat</a:t>
            </a:r>
            <a:r>
              <a:rPr lang="en-GB" dirty="0" smtClean="0"/>
              <a:t>, RASTA, …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Aircraft speed of 240 m/s requires shorter sampling time </a:t>
            </a:r>
            <a:br>
              <a:rPr lang="en-GB" dirty="0" smtClean="0"/>
            </a:br>
            <a:r>
              <a:rPr lang="en-GB" dirty="0" smtClean="0"/>
              <a:t>1 second (= 20 FFT of 256 samples at 5000 Hz)</a:t>
            </a:r>
          </a:p>
          <a:p>
            <a:endParaRPr lang="en-GB" dirty="0"/>
          </a:p>
          <a:p>
            <a:r>
              <a:rPr lang="en-GB" dirty="0" smtClean="0"/>
              <a:t>Sensitivity issues: boundary water clouds are 10 – 14 km away</a:t>
            </a:r>
            <a:br>
              <a:rPr lang="en-GB" dirty="0" smtClean="0"/>
            </a:br>
            <a:r>
              <a:rPr lang="en-GB" dirty="0" smtClean="0"/>
              <a:t>from radar; broadening of spectra reduces power in spectral peak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Contribution of aircraft motion on Doppler velocity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78772"/>
            <a:ext cx="4139952" cy="24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297" y="3662550"/>
            <a:ext cx="3849191" cy="25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324920" cy="253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467000"/>
            <a:ext cx="4324920" cy="255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9" t="6369" r="4921" b="9777"/>
          <a:stretch/>
        </p:blipFill>
        <p:spPr bwMode="auto">
          <a:xfrm>
            <a:off x="4355976" y="3269311"/>
            <a:ext cx="2755580" cy="19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76000" y="6669360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chemeClr val="tx1"/>
                </a:solidFill>
              </a:rPr>
              <a:pPr/>
              <a:t>12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69360"/>
            <a:ext cx="5868000" cy="122237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MIRA Radar Workshop, Martin Hagen, München 13-14 May, 2014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HALO Cloud </a:t>
            </a:r>
            <a:r>
              <a:rPr lang="en-GB" dirty="0" smtClean="0"/>
              <a:t>Radar – </a:t>
            </a:r>
            <a:r>
              <a:rPr lang="en-GB" dirty="0" err="1" smtClean="0"/>
              <a:t>Intercomparison</a:t>
            </a:r>
            <a:r>
              <a:rPr lang="en-GB" dirty="0" smtClean="0"/>
              <a:t> with </a:t>
            </a:r>
            <a:r>
              <a:rPr lang="en-GB" dirty="0" err="1" smtClean="0"/>
              <a:t>Jülich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9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HALO Cloud </a:t>
            </a:r>
            <a:r>
              <a:rPr lang="en-GB" dirty="0" smtClean="0"/>
              <a:t>Radar – </a:t>
            </a:r>
            <a:r>
              <a:rPr lang="en-GB" dirty="0" err="1" smtClean="0"/>
              <a:t>Intercomparison</a:t>
            </a:r>
            <a:r>
              <a:rPr lang="en-GB" dirty="0" smtClean="0"/>
              <a:t> with Leipzig</a:t>
            </a:r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 </a:t>
            </a:r>
            <a:r>
              <a:rPr lang="en-GB" dirty="0" err="1" smtClean="0"/>
              <a:t>reflectivities</a:t>
            </a:r>
            <a:r>
              <a:rPr lang="en-GB" dirty="0" smtClean="0"/>
              <a:t> &lt; -30 dBZ</a:t>
            </a:r>
          </a:p>
          <a:p>
            <a:r>
              <a:rPr lang="en-GB" dirty="0" smtClean="0"/>
              <a:t>higher boundary layer</a:t>
            </a:r>
            <a:br>
              <a:rPr lang="en-GB" dirty="0" smtClean="0"/>
            </a:br>
            <a:r>
              <a:rPr lang="en-GB" dirty="0" smtClean="0"/>
              <a:t>sensitivity at lower flight</a:t>
            </a:r>
            <a:br>
              <a:rPr lang="en-GB" dirty="0" smtClean="0"/>
            </a:br>
            <a:r>
              <a:rPr lang="en-GB" dirty="0" smtClean="0"/>
              <a:t>height</a:t>
            </a:r>
            <a:endParaRPr lang="en-GB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>
                <a:solidFill>
                  <a:schemeClr val="tx1"/>
                </a:solidFill>
              </a:rPr>
              <a:pPr/>
              <a:t>13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MIRA Radar Workshop, Martin Hagen, München 13-14 May,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172" name="Picture 4" descr="http://metekgmbh.dyndns.org/ift/pngs/2013/0724/1401.9pz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6" t="10969" r="11009" b="9358"/>
          <a:stretch/>
        </p:blipFill>
        <p:spPr bwMode="auto">
          <a:xfrm>
            <a:off x="3923928" y="2722648"/>
            <a:ext cx="5220072" cy="34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75" r="3875"/>
          <a:stretch/>
        </p:blipFill>
        <p:spPr bwMode="auto">
          <a:xfrm>
            <a:off x="0" y="796412"/>
            <a:ext cx="5294671" cy="29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738033"/>
            <a:ext cx="30622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60649"/>
            <a:ext cx="9144000" cy="648072"/>
          </a:xfrm>
        </p:spPr>
        <p:txBody>
          <a:bodyPr/>
          <a:lstStyle/>
          <a:p>
            <a:pPr algn="ctr"/>
            <a:r>
              <a:rPr lang="en-GB" dirty="0"/>
              <a:t>HALO Cloud </a:t>
            </a:r>
            <a:r>
              <a:rPr lang="en-GB" dirty="0" smtClean="0"/>
              <a:t>Radar </a:t>
            </a:r>
            <a:r>
              <a:rPr lang="en-GB" dirty="0"/>
              <a:t>– </a:t>
            </a:r>
            <a:r>
              <a:rPr lang="en-GB" dirty="0" err="1"/>
              <a:t>Intercomparison</a:t>
            </a:r>
            <a:r>
              <a:rPr lang="en-GB" dirty="0"/>
              <a:t> with </a:t>
            </a:r>
            <a:r>
              <a:rPr lang="en-GB" dirty="0" err="1" smtClean="0"/>
              <a:t>Cloudsat</a:t>
            </a:r>
            <a:r>
              <a:rPr lang="en-GB" dirty="0" smtClean="0"/>
              <a:t>/</a:t>
            </a:r>
            <a:r>
              <a:rPr lang="en-GB" dirty="0" err="1" smtClean="0"/>
              <a:t>Calipso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781177"/>
            <a:ext cx="2708267" cy="531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008740" y="1484784"/>
            <a:ext cx="4504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54° 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23728" y="2780928"/>
            <a:ext cx="4504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53° 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95736" y="4106100"/>
            <a:ext cx="4504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52° 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49348" y="5460722"/>
            <a:ext cx="4504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51° N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93" t="10231" b="2224"/>
          <a:stretch/>
        </p:blipFill>
        <p:spPr bwMode="auto">
          <a:xfrm>
            <a:off x="3548110" y="649716"/>
            <a:ext cx="5575749" cy="1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3" t="9395" b="2830"/>
          <a:stretch/>
        </p:blipFill>
        <p:spPr bwMode="auto">
          <a:xfrm>
            <a:off x="3548111" y="2118342"/>
            <a:ext cx="5595889" cy="13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085" y="3431852"/>
            <a:ext cx="5253339" cy="18166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959" y="3506334"/>
            <a:ext cx="514350" cy="141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35896" y="620688"/>
            <a:ext cx="446622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HALO Cloud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radar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(35 GHz)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Reflectivity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643633" y="2092206"/>
            <a:ext cx="405861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CLOUDSAT Cloud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radar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(95 GHz)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Reflectivity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506" y="662760"/>
            <a:ext cx="986822" cy="2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3635896" y="3405860"/>
            <a:ext cx="446622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HALO WALES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Attenuated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Backscatter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Ratio 1064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(|| Pol.)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19872" y="2220527"/>
            <a:ext cx="128240" cy="11285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14</a:t>
            </a:r>
          </a:p>
          <a:p>
            <a:pPr algn="r">
              <a:lnSpc>
                <a:spcPts val="11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12</a:t>
            </a:r>
          </a:p>
          <a:p>
            <a:pPr algn="r">
              <a:lnSpc>
                <a:spcPts val="11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pPr algn="r">
              <a:lnSpc>
                <a:spcPts val="11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algn="r">
              <a:lnSpc>
                <a:spcPts val="11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6</a:t>
            </a:r>
          </a:p>
          <a:p>
            <a:pPr algn="r">
              <a:lnSpc>
                <a:spcPts val="11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algn="r">
              <a:lnSpc>
                <a:spcPts val="11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r">
              <a:lnSpc>
                <a:spcPts val="1100"/>
              </a:lnSpc>
            </a:pPr>
            <a:r>
              <a:rPr lang="de-DE" sz="900" dirty="0">
                <a:latin typeface="Arial" pitchFamily="34" charset="0"/>
                <a:cs typeface="Arial" pitchFamily="34" charset="0"/>
              </a:rPr>
              <a:t>0</a:t>
            </a:r>
            <a:endParaRPr lang="de-DE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419872" y="781501"/>
            <a:ext cx="12824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14</a:t>
            </a:r>
          </a:p>
          <a:p>
            <a:pPr algn="r">
              <a:lnSpc>
                <a:spcPts val="12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12</a:t>
            </a:r>
          </a:p>
          <a:p>
            <a:pPr algn="r">
              <a:lnSpc>
                <a:spcPts val="12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pPr algn="r">
              <a:lnSpc>
                <a:spcPts val="12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algn="r">
              <a:lnSpc>
                <a:spcPts val="12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6</a:t>
            </a:r>
          </a:p>
          <a:p>
            <a:pPr algn="r">
              <a:lnSpc>
                <a:spcPts val="12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algn="r">
              <a:lnSpc>
                <a:spcPts val="12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r">
              <a:lnSpc>
                <a:spcPts val="1200"/>
              </a:lnSpc>
            </a:pPr>
            <a:r>
              <a:rPr lang="de-DE" sz="900" dirty="0">
                <a:latin typeface="Arial" pitchFamily="34" charset="0"/>
                <a:cs typeface="Arial" pitchFamily="34" charset="0"/>
              </a:rPr>
              <a:t>0</a:t>
            </a:r>
            <a:endParaRPr lang="de-DE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2837567" y="1359017"/>
            <a:ext cx="75661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50" dirty="0" err="1" smtClean="0">
                <a:latin typeface="Arial" pitchFamily="34" charset="0"/>
                <a:cs typeface="Arial" pitchFamily="34" charset="0"/>
              </a:rPr>
              <a:t>Altitude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(km)</a:t>
            </a: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2837568" y="2736140"/>
            <a:ext cx="75661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50" dirty="0" err="1" smtClean="0">
                <a:latin typeface="Arial" pitchFamily="34" charset="0"/>
                <a:cs typeface="Arial" pitchFamily="34" charset="0"/>
              </a:rPr>
              <a:t>Altitude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(km)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436586" y="5046649"/>
            <a:ext cx="128240" cy="10259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14</a:t>
            </a:r>
          </a:p>
          <a:p>
            <a:pPr algn="r">
              <a:lnSpc>
                <a:spcPts val="10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12</a:t>
            </a:r>
          </a:p>
          <a:p>
            <a:pPr algn="r">
              <a:lnSpc>
                <a:spcPts val="10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pPr algn="r">
              <a:lnSpc>
                <a:spcPts val="10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algn="r">
              <a:lnSpc>
                <a:spcPts val="10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6</a:t>
            </a:r>
          </a:p>
          <a:p>
            <a:pPr algn="r">
              <a:lnSpc>
                <a:spcPts val="10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algn="r">
              <a:lnSpc>
                <a:spcPts val="1000"/>
              </a:lnSpc>
            </a:pPr>
            <a:r>
              <a:rPr lang="de-DE" sz="9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r">
              <a:lnSpc>
                <a:spcPts val="1000"/>
              </a:lnSpc>
            </a:pPr>
            <a:r>
              <a:rPr lang="de-DE" sz="900" dirty="0">
                <a:latin typeface="Arial" pitchFamily="34" charset="0"/>
                <a:cs typeface="Arial" pitchFamily="34" charset="0"/>
              </a:rPr>
              <a:t>0</a:t>
            </a:r>
            <a:endParaRPr lang="de-DE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2837568" y="5513194"/>
            <a:ext cx="75661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50" dirty="0" err="1" smtClean="0">
                <a:latin typeface="Arial" pitchFamily="34" charset="0"/>
                <a:cs typeface="Arial" pitchFamily="34" charset="0"/>
              </a:rPr>
              <a:t>Altitude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(km)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86" t="18352" r="4015" b="9997"/>
          <a:stretch/>
        </p:blipFill>
        <p:spPr bwMode="auto">
          <a:xfrm>
            <a:off x="3582078" y="5085704"/>
            <a:ext cx="5311756" cy="101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647261" y="4901038"/>
            <a:ext cx="416851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CALIPSO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Attenuated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Backscatter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1064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(dB km-1 sr-1)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507275" y="6116548"/>
            <a:ext cx="4831451" cy="2308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51.5                 52.0                    52.5                     53.0                  53.5                   54.0</a:t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Latitude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N</a:t>
            </a: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76000" y="6669360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chemeClr val="tx1"/>
                </a:solidFill>
              </a:rPr>
              <a:pPr/>
              <a:t>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69360"/>
            <a:ext cx="5868000" cy="122237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MIRA Radar Workshop, Martin Hagen, München 13-14 May, 2014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HALO Cloud Radar </a:t>
            </a:r>
            <a:r>
              <a:rPr lang="de-DE" dirty="0" err="1" smtClean="0"/>
              <a:t>and</a:t>
            </a:r>
            <a:r>
              <a:rPr lang="de-DE" dirty="0" smtClean="0"/>
              <a:t> Lidar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Radar  reflectivity </a:t>
            </a:r>
            <a:r>
              <a:rPr lang="en-GB" i="1" dirty="0" smtClean="0"/>
              <a:t>Z α </a:t>
            </a:r>
            <a:r>
              <a:rPr lang="en-GB" i="1" dirty="0" smtClean="0">
                <a:solidFill>
                  <a:srgbClr val="0070C0"/>
                </a:solidFill>
              </a:rPr>
              <a:t>D</a:t>
            </a:r>
            <a:r>
              <a:rPr lang="en-GB" i="1" baseline="30000" dirty="0" smtClean="0">
                <a:solidFill>
                  <a:srgbClr val="0070C0"/>
                </a:solidFill>
              </a:rPr>
              <a:t>6</a:t>
            </a:r>
            <a:r>
              <a:rPr lang="en-GB" dirty="0" smtClean="0"/>
              <a:t>; Lidar backscatter </a:t>
            </a:r>
            <a:r>
              <a:rPr lang="en-GB" i="1" dirty="0" smtClean="0"/>
              <a:t>β α </a:t>
            </a:r>
            <a:r>
              <a:rPr lang="en-GB" i="1" dirty="0" smtClean="0">
                <a:solidFill>
                  <a:srgbClr val="0070C0"/>
                </a:solidFill>
              </a:rPr>
              <a:t>D</a:t>
            </a:r>
            <a:r>
              <a:rPr lang="en-GB" i="1" baseline="30000" dirty="0" smtClean="0">
                <a:solidFill>
                  <a:srgbClr val="0070C0"/>
                </a:solidFill>
              </a:rPr>
              <a:t>2</a:t>
            </a:r>
            <a:endParaRPr lang="en-GB" baseline="30000" dirty="0" smtClean="0">
              <a:solidFill>
                <a:srgbClr val="0070C0"/>
              </a:solidFill>
            </a:endParaRPr>
          </a:p>
          <a:p>
            <a:r>
              <a:rPr lang="en-GB" sz="1800" dirty="0" smtClean="0"/>
              <a:t>Lidar sensitive on hydrometeor concentration; signal can be saturated</a:t>
            </a:r>
          </a:p>
          <a:p>
            <a:r>
              <a:rPr lang="en-GB" sz="1800" dirty="0" smtClean="0"/>
              <a:t>Radar sensitive on hydrometeor size; cumulus clouds, water clouds and thin cirrus can be missed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Matrixgruppe "Natürliche Wolken in der oberen Troposphäre", Martin Hagen, IPA 24 Feb. 2014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270033" y="2309033"/>
            <a:ext cx="27657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NARVAL North 21-02-2014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8"/>
          <a:stretch/>
        </p:blipFill>
        <p:spPr bwMode="auto">
          <a:xfrm>
            <a:off x="0" y="2554085"/>
            <a:ext cx="9144000" cy="361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68952" cy="648072"/>
          </a:xfrm>
        </p:spPr>
        <p:txBody>
          <a:bodyPr/>
          <a:lstStyle/>
          <a:p>
            <a:pPr algn="ctr"/>
            <a:r>
              <a:rPr lang="en-GB" dirty="0"/>
              <a:t>HALO Cloud </a:t>
            </a:r>
            <a:r>
              <a:rPr lang="en-GB" dirty="0" smtClean="0"/>
              <a:t>Radar </a:t>
            </a:r>
            <a:r>
              <a:rPr lang="en-GB" dirty="0"/>
              <a:t>– </a:t>
            </a:r>
            <a:r>
              <a:rPr lang="en-GB" dirty="0" err="1"/>
              <a:t>Intercomparison</a:t>
            </a:r>
            <a:r>
              <a:rPr lang="en-GB" dirty="0"/>
              <a:t> with </a:t>
            </a:r>
            <a:r>
              <a:rPr lang="en-GB" dirty="0" smtClean="0"/>
              <a:t>French RASTA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Joint flight</a:t>
            </a:r>
          </a:p>
          <a:p>
            <a:pPr marL="0" indent="0">
              <a:buNone/>
            </a:pPr>
            <a:r>
              <a:rPr lang="en-GB" dirty="0" smtClean="0"/>
              <a:t>during</a:t>
            </a:r>
            <a:br>
              <a:rPr lang="en-GB" dirty="0" smtClean="0"/>
            </a:br>
            <a:r>
              <a:rPr lang="en-GB" dirty="0" smtClean="0"/>
              <a:t>NARVAL</a:t>
            </a:r>
          </a:p>
          <a:p>
            <a:pPr marL="0" indent="0">
              <a:buNone/>
            </a:pPr>
            <a:r>
              <a:rPr lang="en-GB" dirty="0" smtClean="0"/>
              <a:t>between</a:t>
            </a:r>
          </a:p>
          <a:p>
            <a:pPr marL="0" indent="0">
              <a:buNone/>
            </a:pPr>
            <a:r>
              <a:rPr lang="en-GB" dirty="0" smtClean="0"/>
              <a:t>Lyon and</a:t>
            </a:r>
          </a:p>
          <a:p>
            <a:pPr marL="0" indent="0">
              <a:buNone/>
            </a:pPr>
            <a:r>
              <a:rPr lang="en-GB" dirty="0" smtClean="0"/>
              <a:t>Tarbes</a:t>
            </a:r>
            <a:endParaRPr lang="en-GB" dirty="0"/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>
                <a:solidFill>
                  <a:schemeClr val="tx1"/>
                </a:solidFill>
              </a:rPr>
              <a:pPr/>
              <a:t>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MIRA Radar Workshop, Martin Hagen, München 13-14 May, 2014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6840760" cy="553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3872"/>
            <a:ext cx="2699792" cy="18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6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 – Cloud Radar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8568952" cy="5112568"/>
          </a:xfrm>
        </p:spPr>
        <p:txBody>
          <a:bodyPr/>
          <a:lstStyle/>
          <a:p>
            <a:r>
              <a:rPr lang="en-GB" dirty="0" smtClean="0"/>
              <a:t>Contribution of aircraft motion on Doppler velocity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Aircraft vertical motion </a:t>
            </a:r>
            <a:r>
              <a:rPr lang="en-GB" dirty="0"/>
              <a:t>up – </a:t>
            </a:r>
            <a:r>
              <a:rPr lang="en-GB" dirty="0" smtClean="0"/>
              <a:t>down			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err="1" smtClean="0"/>
              <a:t>neglectible</a:t>
            </a:r>
            <a:r>
              <a:rPr lang="en-GB" dirty="0" smtClean="0"/>
              <a:t> (?!?)</a:t>
            </a:r>
            <a:endParaRPr lang="en-GB" dirty="0"/>
          </a:p>
          <a:p>
            <a:r>
              <a:rPr lang="en-GB" dirty="0" smtClean="0"/>
              <a:t>Pitch of aircraft (1.5 – 3°)			</a:t>
            </a:r>
            <a:r>
              <a:rPr lang="en-GB" dirty="0" smtClean="0">
                <a:sym typeface="Wingdings" panose="05000000000000000000" pitchFamily="2" charset="2"/>
              </a:rPr>
              <a:t> 2° @ 210 m/s = 7.2 m/s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depends on weight and speed</a:t>
            </a:r>
          </a:p>
          <a:p>
            <a:r>
              <a:rPr lang="en-GB" dirty="0"/>
              <a:t>B</a:t>
            </a:r>
            <a:r>
              <a:rPr lang="en-GB" dirty="0" smtClean="0"/>
              <a:t>roadening of Doppler spectrum		</a:t>
            </a:r>
            <a:r>
              <a:rPr lang="en-GB" dirty="0" smtClean="0">
                <a:sym typeface="Wingdings" panose="05000000000000000000" pitchFamily="2" charset="2"/>
              </a:rPr>
              <a:t> 0.6 m/s spectral width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finite beam width			     introduced</a:t>
            </a:r>
          </a:p>
          <a:p>
            <a:r>
              <a:rPr lang="en-GB" dirty="0" smtClean="0"/>
              <a:t>Influence of wind profile if			</a:t>
            </a:r>
            <a:r>
              <a:rPr lang="en-GB" dirty="0" smtClean="0">
                <a:sym typeface="Wingdings" panose="05000000000000000000" pitchFamily="2" charset="2"/>
              </a:rPr>
              <a:t> wind </a:t>
            </a:r>
            <a:r>
              <a:rPr lang="en-GB" dirty="0" err="1" smtClean="0">
                <a:sym typeface="Wingdings" panose="05000000000000000000" pitchFamily="2" charset="2"/>
              </a:rPr>
              <a:t>profil</a:t>
            </a:r>
            <a:r>
              <a:rPr lang="en-GB" dirty="0" smtClean="0">
                <a:sym typeface="Wingdings" panose="05000000000000000000" pitchFamily="2" charset="2"/>
              </a:rPr>
              <a:t> is not known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pitch is non-zero				     normally, </a:t>
            </a:r>
            <a:r>
              <a:rPr lang="en-GB" dirty="0" err="1" smtClean="0"/>
              <a:t>dropsondes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						     can give estimate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939">
            <a:off x="2594905" y="556256"/>
            <a:ext cx="6477877" cy="166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5079464" y="2108892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4791432" y="2108892"/>
            <a:ext cx="288032" cy="37444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2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51582">
            <a:off x="6822919" y="3677001"/>
            <a:ext cx="987946" cy="73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 – Cloud Radar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8568952" cy="5112568"/>
          </a:xfrm>
        </p:spPr>
        <p:txBody>
          <a:bodyPr/>
          <a:lstStyle/>
          <a:p>
            <a:r>
              <a:rPr lang="en-GB" dirty="0" smtClean="0"/>
              <a:t>Contribution of aircraft motion on Doppler velocity</a:t>
            </a:r>
          </a:p>
          <a:p>
            <a:r>
              <a:rPr lang="en-GB" dirty="0" smtClean="0"/>
              <a:t>Simulations with 2° pitch, TAS 210 m/s</a:t>
            </a:r>
          </a:p>
          <a:p>
            <a:pPr marL="0" indent="0">
              <a:buNone/>
            </a:pPr>
            <a:r>
              <a:rPr lang="en-GB" sz="1600" dirty="0" smtClean="0"/>
              <a:t>			     rain fall 5 mm/h Marshall-</a:t>
            </a:r>
            <a:br>
              <a:rPr lang="en-GB" sz="1600" dirty="0" smtClean="0"/>
            </a:br>
            <a:r>
              <a:rPr lang="en-GB" sz="1600" dirty="0" smtClean="0"/>
              <a:t>       single </a:t>
            </a:r>
            <a:r>
              <a:rPr lang="en-GB" sz="1600" dirty="0"/>
              <a:t>bin 0 dBZ </a:t>
            </a:r>
            <a:r>
              <a:rPr lang="en-GB" sz="1600" dirty="0" smtClean="0"/>
              <a:t>	     Palmer size distribution</a:t>
            </a:r>
            <a:endParaRPr lang="en-GB" sz="16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939">
            <a:off x="6424087" y="1058187"/>
            <a:ext cx="2712357" cy="69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7492658" y="1700808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7204626" y="1700808"/>
            <a:ext cx="288032" cy="37444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7143750" y="1700808"/>
            <a:ext cx="348908" cy="3023592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7385050" y="1700808"/>
            <a:ext cx="107608" cy="3048992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56"/>
          <a:stretch/>
        </p:blipFill>
        <p:spPr bwMode="auto">
          <a:xfrm>
            <a:off x="164902" y="2230562"/>
            <a:ext cx="3810000" cy="343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2230562"/>
            <a:ext cx="3672408" cy="343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Gerade Verbindung 17"/>
          <p:cNvCxnSpPr/>
          <p:nvPr/>
        </p:nvCxnSpPr>
        <p:spPr>
          <a:xfrm>
            <a:off x="1259632" y="3598714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259632" y="4376514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259632" y="3945905"/>
            <a:ext cx="6043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00" dirty="0" smtClean="0"/>
              <a:t>-13 dB</a:t>
            </a:r>
          </a:p>
        </p:txBody>
      </p:sp>
    </p:spTree>
    <p:extLst>
      <p:ext uri="{BB962C8B-B14F-4D97-AF65-F5344CB8AC3E}">
        <p14:creationId xmlns:p14="http://schemas.microsoft.com/office/powerpoint/2010/main" val="17064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Calibration issue</a:t>
            </a:r>
          </a:p>
          <a:p>
            <a:pPr lvl="1"/>
            <a:r>
              <a:rPr lang="en-GB" dirty="0" smtClean="0"/>
              <a:t>Schneefernerhaus: </a:t>
            </a:r>
            <a:br>
              <a:rPr lang="en-GB" dirty="0" smtClean="0"/>
            </a:br>
            <a:r>
              <a:rPr lang="en-GB" dirty="0" smtClean="0"/>
              <a:t>longer waveguide than usual</a:t>
            </a:r>
            <a:br>
              <a:rPr lang="en-GB" dirty="0" smtClean="0"/>
            </a:br>
            <a:r>
              <a:rPr lang="en-GB" dirty="0" smtClean="0"/>
              <a:t>hard to place an other MIRA for comparison</a:t>
            </a:r>
          </a:p>
          <a:p>
            <a:pPr lvl="1"/>
            <a:r>
              <a:rPr lang="en-GB" dirty="0" smtClean="0"/>
              <a:t>HALO cloud radar:</a:t>
            </a:r>
            <a:br>
              <a:rPr lang="en-GB" dirty="0" smtClean="0"/>
            </a:br>
            <a:r>
              <a:rPr lang="en-GB" dirty="0" smtClean="0"/>
              <a:t>loss through </a:t>
            </a:r>
            <a:r>
              <a:rPr lang="en-GB" dirty="0" err="1" smtClean="0"/>
              <a:t>radom</a:t>
            </a:r>
            <a:r>
              <a:rPr lang="en-GB" dirty="0" smtClean="0"/>
              <a:t> plate 1.5 dB one-way </a:t>
            </a:r>
            <a:br>
              <a:rPr lang="en-GB" dirty="0" smtClean="0"/>
            </a:br>
            <a:r>
              <a:rPr lang="en-GB" dirty="0" smtClean="0"/>
              <a:t>(different estimations, measurements at on point in </a:t>
            </a:r>
            <a:r>
              <a:rPr lang="en-GB" dirty="0" err="1" smtClean="0"/>
              <a:t>radom</a:t>
            </a:r>
            <a:r>
              <a:rPr lang="en-GB" dirty="0" smtClean="0"/>
              <a:t> only)</a:t>
            </a:r>
            <a:br>
              <a:rPr lang="en-GB" dirty="0" smtClean="0"/>
            </a:br>
            <a:r>
              <a:rPr lang="en-GB" dirty="0" err="1" smtClean="0"/>
              <a:t>intercomparison</a:t>
            </a:r>
            <a:r>
              <a:rPr lang="en-GB" dirty="0" smtClean="0"/>
              <a:t> with other MIRA36, but also other radars</a:t>
            </a:r>
          </a:p>
          <a:p>
            <a:pPr lvl="1"/>
            <a:endParaRPr lang="en-GB" dirty="0"/>
          </a:p>
          <a:p>
            <a:r>
              <a:rPr lang="en-GB" dirty="0" err="1" smtClean="0"/>
              <a:t>Dopper</a:t>
            </a:r>
            <a:r>
              <a:rPr lang="en-GB" dirty="0" smtClean="0"/>
              <a:t> velocity</a:t>
            </a:r>
            <a:br>
              <a:rPr lang="en-GB" dirty="0" smtClean="0"/>
            </a:br>
            <a:r>
              <a:rPr lang="en-GB" dirty="0" smtClean="0"/>
              <a:t>Doppler velocity = vertical air motion </a:t>
            </a:r>
            <a:r>
              <a:rPr lang="en-GB" dirty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fall speed of hydrometeors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Schneefernerhaus: large influence of flow over Alps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HALO aircraft motion does contaminate Doppler velocities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MIRA36 measurements in mountainous region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MIRA36 at UFS Environment Research Station Schneefernerhaus (2650 m MSL)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accent2"/>
                </a:solidFill>
              </a:rPr>
              <a:t>http://www.pa.op.dlr.de/poldirad/ufsmira.html</a:t>
            </a:r>
          </a:p>
          <a:p>
            <a:r>
              <a:rPr lang="en-GB" sz="1800" dirty="0" smtClean="0"/>
              <a:t>Operation </a:t>
            </a:r>
            <a:br>
              <a:rPr lang="en-GB" sz="1800" dirty="0" smtClean="0"/>
            </a:br>
            <a:r>
              <a:rPr lang="en-GB" sz="1800" dirty="0" smtClean="0"/>
              <a:t>since </a:t>
            </a:r>
            <a:br>
              <a:rPr lang="en-GB" sz="1800" dirty="0" smtClean="0"/>
            </a:br>
            <a:r>
              <a:rPr lang="en-GB" sz="1800" dirty="0" smtClean="0"/>
              <a:t>Nov. 2011</a:t>
            </a:r>
          </a:p>
          <a:p>
            <a:r>
              <a:rPr lang="en-GB" sz="1800" dirty="0" smtClean="0"/>
              <a:t>Archive: </a:t>
            </a:r>
            <a:br>
              <a:rPr lang="en-GB" sz="1800" dirty="0" smtClean="0"/>
            </a:br>
            <a:r>
              <a:rPr lang="en-GB" sz="1800" dirty="0" smtClean="0"/>
              <a:t>*.mmclx</a:t>
            </a:r>
            <a:br>
              <a:rPr lang="en-GB" sz="1800" dirty="0" smtClean="0"/>
            </a:br>
            <a:r>
              <a:rPr lang="en-GB" sz="1800" dirty="0" smtClean="0"/>
              <a:t>*.</a:t>
            </a:r>
            <a:r>
              <a:rPr lang="en-GB" sz="1800" dirty="0" err="1" smtClean="0"/>
              <a:t>dmp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*.</a:t>
            </a:r>
            <a:r>
              <a:rPr lang="en-GB" sz="1800" dirty="0" err="1" smtClean="0"/>
              <a:t>zspc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*.</a:t>
            </a:r>
            <a:r>
              <a:rPr lang="en-GB" sz="1800" dirty="0" err="1" smtClean="0"/>
              <a:t>pds</a:t>
            </a:r>
            <a:r>
              <a:rPr lang="en-GB" sz="1800" dirty="0" smtClean="0"/>
              <a:t> (off-line)</a:t>
            </a:r>
          </a:p>
          <a:p>
            <a:endParaRPr lang="en-GB" sz="18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628800"/>
            <a:ext cx="6583635" cy="45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5724128" y="2420888"/>
            <a:ext cx="151216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9541" y="764704"/>
            <a:ext cx="5484849" cy="25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MIRA36 measurements in mountainous region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Challenges:</a:t>
            </a:r>
          </a:p>
          <a:p>
            <a:r>
              <a:rPr lang="en-GB" sz="1800" dirty="0" smtClean="0"/>
              <a:t>harsh environment </a:t>
            </a:r>
          </a:p>
          <a:p>
            <a:pPr lvl="1">
              <a:lnSpc>
                <a:spcPts val="2000"/>
              </a:lnSpc>
            </a:pPr>
            <a:r>
              <a:rPr lang="en-GB" sz="1800" dirty="0" smtClean="0"/>
              <a:t>temperature</a:t>
            </a:r>
          </a:p>
          <a:p>
            <a:pPr lvl="1">
              <a:lnSpc>
                <a:spcPts val="2000"/>
              </a:lnSpc>
            </a:pPr>
            <a:r>
              <a:rPr lang="en-GB" sz="1800" dirty="0" smtClean="0"/>
              <a:t>snow fall</a:t>
            </a:r>
          </a:p>
          <a:p>
            <a:pPr lvl="1">
              <a:lnSpc>
                <a:spcPts val="2000"/>
              </a:lnSpc>
            </a:pPr>
            <a:r>
              <a:rPr lang="en-GB" sz="1800" dirty="0" smtClean="0"/>
              <a:t>snow drift</a:t>
            </a:r>
          </a:p>
          <a:p>
            <a:pPr lvl="1">
              <a:lnSpc>
                <a:spcPts val="2000"/>
              </a:lnSpc>
            </a:pPr>
            <a:r>
              <a:rPr lang="en-GB" sz="1800" dirty="0" smtClean="0"/>
              <a:t>low pressure</a:t>
            </a:r>
          </a:p>
          <a:p>
            <a:r>
              <a:rPr lang="en-GB" sz="1800" dirty="0" smtClean="0"/>
              <a:t>adapted installation</a:t>
            </a:r>
          </a:p>
          <a:p>
            <a:r>
              <a:rPr lang="en-GB" sz="1800" dirty="0" smtClean="0"/>
              <a:t>limited access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756" y="3429000"/>
            <a:ext cx="2055044" cy="27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07" y="3429000"/>
            <a:ext cx="1980101" cy="27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405" y="3429000"/>
            <a:ext cx="1999579" cy="27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429001"/>
            <a:ext cx="2092150" cy="27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44" b="-1"/>
          <a:stretch/>
        </p:blipFill>
        <p:spPr bwMode="auto">
          <a:xfrm>
            <a:off x="4688904" y="3278981"/>
            <a:ext cx="4419600" cy="29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944" y="1851819"/>
            <a:ext cx="44196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MIRA36 measurements in mountainous region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96" b="1"/>
          <a:stretch/>
        </p:blipFill>
        <p:spPr bwMode="auto">
          <a:xfrm>
            <a:off x="79336" y="3933057"/>
            <a:ext cx="44140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1"/>
          <a:stretch/>
        </p:blipFill>
        <p:spPr bwMode="auto">
          <a:xfrm>
            <a:off x="4656112" y="657225"/>
            <a:ext cx="4419600" cy="240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6" y="764704"/>
            <a:ext cx="4532211" cy="292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20266" y="764704"/>
            <a:ext cx="4532211" cy="146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076056" y="1263243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SNR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51734" y="4735454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LDR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164559" y="2996952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VEL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5536" y="836712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SNR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95536" y="2466728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VEL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1183" y="4149080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VEL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28184" y="975211"/>
            <a:ext cx="13550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28 Nov. 2012</a:t>
            </a:r>
            <a:endParaRPr lang="en-GB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1608845" y="768365"/>
            <a:ext cx="13721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10 Dec. 2012</a:t>
            </a:r>
            <a:endParaRPr lang="en-GB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1600284" y="4010580"/>
            <a:ext cx="13721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14 Dec. 2012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73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MIRA36 measurements in mountainous region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056784" cy="529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5152058" y="2057996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6084168" y="162711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5844195" y="1070288"/>
            <a:ext cx="10772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smtClean="0">
                <a:solidFill>
                  <a:srgbClr val="FF0000"/>
                </a:solidFill>
              </a:rPr>
              <a:t>Zugspitze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2962 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81823" y="1268760"/>
            <a:ext cx="7822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smtClean="0">
                <a:solidFill>
                  <a:srgbClr val="FF0000"/>
                </a:solidFill>
              </a:rPr>
              <a:t>UFS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2650 m</a:t>
            </a:r>
          </a:p>
        </p:txBody>
      </p:sp>
      <p:sp>
        <p:nvSpPr>
          <p:cNvPr id="11" name="Ellipse 10"/>
          <p:cNvSpPr/>
          <p:nvPr/>
        </p:nvSpPr>
        <p:spPr>
          <a:xfrm>
            <a:off x="4792018" y="235273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5177780" y="2734744"/>
            <a:ext cx="7822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smtClean="0">
                <a:solidFill>
                  <a:srgbClr val="FF0000"/>
                </a:solidFill>
              </a:rPr>
              <a:t>Platt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2500 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31640" y="2751884"/>
            <a:ext cx="897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Ehrwald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700 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212633" y="3558000"/>
            <a:ext cx="7822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Eibsee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1000 m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7452320" y="2057996"/>
            <a:ext cx="1132209" cy="29473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 rot="20728637">
            <a:off x="7597080" y="1956263"/>
            <a:ext cx="6155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smtClean="0">
                <a:solidFill>
                  <a:srgbClr val="FFFF00"/>
                </a:solidFill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42569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86000" y="836710"/>
            <a:ext cx="8172000" cy="525658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Example breaking waves 30 Sept. 2012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MIRA36 measurements in mountainous region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94" b="31818"/>
          <a:stretch/>
        </p:blipFill>
        <p:spPr bwMode="auto">
          <a:xfrm>
            <a:off x="255215" y="1268760"/>
            <a:ext cx="8277225" cy="19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764704"/>
            <a:ext cx="838200" cy="243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5" y="1340768"/>
            <a:ext cx="228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2"/>
          <a:stretch/>
        </p:blipFill>
        <p:spPr bwMode="auto">
          <a:xfrm>
            <a:off x="321890" y="3356992"/>
            <a:ext cx="8210550" cy="26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5" y="3320405"/>
            <a:ext cx="228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3320405"/>
            <a:ext cx="752475" cy="23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96136" y="1484784"/>
            <a:ext cx="1756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Reflectivity (dBZ)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96136" y="3366175"/>
            <a:ext cx="22313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Doppler velocity (m/s)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0" t="9000" r="5200" b="7500"/>
          <a:stretch/>
        </p:blipFill>
        <p:spPr bwMode="auto">
          <a:xfrm>
            <a:off x="5220072" y="3643174"/>
            <a:ext cx="3771777" cy="275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699792" y="6669360"/>
            <a:ext cx="5868000" cy="122237"/>
          </a:xfrm>
        </p:spPr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20689"/>
            <a:ext cx="6300192" cy="285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MIRA36 measurements in mountainous region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clutter from</a:t>
            </a:r>
            <a:br>
              <a:rPr lang="en-GB" dirty="0" smtClean="0"/>
            </a:br>
            <a:r>
              <a:rPr lang="en-GB" dirty="0" err="1" smtClean="0"/>
              <a:t>Gletscherbahn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gondola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7" name="Picture 14" descr="http://metekgmbh.dyndns.org/dlr/pngs/2014/0224/0901.9pz1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1" t="73516" r="12632" b="9091"/>
          <a:stretch/>
        </p:blipFill>
        <p:spPr bwMode="auto">
          <a:xfrm>
            <a:off x="539552" y="3501008"/>
            <a:ext cx="7154811" cy="10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tekgmbh.dyndns.org/dlr/pngs/2014/0224/0901.ldr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8" t="74045" r="12045" b="9201"/>
          <a:stretch/>
        </p:blipFill>
        <p:spPr bwMode="auto">
          <a:xfrm>
            <a:off x="528639" y="4221088"/>
            <a:ext cx="7200900" cy="10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tekgmbh.dyndns.org/dlr/pngs/2014/0224/0901.v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3" t="73753" r="12360" b="8946"/>
          <a:stretch/>
        </p:blipFill>
        <p:spPr bwMode="auto">
          <a:xfrm>
            <a:off x="539552" y="4888333"/>
            <a:ext cx="7154811" cy="107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3606343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SNR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99592" y="4282559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LDR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99592" y="4967625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VEL</a:t>
            </a:r>
          </a:p>
        </p:txBody>
      </p:sp>
      <p:pic>
        <p:nvPicPr>
          <p:cNvPr id="14" name="Picture 14" descr="http://metekgmbh.dyndns.org/dlr/pngs/2014/0224/0901.9pz1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99" t="81375" r="76915" b="15437"/>
          <a:stretch/>
        </p:blipFill>
        <p:spPr bwMode="auto">
          <a:xfrm>
            <a:off x="7975611" y="3471771"/>
            <a:ext cx="894581" cy="10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metekgmbh.dyndns.org/dlr/pngs/2014/0224/0901.v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1" t="81653" r="76935" b="15918"/>
          <a:stretch/>
        </p:blipFill>
        <p:spPr bwMode="auto">
          <a:xfrm>
            <a:off x="8003181" y="5192156"/>
            <a:ext cx="898153" cy="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metekgmbh.dyndns.org/dlr/pngs/2014/0224/0901.ldr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50" t="81124" r="76915" b="16196"/>
          <a:stretch/>
        </p:blipFill>
        <p:spPr bwMode="auto">
          <a:xfrm>
            <a:off x="7969018" y="4170020"/>
            <a:ext cx="9664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1407516" y="3861048"/>
            <a:ext cx="299020" cy="17570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6536" y="4480561"/>
            <a:ext cx="62624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563888" y="5850910"/>
            <a:ext cx="904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dirty="0" smtClean="0"/>
              <a:t>24 Feb. 2014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40609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HAMP – HALO Microwave Package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MIRA cloud radar</a:t>
            </a:r>
          </a:p>
          <a:p>
            <a:r>
              <a:rPr lang="en-GB" dirty="0" smtClean="0"/>
              <a:t>RPG microwave</a:t>
            </a:r>
            <a:br>
              <a:rPr lang="en-GB" dirty="0" smtClean="0"/>
            </a:br>
            <a:r>
              <a:rPr lang="en-GB" dirty="0" smtClean="0"/>
              <a:t>radiometers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WALES water</a:t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vapour lidar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7" y="836712"/>
            <a:ext cx="539046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3680013"/>
            <a:ext cx="2744656" cy="22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870415" y="3680012"/>
            <a:ext cx="2074017" cy="22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070191" y="3680013"/>
            <a:ext cx="4107543" cy="22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60478" y="3680012"/>
            <a:ext cx="10938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2400" b="1" dirty="0" smtClean="0">
                <a:solidFill>
                  <a:srgbClr val="FF6600"/>
                </a:solidFill>
              </a:rPr>
              <a:t>WALES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1590" y="3672708"/>
            <a:ext cx="164147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2400" b="1" dirty="0" err="1">
                <a:solidFill>
                  <a:srgbClr val="FFFF00"/>
                </a:solidFill>
              </a:rPr>
              <a:t>C</a:t>
            </a:r>
            <a:r>
              <a:rPr lang="de-DE" sz="2400" b="1" dirty="0" err="1" smtClean="0">
                <a:solidFill>
                  <a:srgbClr val="FFFF00"/>
                </a:solidFill>
              </a:rPr>
              <a:t>loudradar</a:t>
            </a:r>
            <a:r>
              <a:rPr lang="de-DE" sz="2400" b="1" dirty="0" smtClean="0">
                <a:solidFill>
                  <a:srgbClr val="FFFF00"/>
                </a:solidFill>
              </a:rPr>
              <a:t/>
            </a:r>
            <a:br>
              <a:rPr lang="de-DE" sz="2400" b="1" dirty="0" smtClean="0">
                <a:solidFill>
                  <a:srgbClr val="FFFF00"/>
                </a:solidFill>
              </a:rPr>
            </a:br>
            <a:r>
              <a:rPr lang="de-DE" sz="2400" b="1" dirty="0" smtClean="0">
                <a:solidFill>
                  <a:srgbClr val="FFFF00"/>
                </a:solidFill>
              </a:rPr>
              <a:t>35 GHz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73402" y="3680833"/>
            <a:ext cx="410112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Microwave</a:t>
            </a:r>
            <a:r>
              <a:rPr lang="de-D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radiometer</a:t>
            </a:r>
            <a:r>
              <a:rPr lang="de-D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de-D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de-D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183     22/58 90/119 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GHz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13559" y="2204864"/>
            <a:ext cx="6574665" cy="14751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 flipV="1">
            <a:off x="7524328" y="1952836"/>
            <a:ext cx="1619672" cy="1727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 Cloud Radar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Modified MIRA 36 for aircraft use</a:t>
            </a:r>
          </a:p>
          <a:p>
            <a:pPr lvl="1"/>
            <a:r>
              <a:rPr lang="en-GB" dirty="0" smtClean="0"/>
              <a:t>EMC compatibility</a:t>
            </a:r>
          </a:p>
          <a:p>
            <a:pPr lvl="1"/>
            <a:r>
              <a:rPr lang="en-GB" dirty="0" smtClean="0"/>
              <a:t>mitigation of electromagnetic radiation in the cabin</a:t>
            </a:r>
          </a:p>
          <a:p>
            <a:pPr lvl="1"/>
            <a:r>
              <a:rPr lang="en-GB" dirty="0" smtClean="0"/>
              <a:t>adapted clutter fence</a:t>
            </a:r>
          </a:p>
          <a:p>
            <a:r>
              <a:rPr lang="en-GB" dirty="0" smtClean="0"/>
              <a:t>any technical modification requires paper work, costs, time, …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MIRA Radar Workshop, Martin Hagen, München 13-14 May, 2014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429000"/>
            <a:ext cx="29147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372200" y="5634413"/>
            <a:ext cx="203902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antenna with clutter fence</a:t>
            </a:r>
            <a:br>
              <a:rPr lang="en-GB" sz="1400" dirty="0" smtClean="0">
                <a:solidFill>
                  <a:srgbClr val="FF0000"/>
                </a:solidFill>
              </a:rPr>
            </a:br>
            <a:r>
              <a:rPr lang="en-GB" sz="1400" dirty="0" smtClean="0">
                <a:solidFill>
                  <a:srgbClr val="FF0000"/>
                </a:solidFill>
              </a:rPr>
              <a:t>mounted in rear bottom </a:t>
            </a:r>
            <a:br>
              <a:rPr lang="en-GB" sz="1400" dirty="0" smtClean="0">
                <a:solidFill>
                  <a:srgbClr val="FF0000"/>
                </a:solidFill>
              </a:rPr>
            </a:br>
            <a:r>
              <a:rPr lang="en-GB" sz="1400" dirty="0" smtClean="0">
                <a:solidFill>
                  <a:srgbClr val="FF0000"/>
                </a:solidFill>
              </a:rPr>
              <a:t>window frame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57" y="2780928"/>
            <a:ext cx="2630615" cy="34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 rot="21282068">
            <a:off x="27120" y="5191829"/>
            <a:ext cx="85440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  3 PC’s</a:t>
            </a:r>
            <a:br>
              <a:rPr lang="en-GB" sz="1400" dirty="0" smtClean="0">
                <a:solidFill>
                  <a:srgbClr val="FF0000"/>
                </a:solidFill>
              </a:rPr>
            </a:br>
            <a:r>
              <a:rPr lang="en-GB" sz="1400" dirty="0" smtClean="0">
                <a:solidFill>
                  <a:srgbClr val="FF0000"/>
                </a:solidFill>
              </a:rPr>
              <a:t>radiometer</a:t>
            </a:r>
          </a:p>
        </p:txBody>
      </p:sp>
      <p:sp>
        <p:nvSpPr>
          <p:cNvPr id="11" name="Textfeld 10"/>
          <p:cNvSpPr txBox="1"/>
          <p:nvPr/>
        </p:nvSpPr>
        <p:spPr>
          <a:xfrm rot="21282068">
            <a:off x="317937" y="5839203"/>
            <a:ext cx="4167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PC</a:t>
            </a:r>
            <a:br>
              <a:rPr lang="en-GB" sz="1400" dirty="0" smtClean="0">
                <a:solidFill>
                  <a:srgbClr val="FF0000"/>
                </a:solidFill>
              </a:rPr>
            </a:br>
            <a:r>
              <a:rPr lang="en-GB" sz="1400" dirty="0" smtClean="0">
                <a:solidFill>
                  <a:srgbClr val="FF0000"/>
                </a:solidFill>
              </a:rPr>
              <a:t>radar</a:t>
            </a:r>
          </a:p>
        </p:txBody>
      </p:sp>
      <p:sp>
        <p:nvSpPr>
          <p:cNvPr id="12" name="Textfeld 11"/>
          <p:cNvSpPr txBox="1"/>
          <p:nvPr/>
        </p:nvSpPr>
        <p:spPr>
          <a:xfrm rot="21282068">
            <a:off x="27841" y="4184885"/>
            <a:ext cx="93775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display</a:t>
            </a:r>
            <a:br>
              <a:rPr lang="en-GB" sz="1400" dirty="0" smtClean="0">
                <a:solidFill>
                  <a:srgbClr val="FF0000"/>
                </a:solidFill>
              </a:rPr>
            </a:br>
            <a:r>
              <a:rPr lang="en-GB" sz="1400" dirty="0" smtClean="0">
                <a:solidFill>
                  <a:srgbClr val="FF0000"/>
                </a:solidFill>
              </a:rPr>
              <a:t>keyboard</a:t>
            </a:r>
            <a:br>
              <a:rPr lang="en-GB" sz="1400" dirty="0" smtClean="0">
                <a:solidFill>
                  <a:srgbClr val="FF0000"/>
                </a:solidFill>
              </a:rPr>
            </a:br>
            <a:r>
              <a:rPr lang="en-GB" sz="1400" dirty="0" smtClean="0">
                <a:solidFill>
                  <a:srgbClr val="FF0000"/>
                </a:solidFill>
              </a:rPr>
              <a:t>KVM switch</a:t>
            </a: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2568446" y="4353014"/>
            <a:ext cx="623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WALES</a:t>
            </a:r>
          </a:p>
        </p:txBody>
      </p:sp>
      <p:sp>
        <p:nvSpPr>
          <p:cNvPr id="14" name="Textfeld 13"/>
          <p:cNvSpPr txBox="1"/>
          <p:nvPr/>
        </p:nvSpPr>
        <p:spPr>
          <a:xfrm rot="21282068">
            <a:off x="1900982" y="3807589"/>
            <a:ext cx="40716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dryer</a:t>
            </a:r>
          </a:p>
        </p:txBody>
      </p:sp>
      <p:sp>
        <p:nvSpPr>
          <p:cNvPr id="15" name="Textfeld 14"/>
          <p:cNvSpPr txBox="1"/>
          <p:nvPr/>
        </p:nvSpPr>
        <p:spPr>
          <a:xfrm rot="21282068">
            <a:off x="1989948" y="4226951"/>
            <a:ext cx="2292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TX</a:t>
            </a:r>
          </a:p>
        </p:txBody>
      </p:sp>
      <p:sp>
        <p:nvSpPr>
          <p:cNvPr id="16" name="Textfeld 15"/>
          <p:cNvSpPr txBox="1"/>
          <p:nvPr/>
        </p:nvSpPr>
        <p:spPr>
          <a:xfrm rot="21282068">
            <a:off x="1909529" y="4885273"/>
            <a:ext cx="250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RX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213" y="2780929"/>
            <a:ext cx="26359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9731" y="2780927"/>
            <a:ext cx="2607630" cy="128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3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_mh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buNone/>
          <a:defRPr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dlr_mh</Template>
  <TotalTime>0</TotalTime>
  <Words>669</Words>
  <Application>Microsoft Office PowerPoint</Application>
  <PresentationFormat>Bildschirmpräsentation (4:3)</PresentationFormat>
  <Paragraphs>199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dlr_mh</vt:lpstr>
      <vt:lpstr>Estimation of vertical air motion under  extreme operation of MIRA36</vt:lpstr>
      <vt:lpstr>MIRA36 measurements in mountainous region</vt:lpstr>
      <vt:lpstr>MIRA36 measurements in mountainous region</vt:lpstr>
      <vt:lpstr>MIRA36 measurements in mountainous region</vt:lpstr>
      <vt:lpstr>MIRA36 measurements in mountainous region</vt:lpstr>
      <vt:lpstr>MIRA36 measurements in mountainous region</vt:lpstr>
      <vt:lpstr>MIRA36 measurements in mountainous region</vt:lpstr>
      <vt:lpstr>HAMP – HALO Microwave Package</vt:lpstr>
      <vt:lpstr>HALO Cloud Radar</vt:lpstr>
      <vt:lpstr>NARVAL Next-generation Aircraft Remote Sensing for Validation Studies </vt:lpstr>
      <vt:lpstr>HALO Cloud Radar</vt:lpstr>
      <vt:lpstr>HALO Cloud Radar – Intercomparison with Jülich </vt:lpstr>
      <vt:lpstr>HALO Cloud Radar – Intercomparison with Leipzig</vt:lpstr>
      <vt:lpstr>HALO Cloud Radar – Intercomparison with Cloudsat/Calipso</vt:lpstr>
      <vt:lpstr>HALO Cloud Radar and Lidar</vt:lpstr>
      <vt:lpstr>HALO Cloud Radar – Intercomparison with French RASTA</vt:lpstr>
      <vt:lpstr>HALO – Cloud Radar</vt:lpstr>
      <vt:lpstr>HALO – Cloud Radar</vt:lpstr>
      <vt:lpstr>Summary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– Weather Cuboid for Munich Airport Wind and EDR measurements</dc:title>
  <dc:creator>Hagen, Martin</dc:creator>
  <cp:lastModifiedBy>Hagen, Martin</cp:lastModifiedBy>
  <cp:revision>146</cp:revision>
  <dcterms:created xsi:type="dcterms:W3CDTF">2013-04-22T04:54:48Z</dcterms:created>
  <dcterms:modified xsi:type="dcterms:W3CDTF">2014-05-14T14:58:05Z</dcterms:modified>
</cp:coreProperties>
</file>