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0" r:id="rId4"/>
    <p:sldMasterId id="2147483706" r:id="rId5"/>
    <p:sldMasterId id="2147483711" r:id="rId6"/>
    <p:sldMasterId id="2147483716" r:id="rId7"/>
  </p:sldMasterIdLst>
  <p:notesMasterIdLst>
    <p:notesMasterId r:id="rId38"/>
  </p:notesMasterIdLst>
  <p:handoutMasterIdLst>
    <p:handoutMasterId r:id="rId39"/>
  </p:handoutMasterIdLst>
  <p:sldIdLst>
    <p:sldId id="256" r:id="rId8"/>
    <p:sldId id="316" r:id="rId9"/>
    <p:sldId id="317" r:id="rId10"/>
    <p:sldId id="288" r:id="rId11"/>
    <p:sldId id="305" r:id="rId12"/>
    <p:sldId id="309" r:id="rId13"/>
    <p:sldId id="308" r:id="rId14"/>
    <p:sldId id="307" r:id="rId15"/>
    <p:sldId id="287" r:id="rId16"/>
    <p:sldId id="290" r:id="rId17"/>
    <p:sldId id="318" r:id="rId18"/>
    <p:sldId id="319" r:id="rId19"/>
    <p:sldId id="304" r:id="rId20"/>
    <p:sldId id="284" r:id="rId21"/>
    <p:sldId id="306" r:id="rId22"/>
    <p:sldId id="289" r:id="rId23"/>
    <p:sldId id="310" r:id="rId24"/>
    <p:sldId id="311" r:id="rId25"/>
    <p:sldId id="312" r:id="rId26"/>
    <p:sldId id="313" r:id="rId27"/>
    <p:sldId id="315" r:id="rId28"/>
    <p:sldId id="314" r:id="rId29"/>
    <p:sldId id="303" r:id="rId30"/>
    <p:sldId id="320" r:id="rId31"/>
    <p:sldId id="321" r:id="rId32"/>
    <p:sldId id="322" r:id="rId33"/>
    <p:sldId id="323" r:id="rId34"/>
    <p:sldId id="324" r:id="rId35"/>
    <p:sldId id="325" r:id="rId36"/>
    <p:sldId id="326" r:id="rId37"/>
  </p:sldIdLst>
  <p:sldSz cx="9144000" cy="6858000" type="screen4x3"/>
  <p:notesSz cx="67945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32099"/>
    <a:srgbClr val="003300"/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34" autoAdjust="0"/>
  </p:normalViewPr>
  <p:slideViewPr>
    <p:cSldViewPr>
      <p:cViewPr varScale="1">
        <p:scale>
          <a:sx n="70" d="100"/>
          <a:sy n="70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8368" cy="49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3846058" y="0"/>
            <a:ext cx="2948368" cy="49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4B0476B2-5E16-47B6-8944-1FB305E18709}" type="datetimeFigureOut">
              <a:t>10.11.2014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422280"/>
            <a:ext cx="2948368" cy="49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3846058" y="9422280"/>
            <a:ext cx="2948368" cy="495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67DAE9BD-1233-40A2-8B86-C072E6DB288B}" type="slidenum">
              <a:t>‹Nr.›</a:t>
            </a:fld>
            <a:endParaRPr lang="de-DE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56277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Move="1" noResize="1"/>
          </p:cNvSpPr>
          <p:nvPr/>
        </p:nvSpPr>
        <p:spPr>
          <a:xfrm>
            <a:off x="0" y="0"/>
            <a:ext cx="6794787" cy="991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3" name="Kopfzeilenplatzhalter 2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46927" cy="466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800" tIns="45720" rIns="91800" bIns="4572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idx="1"/>
          </p:nvPr>
        </p:nvSpPr>
        <p:spPr>
          <a:xfrm>
            <a:off x="3848578" y="0"/>
            <a:ext cx="2947288" cy="466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800" tIns="45720" rIns="91800" bIns="4572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lienbildplatzhalter 4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77875"/>
            <a:ext cx="4867275" cy="36512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izenplatzhalter 5"/>
          <p:cNvSpPr txBox="1">
            <a:spLocks noGrp="1"/>
          </p:cNvSpPr>
          <p:nvPr>
            <p:ph type="body" sz="quarter" idx="3"/>
          </p:nvPr>
        </p:nvSpPr>
        <p:spPr>
          <a:xfrm>
            <a:off x="907772" y="4741560"/>
            <a:ext cx="4979603" cy="4429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de-DE"/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4"/>
          </p:nvPr>
        </p:nvSpPr>
        <p:spPr>
          <a:xfrm>
            <a:off x="1" y="9405720"/>
            <a:ext cx="2946927" cy="543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800" tIns="45720" rIns="91800" bIns="4572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0" i="0" u="none" strike="noStrike" baseline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de-DE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5"/>
          </p:nvPr>
        </p:nvSpPr>
        <p:spPr>
          <a:xfrm>
            <a:off x="3848578" y="9405720"/>
            <a:ext cx="2947288" cy="543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800" tIns="45720" rIns="91800" bIns="4572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i="0" u="none" strike="noStrike" baseline="0">
                <a:solidFill>
                  <a:srgbClr val="000000"/>
                </a:solidFill>
                <a:latin typeface="Times New Roman" pitchFamily="18"/>
                <a:ea typeface="Arial" pitchFamily="34"/>
                <a:cs typeface="Arial" pitchFamily="34"/>
              </a:defRPr>
            </a:lvl1pPr>
          </a:lstStyle>
          <a:p>
            <a:pPr lvl="0"/>
            <a:fld id="{2008E9E8-9506-444A-9E63-6A08820B8A7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3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de-DE" sz="1200" b="0" i="0" u="none" strike="noStrike" baseline="0">
        <a:ln>
          <a:noFill/>
        </a:ln>
        <a:solidFill>
          <a:srgbClr val="000000"/>
        </a:solidFill>
        <a:latin typeface="Arial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65200" y="777875"/>
            <a:ext cx="4867275" cy="36512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7772" y="4741560"/>
            <a:ext cx="4979603" cy="4429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de-DE" kern="1200"/>
          </a:p>
        </p:txBody>
      </p:sp>
      <p:sp>
        <p:nvSpPr>
          <p:cNvPr id="4" name="Foliennummernplatzhalter 3"/>
          <p:cNvSpPr/>
          <p:nvPr/>
        </p:nvSpPr>
        <p:spPr>
          <a:xfrm>
            <a:off x="3848939" y="9406080"/>
            <a:ext cx="2947288" cy="54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800" tIns="45720" rIns="91800" bIns="4572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6FB88C48-C80B-4D0F-B2D4-05A217913721}" type="slidenum">
              <a:t>1</a:t>
            </a:fld>
            <a:endParaRPr lang="de-DE" sz="12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02FDC-54FC-4CF6-868E-AB63F8C2A78D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5200" y="777875"/>
            <a:ext cx="4867275" cy="3651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8262" y="4741864"/>
            <a:ext cx="497956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F30D7A7-68A9-40A4-A673-935CF1DB803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4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AA5167C-05CE-44A7-9AC8-5EDF5B7BBF6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2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1196975"/>
            <a:ext cx="2087563" cy="5168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196975"/>
            <a:ext cx="6113462" cy="5168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9A439A0-87A2-4B9B-A31D-9655F991E8A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9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8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6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35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839913"/>
            <a:ext cx="41005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39913"/>
            <a:ext cx="41005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5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8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6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42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6A91381-8E6B-4CB4-93B0-287302C0711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1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509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3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1196975"/>
            <a:ext cx="2087563" cy="5168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196975"/>
            <a:ext cx="6113462" cy="5168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4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2889083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Regina Kohlhepp – ORKA-Projekttreffen – 03.04.2014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75DD-A34B-4C3C-A8A7-1CDBA5D5348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3283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Regina Kohlhepp – ORKA-Projekttreffen – 03.04.2014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C952-C445-44D5-80BE-BA7BB68C52D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8542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95536" y="404664"/>
            <a:ext cx="6264696" cy="426616"/>
          </a:xfrm>
        </p:spPr>
        <p:txBody>
          <a:bodyPr/>
          <a:lstStyle>
            <a:lvl1pPr marL="0" indent="0">
              <a:buNone/>
              <a:defRPr sz="2600" b="1">
                <a:solidFill>
                  <a:srgbClr val="2D4B9B"/>
                </a:solidFill>
                <a:latin typeface="+mj-lt"/>
              </a:defRPr>
            </a:lvl1pPr>
            <a:lvl2pPr marL="4318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ORKA – J. v. Schumann – WWOSC – 08/2014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1A23-34C2-402E-8D16-D1DBAD59B3D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2568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ORKA – J. v. Schumann – WWOSC – 08/2014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7A9B-52EF-4AE9-A12A-5942A7145A6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0132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ORKA – J. v. Schumann – WWOSC – 08/2014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4881-58FF-4336-B8B4-C4C536E30E4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6798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ORKA – J. v. Schumann – WWOSC – 08/2014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9EBFE-2518-4D1F-B656-FBCD38ED801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61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4326003-98C5-451A-AD98-F1995611ADC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ORKA – J. v. Schumann – WWOSC – 08/2014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5234-BB6E-4F6F-B492-2CACDC60210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64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079483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Regina Kohlhepp – ORKA-Projekttreffen – 03.04.2014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A522-6473-455B-ACAD-F7CFCD69B93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4139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Regina Kohlhepp – ORKA-Projekttreffen – 03.04.2014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3062-3E13-441D-9097-80D9956D26D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0891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Regina Kohlhepp – ORKA-Projekttreffen – 03.04.2014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DE3927-562E-47B3-A454-D94FD2A5AF8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64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390460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Regina Kohlhepp – ORKA-Projekttreffen – 03.04.2014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A522-6473-455B-ACAD-F7CFCD69B93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851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Regina Kohlhepp – ORKA-Projekttreffen – 03.04.2014</a:t>
            </a:r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3062-3E13-441D-9097-80D9956D26D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008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Regina Kohlhepp – ORKA-Projekttreffen – 03.04.2014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DE3927-562E-47B3-A454-D94FD2A5AF8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65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4123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839913"/>
            <a:ext cx="41005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39913"/>
            <a:ext cx="41005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7B8A4D1-44AF-4646-A479-A0985FD7B69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3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750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197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925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920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618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395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1489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3798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957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26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969DFB9-304D-4FEC-AA59-FE7D509184E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14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95EF261-86E3-4DC0-A227-0F0318358B1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6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891FE8A-B64C-4FC5-9F62-4FB36655C66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35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DB19D2C-DADA-41C7-B14F-8D440137EE0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9807635-BDCE-456B-B9EC-F47C58B51CC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7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6.jpeg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14.jpe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png"/><Relationship Id="rId22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95280" y="1196280"/>
            <a:ext cx="8353440" cy="432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95280" y="1839960"/>
            <a:ext cx="835344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/>
          <a:lstStyle>
            <a:defPPr marL="352080" marR="0" lvl="0" indent="-35208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100000"/>
              <a:buFont typeface="Wingdings" pitchFamily="2"/>
              <a:buNone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defPPr>
            <a:lvl1pPr marL="352080" marR="0" lvl="0" indent="-35208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100000"/>
              <a:buFont typeface="Wingdings" pitchFamily="2"/>
              <a:buChar char="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1pPr>
            <a:lvl2pPr marL="691920" marR="0" lvl="1" indent="-26028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100000"/>
              <a:buFont typeface="Wingdings" pitchFamily="2"/>
              <a:buChar char=""/>
              <a:tabLst>
                <a:tab pos="222120" algn="l"/>
                <a:tab pos="1136520" algn="l"/>
                <a:tab pos="2050919" algn="l"/>
                <a:tab pos="2965319" algn="l"/>
                <a:tab pos="3879719" algn="l"/>
                <a:tab pos="4794120" algn="l"/>
                <a:tab pos="5708520" algn="l"/>
                <a:tab pos="6622920" algn="l"/>
                <a:tab pos="7537320" algn="l"/>
                <a:tab pos="8451720" algn="l"/>
                <a:tab pos="9366120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100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100000"/>
              <a:buFont typeface="Wingdings" pitchFamily="2"/>
              <a:buChar char="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100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100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100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100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100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6594480" y="189000"/>
            <a:ext cx="2295360" cy="612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ine 23"/>
          <p:cNvSpPr/>
          <p:nvPr/>
        </p:nvSpPr>
        <p:spPr>
          <a:xfrm>
            <a:off x="244440" y="903240"/>
            <a:ext cx="8648640" cy="0"/>
          </a:xfrm>
          <a:prstGeom prst="line">
            <a:avLst/>
          </a:prstGeom>
          <a:noFill/>
          <a:ln w="25560">
            <a:solidFill>
              <a:srgbClr val="2D4B9B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6" name="Line 23"/>
          <p:cNvSpPr/>
          <p:nvPr/>
        </p:nvSpPr>
        <p:spPr>
          <a:xfrm>
            <a:off x="244440" y="6351480"/>
            <a:ext cx="8613720" cy="0"/>
          </a:xfrm>
          <a:prstGeom prst="line">
            <a:avLst/>
          </a:prstGeom>
          <a:noFill/>
          <a:ln w="15120">
            <a:solidFill>
              <a:srgbClr val="2D4B9B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4"/>
          </p:nvPr>
        </p:nvSpPr>
        <p:spPr>
          <a:xfrm>
            <a:off x="8388360" y="6526080"/>
            <a:ext cx="465120" cy="216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>
            <a:lvl1pPr marL="0" marR="0" lvl="0" indent="0" algn="r" rtl="0" hangingPunct="0">
              <a:buNone/>
              <a:tabLst/>
              <a:defRPr lang="de-DE" sz="10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A08917E-0571-46C5-85C6-D7D5637F73F4}" type="slidenum">
              <a:t>‹Nr.›</a:t>
            </a:fld>
            <a:endParaRPr lang="de-DE"/>
          </a:p>
        </p:txBody>
      </p:sp>
      <p:pic>
        <p:nvPicPr>
          <p:cNvPr id="8" name="Grafik 26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6227640" y="6488280"/>
            <a:ext cx="462240" cy="23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27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5219640" y="6508799"/>
            <a:ext cx="865080" cy="19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30"/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4356000" y="6399360"/>
            <a:ext cx="792360" cy="39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3059279" y="6435720"/>
            <a:ext cx="1223639" cy="32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8">
            <a:lum/>
            <a:alphaModFix/>
          </a:blip>
          <a:srcRect/>
          <a:stretch>
            <a:fillRect/>
          </a:stretch>
        </p:blipFill>
        <p:spPr>
          <a:xfrm>
            <a:off x="2475000" y="6396120"/>
            <a:ext cx="461879" cy="4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19">
            <a:lum/>
            <a:alphaModFix/>
          </a:blip>
          <a:srcRect/>
          <a:stretch>
            <a:fillRect/>
          </a:stretch>
        </p:blipFill>
        <p:spPr>
          <a:xfrm>
            <a:off x="1979640" y="6396120"/>
            <a:ext cx="452519" cy="4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0"/>
          <p:cNvPicPr>
            <a:picLocks noChangeAspect="1"/>
          </p:cNvPicPr>
          <p:nvPr/>
        </p:nvPicPr>
        <p:blipFill>
          <a:blip r:embed="rId20">
            <a:lum/>
            <a:alphaModFix/>
          </a:blip>
          <a:srcRect/>
          <a:stretch>
            <a:fillRect/>
          </a:stretch>
        </p:blipFill>
        <p:spPr>
          <a:xfrm>
            <a:off x="776159" y="6488280"/>
            <a:ext cx="1059120" cy="23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8"/>
          <p:cNvPicPr>
            <a:picLocks noChangeAspect="1"/>
          </p:cNvPicPr>
          <p:nvPr/>
        </p:nvPicPr>
        <p:blipFill>
          <a:blip r:embed="rId21">
            <a:lum/>
            <a:alphaModFix/>
          </a:blip>
          <a:srcRect/>
          <a:stretch>
            <a:fillRect/>
          </a:stretch>
        </p:blipFill>
        <p:spPr>
          <a:xfrm>
            <a:off x="244440" y="6396120"/>
            <a:ext cx="446039" cy="4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2">
            <a:lum/>
            <a:alphaModFix/>
          </a:blip>
          <a:srcRect/>
          <a:stretch>
            <a:fillRect/>
          </a:stretch>
        </p:blipFill>
        <p:spPr>
          <a:xfrm>
            <a:off x="6819840" y="6488280"/>
            <a:ext cx="908280" cy="2854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2400" b="1" i="0" u="none" strike="noStrike" kern="1200" baseline="0">
          <a:ln>
            <a:noFill/>
          </a:ln>
          <a:solidFill>
            <a:srgbClr val="2D4B9B"/>
          </a:solidFill>
          <a:latin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899"/>
        </a:spcBef>
        <a:spcAft>
          <a:spcPts val="0"/>
        </a:spcAft>
        <a:tabLst>
          <a:tab pos="561960" algn="l"/>
          <a:tab pos="1476360" algn="l"/>
          <a:tab pos="2390760" algn="l"/>
          <a:tab pos="3305159" algn="l"/>
          <a:tab pos="4219559" algn="l"/>
          <a:tab pos="5133960" algn="l"/>
          <a:tab pos="6048360" algn="l"/>
          <a:tab pos="6962760" algn="l"/>
          <a:tab pos="7877160" algn="l"/>
          <a:tab pos="8791560" algn="l"/>
          <a:tab pos="9705960" algn="l"/>
        </a:tabLst>
        <a:defRPr lang="de-DE" sz="1800" b="0" i="0" u="none" strike="noStrike" kern="1200" baseline="0">
          <a:ln>
            <a:noFill/>
          </a:ln>
          <a:solidFill>
            <a:srgbClr val="000000"/>
          </a:solidFill>
          <a:latin typeface="Arial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6594480" y="189000"/>
            <a:ext cx="2295360" cy="612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23"/>
          <p:cNvSpPr/>
          <p:nvPr/>
        </p:nvSpPr>
        <p:spPr>
          <a:xfrm>
            <a:off x="244440" y="903240"/>
            <a:ext cx="8648640" cy="0"/>
          </a:xfrm>
          <a:prstGeom prst="line">
            <a:avLst/>
          </a:prstGeom>
          <a:noFill/>
          <a:ln w="25560">
            <a:solidFill>
              <a:srgbClr val="2D4B9B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395280" y="1196280"/>
            <a:ext cx="8353440" cy="432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395280" y="1839960"/>
            <a:ext cx="835344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/>
          <a:lstStyle>
            <a:defPPr marL="352080" marR="0" lvl="0" indent="-35208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95000"/>
              <a:buFont typeface="Wingdings" pitchFamily="2"/>
              <a:buNone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defPPr>
            <a:lvl1pPr marL="352080" marR="0" lvl="0" indent="-35208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95000"/>
              <a:buFont typeface="Wingdings" pitchFamily="2"/>
              <a:buChar char="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1pPr>
            <a:lvl2pPr marL="691920" marR="0" lvl="1" indent="-26028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95000"/>
              <a:buFont typeface="Wingdings" pitchFamily="2"/>
              <a:buChar char=""/>
              <a:tabLst>
                <a:tab pos="222120" algn="l"/>
                <a:tab pos="1136520" algn="l"/>
                <a:tab pos="2050919" algn="l"/>
                <a:tab pos="2965319" algn="l"/>
                <a:tab pos="3879719" algn="l"/>
                <a:tab pos="4794120" algn="l"/>
                <a:tab pos="5708520" algn="l"/>
                <a:tab pos="6622920" algn="l"/>
                <a:tab pos="7537320" algn="l"/>
                <a:tab pos="8451720" algn="l"/>
                <a:tab pos="9366120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95000"/>
              <a:buFont typeface="Wingdings" pitchFamily="2"/>
              <a:buChar char="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95000"/>
              <a:buFont typeface="Wingdings" pitchFamily="2"/>
              <a:buChar char="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95000"/>
              <a:buFont typeface="Wingdings" pitchFamily="2"/>
              <a:buChar char="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95000"/>
              <a:buFont typeface="Wingdings" pitchFamily="2"/>
              <a:buChar char="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95000"/>
              <a:buFont typeface="Wingdings" pitchFamily="2"/>
              <a:buChar char="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95000"/>
              <a:buFont typeface="Wingdings" pitchFamily="2"/>
              <a:buChar char="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Clr>
                <a:srgbClr val="2D4B9B"/>
              </a:buClr>
              <a:buSzPct val="95000"/>
              <a:buFont typeface="Wingdings" pitchFamily="2"/>
              <a:buChar char="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de-DE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de-DE" sz="2400" b="1" i="0" u="none" strike="noStrike" kern="1200" baseline="0">
          <a:ln>
            <a:noFill/>
          </a:ln>
          <a:solidFill>
            <a:srgbClr val="2D4B9B"/>
          </a:solidFill>
          <a:latin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899"/>
        </a:spcBef>
        <a:spcAft>
          <a:spcPts val="0"/>
        </a:spcAft>
        <a:tabLst>
          <a:tab pos="561960" algn="l"/>
          <a:tab pos="1476360" algn="l"/>
          <a:tab pos="2390760" algn="l"/>
          <a:tab pos="3305159" algn="l"/>
          <a:tab pos="4219559" algn="l"/>
          <a:tab pos="5133960" algn="l"/>
          <a:tab pos="6048360" algn="l"/>
          <a:tab pos="6962760" algn="l"/>
          <a:tab pos="7877160" algn="l"/>
          <a:tab pos="8791560" algn="l"/>
          <a:tab pos="9705960" algn="l"/>
        </a:tabLst>
        <a:defRPr lang="de-DE" sz="1800" b="0" i="0" u="none" strike="noStrike" kern="1200" baseline="0">
          <a:ln>
            <a:noFill/>
          </a:ln>
          <a:solidFill>
            <a:srgbClr val="000000"/>
          </a:solidFill>
          <a:latin typeface="Arial" pitchFamily="3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28" descr="Bundesadler_klei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Regina Kohlhepp – ORKA-Projekttreffen – 03.04.2014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9C83F0C-3502-40AF-B90A-EF23780A2E84}" type="slidenum">
              <a:rPr lang="de-DE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9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0" y="903288"/>
            <a:ext cx="9144000" cy="4762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833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>
                <a:solidFill>
                  <a:srgbClr val="000000"/>
                </a:solidFill>
              </a:rPr>
              <a:t>ORKA – J. v. Schumann – WWOSC – 08/2014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4833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C8D016-72E3-4D24-B9DF-E03755E47A94}" type="slidenum">
              <a:rPr lang="de-DE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0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28" descr="Bundesadler_klei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Regina Kohlhepp – ORKA-Projekttreffen – 03.04.2014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4AF6F-B3CE-4FA0-948E-D2790D409D3E}" type="slidenum">
              <a:rPr lang="de-DE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1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28" descr="Bundesadler_klei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Regina Kohlhepp – ORKA-Projekttreffen – 03.04.2014</a:t>
            </a: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24AF6F-B3CE-4FA0-948E-D2790D409D3E}" type="slidenum">
              <a:rPr lang="de-DE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30" name="Grafik 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423025"/>
            <a:ext cx="5032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rafik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446838"/>
            <a:ext cx="8651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23025"/>
            <a:ext cx="911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Grafik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350000"/>
            <a:ext cx="720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dwd_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350000"/>
            <a:ext cx="12239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 descr="Wind-Energy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37288"/>
            <a:ext cx="5429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Objekt 4"/>
          <p:cNvPicPr>
            <a:picLocks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6427788"/>
            <a:ext cx="1081087" cy="195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15"/>
          <p:cNvSpPr>
            <a:spLocks noChangeShapeType="1"/>
          </p:cNvSpPr>
          <p:nvPr userDrawn="1"/>
        </p:nvSpPr>
        <p:spPr bwMode="auto">
          <a:xfrm flipH="1">
            <a:off x="3101975" y="6237288"/>
            <a:ext cx="557847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38" name="Picture 16" descr="48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5318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9" descr="BMU-Logo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82858" b="53325"/>
          <a:stretch>
            <a:fillRect/>
          </a:stretch>
        </p:blipFill>
        <p:spPr bwMode="auto">
          <a:xfrm>
            <a:off x="107950" y="6308725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02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werPoint-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756" y="2369457"/>
            <a:ext cx="8228806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0" marR="0" lvl="0" indent="0" algn="ctr" rtl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0" u="none" strike="noStrike" baseline="0" dirty="0" err="1" smtClean="0">
                <a:ln>
                  <a:noFill/>
                </a:ln>
                <a:solidFill>
                  <a:srgbClr val="2D4B9B"/>
                </a:solidFill>
                <a:latin typeface="Frutiger LT Com 45 Light" pitchFamily="34"/>
                <a:ea typeface="Times New Roman" pitchFamily="18"/>
                <a:cs typeface="Times New Roman" pitchFamily="18"/>
              </a:rPr>
              <a:t>Nutzung</a:t>
            </a:r>
            <a:r>
              <a:rPr lang="en-US" sz="3200" b="1" i="0" u="none" strike="noStrike" baseline="0" dirty="0" smtClean="0">
                <a:ln>
                  <a:noFill/>
                </a:ln>
                <a:solidFill>
                  <a:srgbClr val="2D4B9B"/>
                </a:solidFill>
                <a:latin typeface="Frutiger LT Com 45 Light" pitchFamily="34"/>
                <a:ea typeface="Times New Roman" pitchFamily="18"/>
                <a:cs typeface="Times New Roman" pitchFamily="18"/>
              </a:rPr>
              <a:t> von KENDA für</a:t>
            </a:r>
            <a:r>
              <a:rPr lang="en-US" sz="3200" b="1" i="0" u="none" strike="noStrike" dirty="0" smtClean="0">
                <a:ln>
                  <a:noFill/>
                </a:ln>
                <a:solidFill>
                  <a:srgbClr val="2D4B9B"/>
                </a:solidFill>
                <a:latin typeface="Frutiger LT Com 45 Light" pitchFamily="34"/>
                <a:ea typeface="Times New Roman" pitchFamily="18"/>
                <a:cs typeface="Times New Roman" pitchFamily="18"/>
              </a:rPr>
              <a:t> </a:t>
            </a:r>
            <a:r>
              <a:rPr lang="en-US" sz="3200" b="1" i="0" u="none" strike="noStrike" dirty="0" err="1" smtClean="0">
                <a:ln>
                  <a:noFill/>
                </a:ln>
                <a:solidFill>
                  <a:srgbClr val="2D4B9B"/>
                </a:solidFill>
                <a:latin typeface="Frutiger LT Com 45 Light" pitchFamily="34"/>
                <a:ea typeface="Times New Roman" pitchFamily="18"/>
                <a:cs typeface="Times New Roman" pitchFamily="18"/>
              </a:rPr>
              <a:t>Ensemblegenerierung</a:t>
            </a:r>
            <a:r>
              <a:rPr lang="en-US" sz="3200" b="1" i="0" u="none" strike="noStrike" dirty="0" smtClean="0">
                <a:ln>
                  <a:noFill/>
                </a:ln>
                <a:solidFill>
                  <a:srgbClr val="2D4B9B"/>
                </a:solidFill>
                <a:latin typeface="Frutiger LT Com 45 Light" pitchFamily="34"/>
                <a:ea typeface="Times New Roman" pitchFamily="18"/>
                <a:cs typeface="Times New Roman" pitchFamily="18"/>
              </a:rPr>
              <a:t> am DWD</a:t>
            </a:r>
            <a:endParaRPr lang="en-US" sz="3200" b="1" i="0" u="none" strike="noStrike" baseline="0" dirty="0">
              <a:ln>
                <a:noFill/>
              </a:ln>
              <a:solidFill>
                <a:srgbClr val="2D4B9B"/>
              </a:solidFill>
              <a:latin typeface="Frutiger LT Com 45 Light" pitchFamily="34"/>
              <a:ea typeface="Times New Roman" pitchFamily="18"/>
              <a:cs typeface="Times New Roman" pitchFamily="18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765462" y="4370622"/>
            <a:ext cx="7718116" cy="1202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i="0" u="none" strike="noStrike" baseline="0" dirty="0" smtClean="0">
                <a:ln>
                  <a:noFill/>
                </a:ln>
                <a:solidFill>
                  <a:srgbClr val="223874"/>
                </a:solidFill>
                <a:latin typeface="Arial" pitchFamily="34"/>
                <a:ea typeface="Arial" pitchFamily="34"/>
                <a:cs typeface="Arial" pitchFamily="34"/>
              </a:rPr>
              <a:t>R</a:t>
            </a:r>
            <a:r>
              <a:rPr lang="de-DE" sz="1800" b="1" i="0" u="none" strike="noStrike" dirty="0" smtClean="0">
                <a:ln>
                  <a:noFill/>
                </a:ln>
                <a:solidFill>
                  <a:srgbClr val="223874"/>
                </a:solidFill>
                <a:latin typeface="Arial" pitchFamily="34"/>
                <a:ea typeface="Arial" pitchFamily="34"/>
                <a:cs typeface="Arial" pitchFamily="34"/>
              </a:rPr>
              <a:t>J</a:t>
            </a:r>
            <a:r>
              <a:rPr lang="de-DE" sz="1800" b="1" i="0" u="none" strike="noStrike" baseline="0" dirty="0" smtClean="0">
                <a:ln>
                  <a:noFill/>
                </a:ln>
                <a:solidFill>
                  <a:srgbClr val="223874"/>
                </a:solidFill>
                <a:latin typeface="Arial" pitchFamily="34"/>
                <a:ea typeface="Arial" pitchFamily="34"/>
                <a:cs typeface="Arial" pitchFamily="34"/>
              </a:rPr>
              <a:t> Keane</a:t>
            </a:r>
          </a:p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800" b="1" i="0" u="none" strike="noStrike" baseline="0" dirty="0" smtClean="0">
              <a:ln>
                <a:noFill/>
              </a:ln>
              <a:solidFill>
                <a:srgbClr val="223874"/>
              </a:solidFill>
              <a:latin typeface="Arial" pitchFamily="34"/>
              <a:ea typeface="Arial" pitchFamily="34"/>
              <a:cs typeface="Arial" pitchFamily="3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smtClean="0">
                <a:solidFill>
                  <a:srgbClr val="223874"/>
                </a:solidFill>
                <a:latin typeface="Arial" pitchFamily="34"/>
                <a:ea typeface="Arial" pitchFamily="34"/>
                <a:cs typeface="Arial" pitchFamily="34"/>
              </a:rPr>
              <a:t>Danke an: H Reich, Z </a:t>
            </a:r>
            <a:r>
              <a:rPr lang="de-DE" dirty="0">
                <a:solidFill>
                  <a:srgbClr val="223874"/>
                </a:solidFill>
                <a:latin typeface="Arial" pitchFamily="34"/>
                <a:ea typeface="Arial" pitchFamily="34"/>
                <a:cs typeface="Arial" pitchFamily="34"/>
              </a:rPr>
              <a:t>Ben </a:t>
            </a:r>
            <a:r>
              <a:rPr lang="de-DE" dirty="0" err="1" smtClean="0">
                <a:solidFill>
                  <a:srgbClr val="223874"/>
                </a:solidFill>
                <a:latin typeface="Arial" pitchFamily="34"/>
                <a:ea typeface="Arial" pitchFamily="34"/>
                <a:cs typeface="Arial" pitchFamily="34"/>
              </a:rPr>
              <a:t>Bouallègue</a:t>
            </a:r>
            <a:r>
              <a:rPr lang="de-DE" dirty="0">
                <a:solidFill>
                  <a:srgbClr val="223874"/>
                </a:solidFill>
                <a:latin typeface="Arial" pitchFamily="34"/>
                <a:ea typeface="Arial" pitchFamily="34"/>
                <a:cs typeface="Arial" pitchFamily="34"/>
              </a:rPr>
              <a:t>, M </a:t>
            </a:r>
            <a:r>
              <a:rPr lang="de-DE" dirty="0" smtClean="0">
                <a:solidFill>
                  <a:srgbClr val="223874"/>
                </a:solidFill>
                <a:latin typeface="Arial" pitchFamily="34"/>
                <a:ea typeface="Arial" pitchFamily="34"/>
                <a:cs typeface="Arial" pitchFamily="34"/>
              </a:rPr>
              <a:t>Buchhold, C Schraff, R Potthast,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i="0" u="none" strike="noStrike" baseline="0" dirty="0" smtClean="0">
                <a:ln>
                  <a:noFill/>
                </a:ln>
                <a:solidFill>
                  <a:srgbClr val="223874"/>
                </a:solidFill>
                <a:latin typeface="Arial" pitchFamily="34"/>
                <a:ea typeface="Arial" pitchFamily="34"/>
                <a:cs typeface="Arial" pitchFamily="34"/>
              </a:rPr>
              <a:t>U Damrath, H Ruppert, S Declair, A Steiner</a:t>
            </a:r>
            <a:endParaRPr lang="de-DE" sz="1800" i="0" u="none" strike="noStrike" baseline="0" dirty="0">
              <a:ln>
                <a:noFill/>
              </a:ln>
              <a:solidFill>
                <a:srgbClr val="223874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048672" cy="504056"/>
          </a:xfrm>
        </p:spPr>
        <p:txBody>
          <a:bodyPr/>
          <a:lstStyle/>
          <a:p>
            <a:r>
              <a:rPr lang="de-DE" dirty="0" smtClean="0"/>
              <a:t>Niederschlag: MAE + </a:t>
            </a:r>
            <a:r>
              <a:rPr lang="de-DE" dirty="0" err="1" smtClean="0"/>
              <a:t>Spread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972000"/>
            <a:ext cx="79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4968551" cy="648072"/>
          </a:xfrm>
        </p:spPr>
        <p:txBody>
          <a:bodyPr/>
          <a:lstStyle/>
          <a:p>
            <a:r>
              <a:rPr lang="de-DE" dirty="0" smtClean="0"/>
              <a:t>Niederschlag: </a:t>
            </a:r>
            <a:r>
              <a:rPr lang="de-DE" dirty="0" err="1" smtClean="0"/>
              <a:t>Ensemblemembern</a:t>
            </a:r>
            <a:r>
              <a:rPr lang="de-DE" dirty="0" smtClean="0"/>
              <a:t> gegen Beobachtungen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972000"/>
            <a:ext cx="79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048672" cy="504056"/>
          </a:xfrm>
        </p:spPr>
        <p:txBody>
          <a:bodyPr/>
          <a:lstStyle/>
          <a:p>
            <a:r>
              <a:rPr lang="de-DE" dirty="0" smtClean="0"/>
              <a:t>Niederschlag: einzelne Tage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33929"/>
          <a:stretch/>
        </p:blipFill>
        <p:spPr>
          <a:xfrm>
            <a:off x="6120000" y="3888000"/>
            <a:ext cx="2880000" cy="288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34064" b="1102"/>
          <a:stretch/>
        </p:blipFill>
        <p:spPr>
          <a:xfrm>
            <a:off x="288000" y="972000"/>
            <a:ext cx="2880000" cy="28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34067" b="1102"/>
          <a:stretch/>
        </p:blipFill>
        <p:spPr>
          <a:xfrm>
            <a:off x="3204000" y="972000"/>
            <a:ext cx="2880000" cy="28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8" b="1102"/>
          <a:stretch/>
        </p:blipFill>
        <p:spPr>
          <a:xfrm>
            <a:off x="6120000" y="972000"/>
            <a:ext cx="2880000" cy="28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8" b="1102"/>
          <a:stretch/>
        </p:blipFill>
        <p:spPr>
          <a:xfrm>
            <a:off x="288000" y="3888000"/>
            <a:ext cx="2880000" cy="28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8" b="1102"/>
          <a:stretch/>
        </p:blipFill>
        <p:spPr>
          <a:xfrm>
            <a:off x="3204000" y="3888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048672" cy="504056"/>
          </a:xfrm>
        </p:spPr>
        <p:txBody>
          <a:bodyPr/>
          <a:lstStyle/>
          <a:p>
            <a:r>
              <a:rPr lang="de-DE" dirty="0" smtClean="0"/>
              <a:t>Niederschlag: CRPS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972000"/>
            <a:ext cx="79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048672" cy="504056"/>
          </a:xfrm>
        </p:spPr>
        <p:txBody>
          <a:bodyPr/>
          <a:lstStyle/>
          <a:p>
            <a:r>
              <a:rPr lang="de-DE" dirty="0" smtClean="0"/>
              <a:t>2 Meter Temperatur: MAE + </a:t>
            </a:r>
            <a:r>
              <a:rPr lang="de-DE" dirty="0" err="1" smtClean="0"/>
              <a:t>Spread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048672" cy="504056"/>
          </a:xfrm>
        </p:spPr>
        <p:txBody>
          <a:bodyPr/>
          <a:lstStyle/>
          <a:p>
            <a:r>
              <a:rPr lang="de-DE" dirty="0" smtClean="0"/>
              <a:t>2 Meter Temperatur: CRPS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048672" cy="504056"/>
          </a:xfrm>
        </p:spPr>
        <p:txBody>
          <a:bodyPr/>
          <a:lstStyle/>
          <a:p>
            <a:r>
              <a:rPr lang="de-DE" dirty="0" smtClean="0"/>
              <a:t>2 Meter Temperatur: RMSE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336703" cy="720080"/>
          </a:xfrm>
        </p:spPr>
        <p:txBody>
          <a:bodyPr/>
          <a:lstStyle/>
          <a:p>
            <a:r>
              <a:rPr lang="de-DE" dirty="0" smtClean="0"/>
              <a:t>2 Meter Temperatur: Standardabweichung von Fehler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048672" cy="504056"/>
          </a:xfrm>
        </p:spPr>
        <p:txBody>
          <a:bodyPr/>
          <a:lstStyle/>
          <a:p>
            <a:r>
              <a:rPr lang="de-DE" dirty="0" smtClean="0"/>
              <a:t>2 Meter Temperatur: Bias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048672" cy="504056"/>
          </a:xfrm>
        </p:spPr>
        <p:txBody>
          <a:bodyPr/>
          <a:lstStyle/>
          <a:p>
            <a:r>
              <a:rPr lang="de-DE" dirty="0" smtClean="0"/>
              <a:t>90-115 m Wind: RMSE + </a:t>
            </a:r>
            <a:r>
              <a:rPr lang="de-DE" dirty="0" err="1" smtClean="0"/>
              <a:t>Spread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3440" cy="432000"/>
          </a:xfrm>
        </p:spPr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53440" cy="4526280"/>
          </a:xfrm>
        </p:spPr>
        <p:txBody>
          <a:bodyPr/>
          <a:lstStyle/>
          <a:p>
            <a:r>
              <a:rPr lang="de-DE" dirty="0" smtClean="0"/>
              <a:t>Überblick von Experimente</a:t>
            </a:r>
          </a:p>
          <a:p>
            <a:r>
              <a:rPr lang="de-DE" dirty="0" smtClean="0"/>
              <a:t>Verifikation von Bodenvariablen</a:t>
            </a:r>
          </a:p>
          <a:p>
            <a:pPr lvl="1"/>
            <a:r>
              <a:rPr lang="de-DE" dirty="0" smtClean="0"/>
              <a:t>Detaillierte Untersuchung von 2 Meter Temperatur</a:t>
            </a:r>
          </a:p>
          <a:p>
            <a:r>
              <a:rPr lang="de-DE" dirty="0" smtClean="0"/>
              <a:t>Verifikation von Energievariablen</a:t>
            </a:r>
          </a:p>
          <a:p>
            <a:r>
              <a:rPr lang="de-DE" dirty="0" smtClean="0"/>
              <a:t>Zusammenfassung</a:t>
            </a:r>
          </a:p>
          <a:p>
            <a:r>
              <a:rPr lang="de-DE" dirty="0" smtClean="0"/>
              <a:t>Nächste Schritte und andere Pläne für Ensemblegenerierung im Rahmen des </a:t>
            </a:r>
            <a:r>
              <a:rPr lang="de-DE" dirty="0" err="1" smtClean="0"/>
              <a:t>EWeLiNE</a:t>
            </a:r>
            <a:r>
              <a:rPr lang="de-DE" dirty="0" smtClean="0"/>
              <a:t> Projekts</a:t>
            </a:r>
          </a:p>
          <a:p>
            <a:endParaRPr lang="de-DE" dirty="0"/>
          </a:p>
          <a:p>
            <a:r>
              <a:rPr lang="de-DE" dirty="0" smtClean="0"/>
              <a:t>Neue ENERTRAG SCADA 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0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048672" cy="504056"/>
          </a:xfrm>
        </p:spPr>
        <p:txBody>
          <a:bodyPr/>
          <a:lstStyle/>
          <a:p>
            <a:r>
              <a:rPr lang="de-DE" dirty="0" smtClean="0"/>
              <a:t>90-115 m Wind: CRPS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048672" cy="504056"/>
          </a:xfrm>
        </p:spPr>
        <p:txBody>
          <a:bodyPr/>
          <a:lstStyle/>
          <a:p>
            <a:r>
              <a:rPr lang="de-DE" dirty="0" smtClean="0"/>
              <a:t>Bodenstrahlung: RMSE + </a:t>
            </a:r>
            <a:r>
              <a:rPr lang="de-DE" dirty="0" err="1" smtClean="0"/>
              <a:t>Spread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048672" cy="504056"/>
          </a:xfrm>
        </p:spPr>
        <p:txBody>
          <a:bodyPr/>
          <a:lstStyle/>
          <a:p>
            <a:r>
              <a:rPr lang="de-DE" dirty="0" smtClean="0"/>
              <a:t>Bodenstrahlung: CRPS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6048672" cy="504056"/>
          </a:xfrm>
        </p:spPr>
        <p:txBody>
          <a:bodyPr/>
          <a:lstStyle/>
          <a:p>
            <a:r>
              <a:rPr lang="de-DE" dirty="0" smtClean="0"/>
              <a:t>Totale Wolken (&gt; 2 </a:t>
            </a:r>
            <a:r>
              <a:rPr lang="de-DE" dirty="0" err="1" smtClean="0"/>
              <a:t>Okta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23728" y="5661248"/>
            <a:ext cx="199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KENDA Member 01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64087" y="5661248"/>
            <a:ext cx="12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32099"/>
                </a:solidFill>
              </a:rPr>
              <a:t>COSMO-DE</a:t>
            </a:r>
            <a:endParaRPr lang="de-DE" dirty="0">
              <a:solidFill>
                <a:srgbClr val="032099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65059"/>
          <a:stretch/>
        </p:blipFill>
        <p:spPr>
          <a:xfrm>
            <a:off x="229371" y="2492896"/>
            <a:ext cx="8115300" cy="3168352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53440" cy="1152128"/>
          </a:xfrm>
        </p:spPr>
        <p:txBody>
          <a:bodyPr/>
          <a:lstStyle/>
          <a:p>
            <a:r>
              <a:rPr lang="de-DE" dirty="0" err="1" smtClean="0"/>
              <a:t>Upper</a:t>
            </a:r>
            <a:r>
              <a:rPr lang="de-DE" dirty="0" smtClean="0"/>
              <a:t> Air </a:t>
            </a:r>
            <a:r>
              <a:rPr lang="de-DE" dirty="0" err="1" smtClean="0"/>
              <a:t>Verification</a:t>
            </a:r>
            <a:endParaRPr lang="de-DE" dirty="0" smtClean="0"/>
          </a:p>
          <a:p>
            <a:r>
              <a:rPr lang="de-DE" dirty="0" smtClean="0"/>
              <a:t>POD, FAR: je hoher, desto mehr Wolken vorhergesagt</a:t>
            </a:r>
          </a:p>
          <a:p>
            <a:r>
              <a:rPr lang="de-DE" dirty="0" smtClean="0"/>
              <a:t>FBI: soll gleich eins sein</a:t>
            </a:r>
          </a:p>
        </p:txBody>
      </p:sp>
    </p:spTree>
    <p:extLst>
      <p:ext uri="{BB962C8B-B14F-4D97-AF65-F5344CB8AC3E}">
        <p14:creationId xmlns:p14="http://schemas.microsoft.com/office/powerpoint/2010/main" val="23224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3440" cy="432000"/>
          </a:xfrm>
        </p:spPr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53440" cy="4526280"/>
          </a:xfrm>
        </p:spPr>
        <p:txBody>
          <a:bodyPr/>
          <a:lstStyle/>
          <a:p>
            <a:r>
              <a:rPr lang="de-DE" dirty="0" smtClean="0"/>
              <a:t>Bodenvariablen:</a:t>
            </a:r>
          </a:p>
          <a:p>
            <a:pPr lvl="1"/>
            <a:r>
              <a:rPr lang="de-DE" dirty="0" smtClean="0"/>
              <a:t>KENDA erzeugt mehr </a:t>
            </a:r>
            <a:r>
              <a:rPr lang="de-DE" dirty="0" err="1" smtClean="0"/>
              <a:t>Spread</a:t>
            </a:r>
            <a:r>
              <a:rPr lang="de-DE" dirty="0" smtClean="0"/>
              <a:t> als BCEPS, und der Effekt auf der Fehler ist neutral bis leicht-positiv</a:t>
            </a:r>
          </a:p>
          <a:p>
            <a:pPr lvl="1"/>
            <a:r>
              <a:rPr lang="de-DE" dirty="0" smtClean="0"/>
              <a:t>Es gibt ein kaltem Bias in KENDA, im Vergleich mit dem aktuellen Setup. Dies kommt teilweise von dem ICON Rand, und teilweise von KENDA selbst.</a:t>
            </a:r>
          </a:p>
          <a:p>
            <a:r>
              <a:rPr lang="de-DE" dirty="0" smtClean="0"/>
              <a:t>Energievariablen:</a:t>
            </a:r>
          </a:p>
          <a:p>
            <a:pPr lvl="1"/>
            <a:r>
              <a:rPr lang="de-DE" dirty="0" smtClean="0"/>
              <a:t>Der Effekt ist eher neutral, aber KENDA leistet deutlich besser als </a:t>
            </a:r>
            <a:r>
              <a:rPr lang="de-DE" dirty="0" err="1" smtClean="0"/>
              <a:t>Nudging</a:t>
            </a:r>
            <a:r>
              <a:rPr lang="de-DE" dirty="0" smtClean="0"/>
              <a:t> mit ICON 80km Randmodell.</a:t>
            </a:r>
          </a:p>
          <a:p>
            <a:pPr lvl="1"/>
            <a:r>
              <a:rPr lang="de-DE" dirty="0" smtClean="0"/>
              <a:t>KENDA produziert mehr Wolken als COSMO-DE. Das könnte ein Grund sein, warum die Vorhersage der Strahlung ist schlechter.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5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3440" cy="432000"/>
          </a:xfrm>
        </p:spPr>
        <p:txBody>
          <a:bodyPr/>
          <a:lstStyle/>
          <a:p>
            <a:r>
              <a:rPr lang="de-DE" dirty="0" smtClean="0"/>
              <a:t>Nächste Schritte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53440" cy="4824536"/>
          </a:xfrm>
        </p:spPr>
        <p:txBody>
          <a:bodyPr/>
          <a:lstStyle/>
          <a:p>
            <a:r>
              <a:rPr lang="de-DE" dirty="0" smtClean="0"/>
              <a:t>KENDA:</a:t>
            </a:r>
          </a:p>
          <a:p>
            <a:pPr lvl="1"/>
            <a:r>
              <a:rPr lang="de-DE" dirty="0" smtClean="0"/>
              <a:t>Fünfte Experiment durchzuführen (COSMO-DE + KENDA - &lt;KENDA&gt;)</a:t>
            </a:r>
          </a:p>
          <a:p>
            <a:pPr lvl="1"/>
            <a:r>
              <a:rPr lang="de-DE" dirty="0" smtClean="0"/>
              <a:t>Zweite/Längere Testperiode zu rechnen</a:t>
            </a:r>
          </a:p>
          <a:p>
            <a:pPr lvl="1"/>
            <a:r>
              <a:rPr lang="de-DE" dirty="0" smtClean="0"/>
              <a:t>Kombinationen von KENDA und BCEPS zu untersuchen</a:t>
            </a:r>
          </a:p>
          <a:p>
            <a:r>
              <a:rPr lang="de-DE" dirty="0" smtClean="0"/>
              <a:t>Andere Pläne</a:t>
            </a:r>
          </a:p>
          <a:p>
            <a:pPr lvl="1"/>
            <a:r>
              <a:rPr lang="de-DE" dirty="0" smtClean="0"/>
              <a:t>Störungen von Anfangsbodentemperatur</a:t>
            </a:r>
          </a:p>
          <a:p>
            <a:pPr lvl="1"/>
            <a:r>
              <a:rPr lang="de-DE" dirty="0" smtClean="0"/>
              <a:t>Implementierung von stochastischer Physik</a:t>
            </a:r>
          </a:p>
          <a:p>
            <a:pPr lvl="2"/>
            <a:r>
              <a:rPr lang="de-DE" dirty="0" smtClean="0"/>
              <a:t>Schema von </a:t>
            </a:r>
            <a:r>
              <a:rPr lang="en-US" dirty="0" smtClean="0"/>
              <a:t>Ekaterina Machulskaya</a:t>
            </a:r>
          </a:p>
          <a:p>
            <a:pPr lvl="3"/>
            <a:r>
              <a:rPr lang="en-US" dirty="0" err="1" smtClean="0"/>
              <a:t>Tendenzen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rotem</a:t>
            </a:r>
            <a:r>
              <a:rPr lang="en-US" dirty="0" smtClean="0"/>
              <a:t> </a:t>
            </a:r>
            <a:r>
              <a:rPr lang="en-US" dirty="0" err="1" smtClean="0"/>
              <a:t>Rauschen</a:t>
            </a:r>
            <a:r>
              <a:rPr lang="en-US" dirty="0" smtClean="0"/>
              <a:t> </a:t>
            </a:r>
            <a:r>
              <a:rPr lang="en-US" dirty="0" err="1" smtClean="0"/>
              <a:t>gestört</a:t>
            </a:r>
            <a:endParaRPr lang="en-US" dirty="0" smtClean="0"/>
          </a:p>
          <a:p>
            <a:pPr lvl="3"/>
            <a:r>
              <a:rPr lang="en-US" dirty="0" err="1" smtClean="0"/>
              <a:t>Trainiert</a:t>
            </a:r>
            <a:r>
              <a:rPr lang="en-US" dirty="0" smtClean="0"/>
              <a:t> auf </a:t>
            </a:r>
            <a:r>
              <a:rPr lang="en-US" dirty="0" err="1" smtClean="0"/>
              <a:t>vorherigen</a:t>
            </a:r>
            <a:r>
              <a:rPr lang="en-US" dirty="0" smtClean="0"/>
              <a:t> </a:t>
            </a:r>
            <a:r>
              <a:rPr lang="en-US" dirty="0" err="1" smtClean="0"/>
              <a:t>Vorhersagen</a:t>
            </a:r>
            <a:r>
              <a:rPr lang="en-US" dirty="0" smtClean="0"/>
              <a:t> und </a:t>
            </a:r>
            <a:r>
              <a:rPr lang="en-US" dirty="0" err="1" smtClean="0"/>
              <a:t>Beobachtungen</a:t>
            </a:r>
            <a:endParaRPr lang="en-US" dirty="0" smtClean="0"/>
          </a:p>
          <a:p>
            <a:pPr lvl="2"/>
            <a:r>
              <a:rPr lang="en-US" dirty="0" err="1" smtClean="0"/>
              <a:t>Grenzschichtsschema</a:t>
            </a:r>
            <a:r>
              <a:rPr lang="en-US" dirty="0" smtClean="0"/>
              <a:t> </a:t>
            </a:r>
            <a:r>
              <a:rPr lang="en-US" dirty="0"/>
              <a:t>von Kirstin Kober</a:t>
            </a:r>
            <a:endParaRPr lang="de-DE" dirty="0"/>
          </a:p>
          <a:p>
            <a:pPr lvl="2"/>
            <a:r>
              <a:rPr lang="en-US" dirty="0" err="1" smtClean="0"/>
              <a:t>Eine</a:t>
            </a:r>
            <a:r>
              <a:rPr lang="en-US" dirty="0" smtClean="0"/>
              <a:t> Art von Random Parameters (</a:t>
            </a:r>
            <a:r>
              <a:rPr lang="en-US" dirty="0" err="1" smtClean="0"/>
              <a:t>möglicherweise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stochastisch</a:t>
            </a:r>
            <a:r>
              <a:rPr lang="en-US" dirty="0" smtClean="0"/>
              <a:t>)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965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123" name="Titel 1"/>
          <p:cNvSpPr>
            <a:spLocks noGrp="1"/>
          </p:cNvSpPr>
          <p:nvPr>
            <p:ph type="ctrTitle"/>
          </p:nvPr>
        </p:nvSpPr>
        <p:spPr>
          <a:xfrm>
            <a:off x="250825" y="1840731"/>
            <a:ext cx="8712200" cy="3964533"/>
          </a:xfrm>
        </p:spPr>
        <p:txBody>
          <a:bodyPr/>
          <a:lstStyle/>
          <a:p>
            <a:r>
              <a:rPr lang="de-DE" altLang="de-DE" b="1" dirty="0" smtClean="0">
                <a:solidFill>
                  <a:schemeClr val="tx2"/>
                </a:solidFill>
              </a:rPr>
              <a:t>ENERTRAG</a:t>
            </a:r>
            <a:br>
              <a:rPr lang="de-DE" altLang="de-DE" b="1" dirty="0" smtClean="0">
                <a:solidFill>
                  <a:schemeClr val="tx2"/>
                </a:solidFill>
              </a:rPr>
            </a:br>
            <a:r>
              <a:rPr lang="de-DE" altLang="de-DE" b="1" dirty="0" smtClean="0">
                <a:solidFill>
                  <a:schemeClr val="tx2"/>
                </a:solidFill>
              </a:rPr>
              <a:t>SCADA-Daten</a:t>
            </a:r>
            <a:br>
              <a:rPr lang="de-DE" altLang="de-DE" b="1" dirty="0" smtClean="0">
                <a:solidFill>
                  <a:schemeClr val="tx2"/>
                </a:solidFill>
              </a:rPr>
            </a:br>
            <a:r>
              <a:rPr lang="de-DE" altLang="de-DE" b="1" dirty="0">
                <a:solidFill>
                  <a:schemeClr val="tx2"/>
                </a:solidFill>
              </a:rPr>
              <a:t/>
            </a:r>
            <a:br>
              <a:rPr lang="de-DE" altLang="de-DE" b="1" dirty="0">
                <a:solidFill>
                  <a:schemeClr val="tx2"/>
                </a:solidFill>
              </a:rPr>
            </a:br>
            <a:r>
              <a:rPr lang="de-DE" altLang="de-DE" sz="3200" i="1" dirty="0" smtClean="0">
                <a:solidFill>
                  <a:schemeClr val="tx2"/>
                </a:solidFill>
              </a:rPr>
              <a:t>ein paar Bilder…</a:t>
            </a:r>
            <a:endParaRPr lang="de-DE" altLang="de-DE" sz="2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/>
          <a:stretch/>
        </p:blipFill>
        <p:spPr bwMode="auto">
          <a:xfrm>
            <a:off x="2627784" y="1268760"/>
            <a:ext cx="3678559" cy="426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8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583819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>
          <a:xfrm>
            <a:off x="158750" y="333375"/>
            <a:ext cx="8229600" cy="431800"/>
          </a:xfrm>
        </p:spPr>
        <p:txBody>
          <a:bodyPr/>
          <a:lstStyle/>
          <a:p>
            <a:pPr algn="l"/>
            <a:r>
              <a:rPr lang="de-DE" altLang="de-DE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Stationspositionen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1" b="1370"/>
          <a:stretch/>
        </p:blipFill>
        <p:spPr bwMode="auto">
          <a:xfrm>
            <a:off x="2170430" y="1412776"/>
            <a:ext cx="4803140" cy="4285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4466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3440" cy="432000"/>
          </a:xfrm>
        </p:spPr>
        <p:txBody>
          <a:bodyPr/>
          <a:lstStyle/>
          <a:p>
            <a:r>
              <a:rPr lang="de-DE" dirty="0" smtClean="0"/>
              <a:t>KENDA Experimente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53440" cy="4526280"/>
          </a:xfrm>
        </p:spPr>
        <p:txBody>
          <a:bodyPr/>
          <a:lstStyle/>
          <a:p>
            <a:r>
              <a:rPr lang="de-DE" dirty="0" smtClean="0"/>
              <a:t>Standard KENDA Setup (siehe Hendricks Vortrag)</a:t>
            </a:r>
          </a:p>
          <a:p>
            <a:pPr lvl="1"/>
            <a:r>
              <a:rPr lang="de-DE" dirty="0" smtClean="0"/>
              <a:t>Mit COSMO-DE Boden und Latent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Nudging</a:t>
            </a:r>
            <a:endParaRPr lang="de-DE" dirty="0" smtClean="0"/>
          </a:p>
          <a:p>
            <a:r>
              <a:rPr lang="de-DE" dirty="0" smtClean="0"/>
              <a:t>Ensemblevorhersagen (20 </a:t>
            </a:r>
            <a:r>
              <a:rPr lang="de-DE" dirty="0" err="1" smtClean="0"/>
              <a:t>Membern</a:t>
            </a:r>
            <a:r>
              <a:rPr lang="de-DE" dirty="0" smtClean="0"/>
              <a:t>) gerechnet:</a:t>
            </a:r>
          </a:p>
          <a:p>
            <a:pPr lvl="1"/>
            <a:r>
              <a:rPr lang="de-DE" dirty="0"/>
              <a:t>Für Zeitraum 20-25 Juli </a:t>
            </a:r>
            <a:r>
              <a:rPr lang="de-DE" dirty="0" smtClean="0"/>
              <a:t>2012 (mit einer neueren Version von COSMO-DE-EPS)</a:t>
            </a:r>
            <a:endParaRPr lang="de-DE" dirty="0"/>
          </a:p>
          <a:p>
            <a:pPr lvl="1"/>
            <a:r>
              <a:rPr lang="de-DE" dirty="0"/>
              <a:t>00 UTC </a:t>
            </a:r>
            <a:r>
              <a:rPr lang="de-DE" dirty="0" smtClean="0"/>
              <a:t>Vorhersagen </a:t>
            </a:r>
            <a:r>
              <a:rPr lang="de-DE" dirty="0" smtClean="0">
                <a:sym typeface="Wingdings" panose="05000000000000000000" pitchFamily="2" charset="2"/>
              </a:rPr>
              <a:t> 21 Stunden</a:t>
            </a:r>
            <a:endParaRPr lang="de-DE" dirty="0"/>
          </a:p>
          <a:p>
            <a:r>
              <a:rPr lang="de-DE" dirty="0" smtClean="0"/>
              <a:t>Wir vergleichen KENDA mit dem aktuellen Setup</a:t>
            </a:r>
          </a:p>
          <a:p>
            <a:pPr lvl="1"/>
            <a:r>
              <a:rPr lang="de-DE" dirty="0" smtClean="0"/>
              <a:t>Vorhersagen initialisiert mit KENDA deterministischer Analyse oder mit </a:t>
            </a:r>
            <a:r>
              <a:rPr lang="de-DE" dirty="0" err="1" smtClean="0"/>
              <a:t>Nudging</a:t>
            </a:r>
            <a:r>
              <a:rPr lang="de-DE" dirty="0" smtClean="0"/>
              <a:t> Analyse</a:t>
            </a:r>
          </a:p>
          <a:p>
            <a:pPr lvl="1"/>
            <a:r>
              <a:rPr lang="de-DE" dirty="0" smtClean="0"/>
              <a:t>Anfangsstörungen von KENDA oder BCEPS</a:t>
            </a:r>
          </a:p>
          <a:p>
            <a:pPr lvl="1"/>
            <a:r>
              <a:rPr lang="de-DE" dirty="0" smtClean="0"/>
              <a:t>Randmodell für die Analyse ist ICON (80km) oder COSMO-EU (7km)</a:t>
            </a:r>
          </a:p>
          <a:p>
            <a:pPr lvl="2"/>
            <a:r>
              <a:rPr lang="de-DE" dirty="0" smtClean="0"/>
              <a:t>Randmodelle für die Vorhersage sind immer BCEPS</a:t>
            </a:r>
          </a:p>
        </p:txBody>
      </p:sp>
    </p:spTree>
    <p:extLst>
      <p:ext uri="{BB962C8B-B14F-4D97-AF65-F5344CB8AC3E}">
        <p14:creationId xmlns:p14="http://schemas.microsoft.com/office/powerpoint/2010/main" val="26784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>
          <a:xfrm>
            <a:off x="158750" y="333375"/>
            <a:ext cx="8229600" cy="431800"/>
          </a:xfrm>
        </p:spPr>
        <p:txBody>
          <a:bodyPr/>
          <a:lstStyle/>
          <a:p>
            <a:pPr algn="l"/>
            <a:r>
              <a:rPr lang="de-DE" altLang="de-DE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 Heights (</a:t>
            </a:r>
            <a:r>
              <a:rPr lang="de-DE" altLang="de-DE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lon</a:t>
            </a:r>
            <a:r>
              <a:rPr lang="de-DE" altLang="de-DE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-Abhängigkeit)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1" r="5095"/>
          <a:stretch/>
        </p:blipFill>
        <p:spPr bwMode="auto">
          <a:xfrm>
            <a:off x="2051720" y="1107832"/>
            <a:ext cx="4991387" cy="4991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7081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422275" y="360363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400" b="1" dirty="0" smtClean="0">
                <a:solidFill>
                  <a:srgbClr val="2D4B9B"/>
                </a:solidFill>
              </a:rPr>
              <a:t>Fünf Experimente</a:t>
            </a:r>
            <a:endParaRPr lang="de-DE" altLang="de-DE" sz="2400" b="1" dirty="0">
              <a:solidFill>
                <a:srgbClr val="2D4B9B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61638" y="3088710"/>
            <a:ext cx="7848600" cy="930808"/>
            <a:chOff x="261638" y="3088710"/>
            <a:chExt cx="7848600" cy="930808"/>
          </a:xfrm>
        </p:grpSpPr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695025" y="3088710"/>
              <a:ext cx="1079500" cy="863600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 dirty="0" err="1" smtClean="0"/>
                <a:t>Nudging</a:t>
              </a:r>
              <a:r>
                <a:rPr lang="de-DE" altLang="de-DE" sz="1400" dirty="0" smtClean="0"/>
                <a:t> DA</a:t>
              </a:r>
              <a:endParaRPr lang="de-DE" altLang="de-DE" sz="1400" dirty="0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933525" y="3097914"/>
              <a:ext cx="1079500" cy="863600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 dirty="0" smtClean="0"/>
                <a:t>KENDA</a:t>
              </a:r>
            </a:p>
            <a:p>
              <a:pPr algn="ctr"/>
              <a:r>
                <a:rPr lang="de-DE" altLang="de-DE" sz="1400" dirty="0" err="1" smtClean="0"/>
                <a:t>perturbations</a:t>
              </a:r>
              <a:endParaRPr lang="de-DE" altLang="de-DE" sz="1400" dirty="0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6741813" y="3088710"/>
              <a:ext cx="1079500" cy="863600"/>
            </a:xfrm>
            <a:prstGeom prst="rect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de-DE" altLang="de-DE" sz="1400" dirty="0"/>
                <a:t>EPS</a:t>
              </a: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5014613" y="3566349"/>
              <a:ext cx="1728787" cy="288925"/>
              <a:chOff x="3384550" y="3808458"/>
              <a:chExt cx="3384550" cy="288925"/>
            </a:xfrm>
          </p:grpSpPr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>
                <a:off x="3384550" y="4095796"/>
                <a:ext cx="3384550" cy="1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>
                <a:off x="3384550" y="3951333"/>
                <a:ext cx="338455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>
                <a:off x="3384550" y="3808458"/>
                <a:ext cx="3384550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453" name="Text Box 45"/>
            <p:cNvSpPr txBox="1">
              <a:spLocks noChangeArrowheads="1"/>
            </p:cNvSpPr>
            <p:nvPr/>
          </p:nvSpPr>
          <p:spPr bwMode="auto">
            <a:xfrm>
              <a:off x="5051125" y="3151080"/>
              <a:ext cx="1643062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 dirty="0">
                  <a:solidFill>
                    <a:srgbClr val="00421E"/>
                  </a:solidFill>
                </a:rPr>
                <a:t>BCEPS Randmodelle</a:t>
              </a:r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1774525" y="3505902"/>
              <a:ext cx="2160589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1893574" y="3151080"/>
              <a:ext cx="1776980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 dirty="0" smtClean="0">
                  <a:solidFill>
                    <a:srgbClr val="003300"/>
                  </a:solidFill>
                </a:rPr>
                <a:t>COSMO-EU Randmodel</a:t>
              </a:r>
              <a:endParaRPr lang="de-DE" altLang="de-DE" sz="1200" b="1" dirty="0">
                <a:solidFill>
                  <a:srgbClr val="003300"/>
                </a:solidFill>
              </a:endParaRPr>
            </a:p>
          </p:txBody>
        </p:sp>
        <p:sp>
          <p:nvSpPr>
            <p:cNvPr id="71" name="Line 25"/>
            <p:cNvSpPr>
              <a:spLocks noChangeShapeType="1"/>
            </p:cNvSpPr>
            <p:nvPr/>
          </p:nvSpPr>
          <p:spPr bwMode="auto">
            <a:xfrm>
              <a:off x="261638" y="4017931"/>
              <a:ext cx="7848600" cy="1587"/>
            </a:xfrm>
            <a:prstGeom prst="line">
              <a:avLst/>
            </a:prstGeom>
            <a:noFill/>
            <a:ln w="360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87338" y="980728"/>
            <a:ext cx="8501343" cy="986917"/>
            <a:chOff x="287338" y="980728"/>
            <a:chExt cx="8501343" cy="986917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87338" y="980728"/>
              <a:ext cx="7848600" cy="986917"/>
              <a:chOff x="287338" y="980728"/>
              <a:chExt cx="7848600" cy="986917"/>
            </a:xfrm>
          </p:grpSpPr>
          <p:sp>
            <p:nvSpPr>
              <p:cNvPr id="17409" name="Rectangle 1"/>
              <p:cNvSpPr>
                <a:spLocks noChangeArrowheads="1"/>
              </p:cNvSpPr>
              <p:nvPr/>
            </p:nvSpPr>
            <p:spPr bwMode="auto">
              <a:xfrm>
                <a:off x="720725" y="980728"/>
                <a:ext cx="1079500" cy="863600"/>
              </a:xfrm>
              <a:prstGeom prst="rect">
                <a:avLst/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altLang="de-DE" sz="1400"/>
                  <a:t>Nudging DA</a:t>
                </a:r>
              </a:p>
            </p:txBody>
          </p:sp>
          <p:sp>
            <p:nvSpPr>
              <p:cNvPr id="17412" name="Line 4"/>
              <p:cNvSpPr>
                <a:spLocks noChangeShapeType="1"/>
              </p:cNvSpPr>
              <p:nvPr/>
            </p:nvSpPr>
            <p:spPr bwMode="auto">
              <a:xfrm>
                <a:off x="1800226" y="1414116"/>
                <a:ext cx="21605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3959225" y="980728"/>
                <a:ext cx="1079500" cy="863600"/>
              </a:xfrm>
              <a:prstGeom prst="rect">
                <a:avLst/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altLang="de-DE" sz="1400" dirty="0"/>
                  <a:t>BCEPS</a:t>
                </a:r>
              </a:p>
              <a:p>
                <a:pPr algn="ctr"/>
                <a:r>
                  <a:rPr lang="de-DE" altLang="de-DE" sz="1400" dirty="0" err="1"/>
                  <a:t>perturbations</a:t>
                </a:r>
                <a:endParaRPr lang="de-DE" altLang="de-DE" sz="1400" dirty="0"/>
              </a:p>
            </p:txBody>
          </p:sp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>
                <a:off x="5040313" y="1556991"/>
                <a:ext cx="1728787" cy="1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>
                <a:off x="5040313" y="1412528"/>
                <a:ext cx="1728787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16" name="Line 8"/>
              <p:cNvSpPr>
                <a:spLocks noChangeShapeType="1"/>
              </p:cNvSpPr>
              <p:nvPr/>
            </p:nvSpPr>
            <p:spPr bwMode="auto">
              <a:xfrm>
                <a:off x="5040313" y="1269653"/>
                <a:ext cx="1728787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17" name="Rectangle 9"/>
              <p:cNvSpPr>
                <a:spLocks noChangeArrowheads="1"/>
              </p:cNvSpPr>
              <p:nvPr/>
            </p:nvSpPr>
            <p:spPr bwMode="auto">
              <a:xfrm>
                <a:off x="6767513" y="980728"/>
                <a:ext cx="1079500" cy="863600"/>
              </a:xfrm>
              <a:prstGeom prst="rect">
                <a:avLst/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altLang="de-DE" sz="1400"/>
                  <a:t>EPS</a:t>
                </a:r>
              </a:p>
            </p:txBody>
          </p:sp>
          <p:sp>
            <p:nvSpPr>
              <p:cNvPr id="17432" name="Line 24"/>
              <p:cNvSpPr>
                <a:spLocks noChangeShapeType="1"/>
              </p:cNvSpPr>
              <p:nvPr/>
            </p:nvSpPr>
            <p:spPr bwMode="auto">
              <a:xfrm>
                <a:off x="287338" y="1966058"/>
                <a:ext cx="7848600" cy="1587"/>
              </a:xfrm>
              <a:prstGeom prst="line">
                <a:avLst/>
              </a:prstGeom>
              <a:noFill/>
              <a:ln w="360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36" name="Text Box 28"/>
              <p:cNvSpPr txBox="1">
                <a:spLocks noChangeArrowheads="1"/>
              </p:cNvSpPr>
              <p:nvPr/>
            </p:nvSpPr>
            <p:spPr bwMode="auto">
              <a:xfrm>
                <a:off x="5095070" y="980728"/>
                <a:ext cx="1643063" cy="273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200" b="1" dirty="0">
                    <a:solidFill>
                      <a:srgbClr val="003300"/>
                    </a:solidFill>
                  </a:rPr>
                  <a:t>BCEPS Randmodelle</a:t>
                </a:r>
              </a:p>
            </p:txBody>
          </p:sp>
          <p:sp>
            <p:nvSpPr>
              <p:cNvPr id="61" name="Text Box 28"/>
              <p:cNvSpPr txBox="1">
                <a:spLocks noChangeArrowheads="1"/>
              </p:cNvSpPr>
              <p:nvPr/>
            </p:nvSpPr>
            <p:spPr bwMode="auto">
              <a:xfrm>
                <a:off x="1907705" y="1060103"/>
                <a:ext cx="1776980" cy="273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200" b="1" dirty="0" smtClean="0">
                    <a:solidFill>
                      <a:srgbClr val="003300"/>
                    </a:solidFill>
                  </a:rPr>
                  <a:t>COSMO-EU Randmodel</a:t>
                </a:r>
                <a:endParaRPr lang="de-DE" altLang="de-DE" sz="1200" b="1" dirty="0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8" name="Textfeld 7"/>
            <p:cNvSpPr txBox="1"/>
            <p:nvPr/>
          </p:nvSpPr>
          <p:spPr>
            <a:xfrm>
              <a:off x="8135938" y="122786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9743</a:t>
              </a:r>
              <a:endParaRPr lang="de-DE" b="1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87338" y="2086098"/>
            <a:ext cx="8501342" cy="912441"/>
            <a:chOff x="287338" y="2086098"/>
            <a:chExt cx="8501342" cy="912441"/>
          </a:xfrm>
        </p:grpSpPr>
        <p:grpSp>
          <p:nvGrpSpPr>
            <p:cNvPr id="4" name="Gruppieren 3"/>
            <p:cNvGrpSpPr/>
            <p:nvPr/>
          </p:nvGrpSpPr>
          <p:grpSpPr>
            <a:xfrm>
              <a:off x="287338" y="2086098"/>
              <a:ext cx="7848600" cy="912441"/>
              <a:chOff x="287338" y="2086098"/>
              <a:chExt cx="7848600" cy="912441"/>
            </a:xfrm>
          </p:grpSpPr>
          <p:sp>
            <p:nvSpPr>
              <p:cNvPr id="17418" name="Rectangle 10"/>
              <p:cNvSpPr>
                <a:spLocks noChangeArrowheads="1"/>
              </p:cNvSpPr>
              <p:nvPr/>
            </p:nvSpPr>
            <p:spPr bwMode="auto">
              <a:xfrm>
                <a:off x="703358" y="2089150"/>
                <a:ext cx="1079500" cy="863600"/>
              </a:xfrm>
              <a:prstGeom prst="rect">
                <a:avLst/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altLang="de-DE" sz="1400" dirty="0" smtClean="0"/>
                  <a:t>KENDA</a:t>
                </a:r>
                <a:endParaRPr lang="de-DE" altLang="de-DE" sz="1400" dirty="0"/>
              </a:p>
            </p:txBody>
          </p:sp>
          <p:sp>
            <p:nvSpPr>
              <p:cNvPr id="17421" name="Line 13"/>
              <p:cNvSpPr>
                <a:spLocks noChangeShapeType="1"/>
              </p:cNvSpPr>
              <p:nvPr/>
            </p:nvSpPr>
            <p:spPr bwMode="auto">
              <a:xfrm>
                <a:off x="1782859" y="2520950"/>
                <a:ext cx="2160588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22" name="Rectangle 14"/>
              <p:cNvSpPr>
                <a:spLocks noChangeArrowheads="1"/>
              </p:cNvSpPr>
              <p:nvPr/>
            </p:nvSpPr>
            <p:spPr bwMode="auto">
              <a:xfrm>
                <a:off x="3941858" y="2089150"/>
                <a:ext cx="1079500" cy="863600"/>
              </a:xfrm>
              <a:prstGeom prst="rect">
                <a:avLst/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altLang="de-DE" sz="1400" dirty="0"/>
                  <a:t>BCEPS</a:t>
                </a:r>
              </a:p>
              <a:p>
                <a:pPr algn="ctr"/>
                <a:r>
                  <a:rPr lang="de-DE" altLang="de-DE" sz="1400" dirty="0" err="1"/>
                  <a:t>perturbations</a:t>
                </a:r>
                <a:endParaRPr lang="de-DE" altLang="de-DE" sz="1400" dirty="0"/>
              </a:p>
            </p:txBody>
          </p:sp>
          <p:sp>
            <p:nvSpPr>
              <p:cNvPr id="17423" name="Rectangle 15"/>
              <p:cNvSpPr>
                <a:spLocks noChangeArrowheads="1"/>
              </p:cNvSpPr>
              <p:nvPr/>
            </p:nvSpPr>
            <p:spPr bwMode="auto">
              <a:xfrm>
                <a:off x="6750146" y="2089150"/>
                <a:ext cx="1079500" cy="863600"/>
              </a:xfrm>
              <a:prstGeom prst="rect">
                <a:avLst/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altLang="de-DE" sz="1400" dirty="0"/>
                  <a:t>EPS</a:t>
                </a:r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>
                <a:off x="287338" y="2996952"/>
                <a:ext cx="7848600" cy="1587"/>
              </a:xfrm>
              <a:prstGeom prst="line">
                <a:avLst/>
              </a:prstGeom>
              <a:noFill/>
              <a:ln w="360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37" name="Line 29"/>
              <p:cNvSpPr>
                <a:spLocks noChangeShapeType="1"/>
              </p:cNvSpPr>
              <p:nvPr/>
            </p:nvSpPr>
            <p:spPr bwMode="auto">
              <a:xfrm>
                <a:off x="5022946" y="2665413"/>
                <a:ext cx="1728787" cy="1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5022946" y="2520950"/>
                <a:ext cx="1728787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39" name="Line 31"/>
              <p:cNvSpPr>
                <a:spLocks noChangeShapeType="1"/>
              </p:cNvSpPr>
              <p:nvPr/>
            </p:nvSpPr>
            <p:spPr bwMode="auto">
              <a:xfrm>
                <a:off x="5022946" y="2376488"/>
                <a:ext cx="1728787" cy="1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41" name="Text Box 33"/>
              <p:cNvSpPr txBox="1">
                <a:spLocks noChangeArrowheads="1"/>
              </p:cNvSpPr>
              <p:nvPr/>
            </p:nvSpPr>
            <p:spPr bwMode="auto">
              <a:xfrm>
                <a:off x="5075709" y="2086098"/>
                <a:ext cx="1643063" cy="273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200" b="1" dirty="0">
                    <a:solidFill>
                      <a:srgbClr val="003300"/>
                    </a:solidFill>
                  </a:rPr>
                  <a:t>BCEPS Randmodelle</a:t>
                </a:r>
              </a:p>
            </p:txBody>
          </p:sp>
          <p:sp>
            <p:nvSpPr>
              <p:cNvPr id="62" name="Text Box 28"/>
              <p:cNvSpPr txBox="1">
                <a:spLocks noChangeArrowheads="1"/>
              </p:cNvSpPr>
              <p:nvPr/>
            </p:nvSpPr>
            <p:spPr bwMode="auto">
              <a:xfrm>
                <a:off x="1974663" y="2168525"/>
                <a:ext cx="1776980" cy="273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200" b="1" dirty="0" smtClean="0">
                    <a:solidFill>
                      <a:srgbClr val="003300"/>
                    </a:solidFill>
                  </a:rPr>
                  <a:t>ICON 80km Randmodel</a:t>
                </a:r>
                <a:endParaRPr lang="de-DE" altLang="de-DE" sz="1200" b="1" dirty="0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8135937" y="237648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C00000"/>
                  </a:solidFill>
                </a:rPr>
                <a:t>9800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292688" y="4015991"/>
            <a:ext cx="8499141" cy="1188711"/>
            <a:chOff x="292688" y="4015991"/>
            <a:chExt cx="8499141" cy="1188711"/>
          </a:xfrm>
        </p:grpSpPr>
        <p:sp>
          <p:nvSpPr>
            <p:cNvPr id="83" name="Text Box 28"/>
            <p:cNvSpPr txBox="1">
              <a:spLocks noChangeArrowheads="1"/>
            </p:cNvSpPr>
            <p:nvPr/>
          </p:nvSpPr>
          <p:spPr bwMode="auto">
            <a:xfrm>
              <a:off x="1634972" y="4019518"/>
              <a:ext cx="2404961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 dirty="0" smtClean="0">
                  <a:solidFill>
                    <a:srgbClr val="003300"/>
                  </a:solidFill>
                </a:rPr>
                <a:t>ICON+LETKF 80km Randmodel</a:t>
              </a:r>
              <a:endParaRPr lang="de-DE" altLang="de-DE" sz="1200" b="1" dirty="0">
                <a:solidFill>
                  <a:srgbClr val="00330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292688" y="4253125"/>
              <a:ext cx="7848600" cy="951577"/>
              <a:chOff x="292688" y="4253125"/>
              <a:chExt cx="7848600" cy="951577"/>
            </a:xfrm>
          </p:grpSpPr>
          <p:sp>
            <p:nvSpPr>
              <p:cNvPr id="64" name="Rectangle 16"/>
              <p:cNvSpPr>
                <a:spLocks noChangeArrowheads="1"/>
              </p:cNvSpPr>
              <p:nvPr/>
            </p:nvSpPr>
            <p:spPr bwMode="auto">
              <a:xfrm>
                <a:off x="695025" y="4253125"/>
                <a:ext cx="1079500" cy="863600"/>
              </a:xfrm>
              <a:prstGeom prst="rect">
                <a:avLst/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altLang="de-DE" sz="1400" dirty="0" smtClean="0"/>
                  <a:t>KENDA</a:t>
                </a:r>
                <a:endParaRPr lang="de-DE" altLang="de-DE" sz="1400" dirty="0"/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3933525" y="4262329"/>
                <a:ext cx="1079500" cy="863600"/>
              </a:xfrm>
              <a:prstGeom prst="rect">
                <a:avLst/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altLang="de-DE" sz="1400"/>
                  <a:t>Ensemble</a:t>
                </a:r>
              </a:p>
              <a:p>
                <a:pPr algn="ctr"/>
                <a:r>
                  <a:rPr lang="de-DE" altLang="de-DE" sz="1400"/>
                  <a:t>analysis</a:t>
                </a: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6741813" y="4253125"/>
                <a:ext cx="1079500" cy="863600"/>
              </a:xfrm>
              <a:prstGeom prst="rect">
                <a:avLst/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altLang="de-DE" sz="1400"/>
                  <a:t>EPS</a:t>
                </a:r>
              </a:p>
            </p:txBody>
          </p:sp>
          <p:grpSp>
            <p:nvGrpSpPr>
              <p:cNvPr id="67" name="Gruppieren 66"/>
              <p:cNvGrpSpPr/>
              <p:nvPr/>
            </p:nvGrpSpPr>
            <p:grpSpPr>
              <a:xfrm>
                <a:off x="5014613" y="4730764"/>
                <a:ext cx="1728787" cy="288925"/>
                <a:chOff x="3384550" y="3808458"/>
                <a:chExt cx="3384550" cy="288925"/>
              </a:xfrm>
            </p:grpSpPr>
            <p:sp>
              <p:nvSpPr>
                <p:cNvPr id="68" name="Line 20"/>
                <p:cNvSpPr>
                  <a:spLocks noChangeShapeType="1"/>
                </p:cNvSpPr>
                <p:nvPr/>
              </p:nvSpPr>
              <p:spPr bwMode="auto">
                <a:xfrm>
                  <a:off x="3384550" y="4095796"/>
                  <a:ext cx="3384550" cy="15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Line 21"/>
                <p:cNvSpPr>
                  <a:spLocks noChangeShapeType="1"/>
                </p:cNvSpPr>
                <p:nvPr/>
              </p:nvSpPr>
              <p:spPr bwMode="auto">
                <a:xfrm>
                  <a:off x="3384550" y="3951333"/>
                  <a:ext cx="33845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" name="Line 22"/>
                <p:cNvSpPr>
                  <a:spLocks noChangeShapeType="1"/>
                </p:cNvSpPr>
                <p:nvPr/>
              </p:nvSpPr>
              <p:spPr bwMode="auto">
                <a:xfrm>
                  <a:off x="3384550" y="3808458"/>
                  <a:ext cx="33845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2" name="Text Box 45"/>
              <p:cNvSpPr txBox="1">
                <a:spLocks noChangeArrowheads="1"/>
              </p:cNvSpPr>
              <p:nvPr/>
            </p:nvSpPr>
            <p:spPr bwMode="auto">
              <a:xfrm>
                <a:off x="5051125" y="4315495"/>
                <a:ext cx="1643062" cy="273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200" b="1" dirty="0">
                    <a:solidFill>
                      <a:srgbClr val="00421E"/>
                    </a:solidFill>
                  </a:rPr>
                  <a:t>BCEPS Randmodelle</a:t>
                </a:r>
              </a:p>
            </p:txBody>
          </p:sp>
          <p:grpSp>
            <p:nvGrpSpPr>
              <p:cNvPr id="75" name="Gruppieren 74"/>
              <p:cNvGrpSpPr/>
              <p:nvPr/>
            </p:nvGrpSpPr>
            <p:grpSpPr>
              <a:xfrm>
                <a:off x="1774525" y="4768666"/>
                <a:ext cx="2160589" cy="288925"/>
                <a:chOff x="3384550" y="3808458"/>
                <a:chExt cx="3384550" cy="288925"/>
              </a:xfrm>
            </p:grpSpPr>
            <p:sp>
              <p:nvSpPr>
                <p:cNvPr id="76" name="Line 20"/>
                <p:cNvSpPr>
                  <a:spLocks noChangeShapeType="1"/>
                </p:cNvSpPr>
                <p:nvPr/>
              </p:nvSpPr>
              <p:spPr bwMode="auto">
                <a:xfrm>
                  <a:off x="3384550" y="4095796"/>
                  <a:ext cx="3384550" cy="15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Line 21"/>
                <p:cNvSpPr>
                  <a:spLocks noChangeShapeType="1"/>
                </p:cNvSpPr>
                <p:nvPr/>
              </p:nvSpPr>
              <p:spPr bwMode="auto">
                <a:xfrm>
                  <a:off x="3384550" y="3951333"/>
                  <a:ext cx="33845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" name="Line 22"/>
                <p:cNvSpPr>
                  <a:spLocks noChangeShapeType="1"/>
                </p:cNvSpPr>
                <p:nvPr/>
              </p:nvSpPr>
              <p:spPr bwMode="auto">
                <a:xfrm>
                  <a:off x="3384550" y="3808458"/>
                  <a:ext cx="33845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9" name="Gruppieren 78"/>
              <p:cNvGrpSpPr/>
              <p:nvPr/>
            </p:nvGrpSpPr>
            <p:grpSpPr>
              <a:xfrm>
                <a:off x="1774526" y="4315495"/>
                <a:ext cx="2160589" cy="288925"/>
                <a:chOff x="3384550" y="3808458"/>
                <a:chExt cx="3384550" cy="288925"/>
              </a:xfrm>
            </p:grpSpPr>
            <p:sp>
              <p:nvSpPr>
                <p:cNvPr id="80" name="Line 20"/>
                <p:cNvSpPr>
                  <a:spLocks noChangeShapeType="1"/>
                </p:cNvSpPr>
                <p:nvPr/>
              </p:nvSpPr>
              <p:spPr bwMode="auto">
                <a:xfrm>
                  <a:off x="3384550" y="4095796"/>
                  <a:ext cx="3384550" cy="15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" name="Line 21"/>
                <p:cNvSpPr>
                  <a:spLocks noChangeShapeType="1"/>
                </p:cNvSpPr>
                <p:nvPr/>
              </p:nvSpPr>
              <p:spPr bwMode="auto">
                <a:xfrm>
                  <a:off x="3384550" y="3951333"/>
                  <a:ext cx="33845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" name="Line 22"/>
                <p:cNvSpPr>
                  <a:spLocks noChangeShapeType="1"/>
                </p:cNvSpPr>
                <p:nvPr/>
              </p:nvSpPr>
              <p:spPr bwMode="auto">
                <a:xfrm>
                  <a:off x="3384550" y="3808458"/>
                  <a:ext cx="3384550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" name="Line 24"/>
              <p:cNvSpPr>
                <a:spLocks noChangeShapeType="1"/>
              </p:cNvSpPr>
              <p:nvPr/>
            </p:nvSpPr>
            <p:spPr bwMode="auto">
              <a:xfrm>
                <a:off x="292688" y="5203115"/>
                <a:ext cx="7848600" cy="1587"/>
              </a:xfrm>
              <a:prstGeom prst="line">
                <a:avLst/>
              </a:prstGeom>
              <a:noFill/>
              <a:ln w="360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4" name="Text Box 28"/>
            <p:cNvSpPr txBox="1">
              <a:spLocks noChangeArrowheads="1"/>
            </p:cNvSpPr>
            <p:nvPr/>
          </p:nvSpPr>
          <p:spPr bwMode="auto">
            <a:xfrm>
              <a:off x="1652339" y="4015991"/>
              <a:ext cx="2404961" cy="27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de-DE" altLang="de-DE" sz="1200" b="1" dirty="0" smtClean="0">
                  <a:solidFill>
                    <a:srgbClr val="003300"/>
                  </a:solidFill>
                </a:rPr>
                <a:t> </a:t>
              </a:r>
              <a:endParaRPr lang="de-DE" altLang="de-DE" sz="1200" b="1" dirty="0">
                <a:solidFill>
                  <a:srgbClr val="003300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139086" y="450946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accent1"/>
                  </a:solidFill>
                </a:rPr>
                <a:t>9801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95026" y="5275123"/>
            <a:ext cx="8096802" cy="863600"/>
            <a:chOff x="695026" y="5275123"/>
            <a:chExt cx="8096802" cy="863600"/>
          </a:xfrm>
        </p:grpSpPr>
        <p:grpSp>
          <p:nvGrpSpPr>
            <p:cNvPr id="7" name="Gruppieren 6"/>
            <p:cNvGrpSpPr/>
            <p:nvPr/>
          </p:nvGrpSpPr>
          <p:grpSpPr>
            <a:xfrm>
              <a:off x="695026" y="5275123"/>
              <a:ext cx="7126288" cy="863600"/>
              <a:chOff x="695026" y="5275123"/>
              <a:chExt cx="7126288" cy="863600"/>
            </a:xfrm>
          </p:grpSpPr>
          <p:sp>
            <p:nvSpPr>
              <p:cNvPr id="85" name="Rectangle 1"/>
              <p:cNvSpPr>
                <a:spLocks noChangeArrowheads="1"/>
              </p:cNvSpPr>
              <p:nvPr/>
            </p:nvSpPr>
            <p:spPr bwMode="auto">
              <a:xfrm>
                <a:off x="695026" y="5275123"/>
                <a:ext cx="1079500" cy="863600"/>
              </a:xfrm>
              <a:prstGeom prst="rect">
                <a:avLst/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altLang="de-DE" sz="1400"/>
                  <a:t>Nudging DA</a:t>
                </a:r>
              </a:p>
            </p:txBody>
          </p:sp>
          <p:sp>
            <p:nvSpPr>
              <p:cNvPr id="86" name="Line 4"/>
              <p:cNvSpPr>
                <a:spLocks noChangeShapeType="1"/>
              </p:cNvSpPr>
              <p:nvPr/>
            </p:nvSpPr>
            <p:spPr bwMode="auto">
              <a:xfrm>
                <a:off x="1774527" y="5708511"/>
                <a:ext cx="21605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Rectangle 5"/>
              <p:cNvSpPr>
                <a:spLocks noChangeArrowheads="1"/>
              </p:cNvSpPr>
              <p:nvPr/>
            </p:nvSpPr>
            <p:spPr bwMode="auto">
              <a:xfrm>
                <a:off x="3933526" y="5275123"/>
                <a:ext cx="1079500" cy="863600"/>
              </a:xfrm>
              <a:prstGeom prst="rect">
                <a:avLst/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altLang="de-DE" sz="1400"/>
                  <a:t>BCEPS</a:t>
                </a:r>
              </a:p>
              <a:p>
                <a:pPr algn="ctr"/>
                <a:r>
                  <a:rPr lang="de-DE" altLang="de-DE" sz="1400"/>
                  <a:t>perturbations</a:t>
                </a:r>
              </a:p>
            </p:txBody>
          </p:sp>
          <p:sp>
            <p:nvSpPr>
              <p:cNvPr id="88" name="Line 6"/>
              <p:cNvSpPr>
                <a:spLocks noChangeShapeType="1"/>
              </p:cNvSpPr>
              <p:nvPr/>
            </p:nvSpPr>
            <p:spPr bwMode="auto">
              <a:xfrm>
                <a:off x="5014614" y="5851386"/>
                <a:ext cx="1728787" cy="1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Line 7"/>
              <p:cNvSpPr>
                <a:spLocks noChangeShapeType="1"/>
              </p:cNvSpPr>
              <p:nvPr/>
            </p:nvSpPr>
            <p:spPr bwMode="auto">
              <a:xfrm>
                <a:off x="5014614" y="5706923"/>
                <a:ext cx="1728787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" name="Line 8"/>
              <p:cNvSpPr>
                <a:spLocks noChangeShapeType="1"/>
              </p:cNvSpPr>
              <p:nvPr/>
            </p:nvSpPr>
            <p:spPr bwMode="auto">
              <a:xfrm>
                <a:off x="5014614" y="5564048"/>
                <a:ext cx="1728787" cy="15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Rectangle 9"/>
              <p:cNvSpPr>
                <a:spLocks noChangeArrowheads="1"/>
              </p:cNvSpPr>
              <p:nvPr/>
            </p:nvSpPr>
            <p:spPr bwMode="auto">
              <a:xfrm>
                <a:off x="6741814" y="5275123"/>
                <a:ext cx="1079500" cy="863600"/>
              </a:xfrm>
              <a:prstGeom prst="rect">
                <a:avLst/>
              </a:prstGeom>
              <a:solidFill>
                <a:srgbClr val="CFE7F5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de-DE" altLang="de-DE" sz="1400" dirty="0"/>
                  <a:t>EPS</a:t>
                </a:r>
              </a:p>
            </p:txBody>
          </p:sp>
          <p:sp>
            <p:nvSpPr>
              <p:cNvPr id="92" name="Text Box 28"/>
              <p:cNvSpPr txBox="1">
                <a:spLocks noChangeArrowheads="1"/>
              </p:cNvSpPr>
              <p:nvPr/>
            </p:nvSpPr>
            <p:spPr bwMode="auto">
              <a:xfrm>
                <a:off x="5069371" y="5275123"/>
                <a:ext cx="1643063" cy="273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200" b="1" dirty="0">
                    <a:solidFill>
                      <a:srgbClr val="003300"/>
                    </a:solidFill>
                  </a:rPr>
                  <a:t>BCEPS Randmodelle</a:t>
                </a:r>
              </a:p>
            </p:txBody>
          </p:sp>
          <p:sp>
            <p:nvSpPr>
              <p:cNvPr id="93" name="Text Box 28"/>
              <p:cNvSpPr txBox="1">
                <a:spLocks noChangeArrowheads="1"/>
              </p:cNvSpPr>
              <p:nvPr/>
            </p:nvSpPr>
            <p:spPr bwMode="auto">
              <a:xfrm>
                <a:off x="1992029" y="5354498"/>
                <a:ext cx="1776980" cy="273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de-DE" altLang="de-DE" sz="1200" b="1" dirty="0" smtClean="0">
                    <a:solidFill>
                      <a:srgbClr val="003300"/>
                    </a:solidFill>
                  </a:rPr>
                  <a:t>ICON 80km Randmodel</a:t>
                </a:r>
                <a:endParaRPr lang="de-DE" altLang="de-DE" sz="1200" b="1" dirty="0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13" name="Textfeld 12"/>
            <p:cNvSpPr txBox="1"/>
            <p:nvPr/>
          </p:nvSpPr>
          <p:spPr>
            <a:xfrm>
              <a:off x="8139085" y="548364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C000"/>
                  </a:solidFill>
                </a:rPr>
                <a:t>9826</a:t>
              </a:r>
              <a:endParaRPr lang="de-DE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588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3425" cy="431800"/>
          </a:xfrm>
        </p:spPr>
        <p:txBody>
          <a:bodyPr/>
          <a:lstStyle/>
          <a:p>
            <a:r>
              <a:rPr lang="de-DE" dirty="0" smtClean="0"/>
              <a:t>10 Meter Windböen: MAE + </a:t>
            </a:r>
            <a:r>
              <a:rPr lang="de-DE" dirty="0" err="1" smtClean="0"/>
              <a:t>Spread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972000"/>
            <a:ext cx="79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3425" cy="431800"/>
          </a:xfrm>
        </p:spPr>
        <p:txBody>
          <a:bodyPr/>
          <a:lstStyle/>
          <a:p>
            <a:r>
              <a:rPr lang="de-DE" dirty="0" smtClean="0"/>
              <a:t>10 Meter Windböen: MAE + </a:t>
            </a:r>
            <a:r>
              <a:rPr lang="de-DE" dirty="0" err="1" smtClean="0"/>
              <a:t>Spread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972000"/>
            <a:ext cx="79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3425" cy="431800"/>
          </a:xfrm>
        </p:spPr>
        <p:txBody>
          <a:bodyPr/>
          <a:lstStyle/>
          <a:p>
            <a:r>
              <a:rPr lang="de-DE" dirty="0" smtClean="0"/>
              <a:t>10 Meter Windböen: MAE + </a:t>
            </a:r>
            <a:r>
              <a:rPr lang="de-DE" dirty="0" err="1" smtClean="0"/>
              <a:t>Spread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972000"/>
            <a:ext cx="79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3425" cy="431800"/>
          </a:xfrm>
        </p:spPr>
        <p:txBody>
          <a:bodyPr/>
          <a:lstStyle/>
          <a:p>
            <a:r>
              <a:rPr lang="de-DE" dirty="0" smtClean="0"/>
              <a:t>10 Meter Windböen: MAE + </a:t>
            </a:r>
            <a:r>
              <a:rPr lang="de-DE" dirty="0" err="1" smtClean="0"/>
              <a:t>Spread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972000"/>
            <a:ext cx="79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7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3425" cy="431800"/>
          </a:xfrm>
        </p:spPr>
        <p:txBody>
          <a:bodyPr/>
          <a:lstStyle/>
          <a:p>
            <a:r>
              <a:rPr lang="de-DE" dirty="0" smtClean="0"/>
              <a:t>10 Meter Windböen: CRPS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AFA522-6473-455B-ACAD-F7CFCD69B93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972000"/>
            <a:ext cx="79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Bildschirmpräsentation (4:3)</PresentationFormat>
  <Paragraphs>129</Paragraphs>
  <Slides>30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Titel1</vt:lpstr>
      <vt:lpstr>Titel3</vt:lpstr>
      <vt:lpstr>DWD Standard Master</vt:lpstr>
      <vt:lpstr>1_DWD Standard Master</vt:lpstr>
      <vt:lpstr>2_DWD Standard Master</vt:lpstr>
      <vt:lpstr>3_DWD Standard Master</vt:lpstr>
      <vt:lpstr>Larissa</vt:lpstr>
      <vt:lpstr>PowerPoint-Präsentation</vt:lpstr>
      <vt:lpstr>Überblick</vt:lpstr>
      <vt:lpstr>KENDA Experimente</vt:lpstr>
      <vt:lpstr>PowerPoint-Präsentation</vt:lpstr>
      <vt:lpstr>10 Meter Windböen: MAE + Spread</vt:lpstr>
      <vt:lpstr>10 Meter Windböen: MAE + Spread</vt:lpstr>
      <vt:lpstr>10 Meter Windböen: MAE + Spread</vt:lpstr>
      <vt:lpstr>10 Meter Windböen: MAE + Spread</vt:lpstr>
      <vt:lpstr>10 Meter Windböen: CRPS</vt:lpstr>
      <vt:lpstr>Niederschlag: MAE + Spread</vt:lpstr>
      <vt:lpstr>Niederschlag: Ensemblemembern gegen Beobachtungen</vt:lpstr>
      <vt:lpstr>Niederschlag: einzelne Tage</vt:lpstr>
      <vt:lpstr>Niederschlag: CRPS</vt:lpstr>
      <vt:lpstr>2 Meter Temperatur: MAE + Spread</vt:lpstr>
      <vt:lpstr>2 Meter Temperatur: CRPS</vt:lpstr>
      <vt:lpstr>2 Meter Temperatur: RMSE</vt:lpstr>
      <vt:lpstr>2 Meter Temperatur: Standardabweichung von Fehler</vt:lpstr>
      <vt:lpstr>2 Meter Temperatur: Bias</vt:lpstr>
      <vt:lpstr>90-115 m Wind: RMSE + Spread</vt:lpstr>
      <vt:lpstr>90-115 m Wind: CRPS</vt:lpstr>
      <vt:lpstr>Bodenstrahlung: RMSE + Spread</vt:lpstr>
      <vt:lpstr>Bodenstrahlung: CRPS</vt:lpstr>
      <vt:lpstr>Totale Wolken (&gt; 2 Okta)</vt:lpstr>
      <vt:lpstr>Zusammenfassung</vt:lpstr>
      <vt:lpstr>Nächste Schritte</vt:lpstr>
      <vt:lpstr>ENERTRAG SCADA-Daten  ein paar Bilder…</vt:lpstr>
      <vt:lpstr>PowerPoint-Präsentation</vt:lpstr>
      <vt:lpstr>PowerPoint-Präsentation</vt:lpstr>
      <vt:lpstr>Stationspositionen</vt:lpstr>
      <vt:lpstr>Hub Heights (lon-Abhängigkeit)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SSE</cp:lastModifiedBy>
  <cp:revision>402</cp:revision>
  <cp:lastPrinted>2014-09-29T15:01:07Z</cp:lastPrinted>
  <dcterms:created xsi:type="dcterms:W3CDTF">2006-12-01T10:57:45Z</dcterms:created>
  <dcterms:modified xsi:type="dcterms:W3CDTF">2014-11-10T11:06:31Z</dcterms:modified>
</cp:coreProperties>
</file>