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8" r:id="rId2"/>
    <p:sldId id="267" r:id="rId3"/>
    <p:sldId id="259" r:id="rId4"/>
    <p:sldId id="260" r:id="rId5"/>
    <p:sldId id="261" r:id="rId6"/>
    <p:sldId id="262" r:id="rId7"/>
    <p:sldId id="263" r:id="rId8"/>
    <p:sldId id="266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F3119-C94E-B347-8D61-A2376BB49C30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0DAE-0123-0348-B104-521E74AD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10DAE-0123-0348-B104-521E74AD2D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7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2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3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0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3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2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0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7F54E-632D-F14D-B5C5-B06573873ABA}" type="datetimeFigureOut">
              <a:rPr lang="en-US" smtClean="0"/>
              <a:t>2014-05-15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7867C-F1B3-E541-9DDD-3E94DA967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6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://dx.doi.org/10.1175/JTECH-D-13-00045.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959" y="-10709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latin typeface="Optima"/>
                <a:cs typeface="Optima"/>
              </a:rPr>
              <a:t>Scanning ARM Cloud Radar (SACR)</a:t>
            </a:r>
            <a:endParaRPr lang="en-US" sz="2400" u="sng" dirty="0">
              <a:latin typeface="Optima"/>
              <a:cs typeface="Optima"/>
            </a:endParaRPr>
          </a:p>
        </p:txBody>
      </p:sp>
      <p:pic>
        <p:nvPicPr>
          <p:cNvPr id="4" name="Picture 3" descr="Screenshot 2014-05-15 07.31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169"/>
            <a:ext cx="5334000" cy="3797300"/>
          </a:xfrm>
          <a:prstGeom prst="rect">
            <a:avLst/>
          </a:prstGeom>
        </p:spPr>
      </p:pic>
      <p:pic>
        <p:nvPicPr>
          <p:cNvPr id="5" name="Picture 4" descr="f0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44"/>
          <a:stretch/>
        </p:blipFill>
        <p:spPr>
          <a:xfrm>
            <a:off x="4880006" y="3916672"/>
            <a:ext cx="4263993" cy="294132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80006" y="3916672"/>
            <a:ext cx="4263993" cy="2941328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0744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157" y="0"/>
            <a:ext cx="4966441" cy="1367999"/>
          </a:xfrm>
        </p:spPr>
        <p:txBody>
          <a:bodyPr>
            <a:normAutofit/>
          </a:bodyPr>
          <a:lstStyle/>
          <a:p>
            <a:pPr algn="r"/>
            <a:r>
              <a:rPr lang="en-US" sz="2400" u="sng" cap="none" dirty="0" smtClean="0">
                <a:latin typeface="Optima"/>
                <a:cs typeface="Optima"/>
              </a:rPr>
              <a:t>3D clouds </a:t>
            </a:r>
            <a:br>
              <a:rPr lang="en-US" sz="2400" u="sng" cap="none" dirty="0" smtClean="0">
                <a:latin typeface="Optima"/>
                <a:cs typeface="Optima"/>
              </a:rPr>
            </a:br>
            <a:r>
              <a:rPr lang="en-US" sz="2400" u="sng" cap="none" dirty="0" smtClean="0">
                <a:latin typeface="Optima"/>
                <a:cs typeface="Optima"/>
              </a:rPr>
              <a:t>scan strategies</a:t>
            </a:r>
            <a:endParaRPr lang="en-US" sz="2400" u="sng" cap="none" dirty="0">
              <a:latin typeface="Optima"/>
              <a:cs typeface="Optima"/>
            </a:endParaRPr>
          </a:p>
        </p:txBody>
      </p:sp>
      <p:pic>
        <p:nvPicPr>
          <p:cNvPr id="4" name="Picture 3" descr="Figure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91" r="47039"/>
          <a:stretch/>
        </p:blipFill>
        <p:spPr>
          <a:xfrm>
            <a:off x="14973" y="781623"/>
            <a:ext cx="4011907" cy="2937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1591" y="1156495"/>
            <a:ext cx="4403601" cy="247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Optima"/>
                <a:cs typeface="Optima"/>
              </a:rPr>
              <a:t>CW-RHI: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Optima"/>
                <a:cs typeface="Optima"/>
              </a:rPr>
              <a:t>A sequence of 0-180°</a:t>
            </a:r>
            <a:r>
              <a:rPr lang="en-US" sz="1700" dirty="0">
                <a:latin typeface="Optima"/>
                <a:cs typeface="Optima"/>
              </a:rPr>
              <a:t> </a:t>
            </a:r>
            <a:r>
              <a:rPr lang="en-US" sz="1700" dirty="0" smtClean="0">
                <a:latin typeface="Optima"/>
                <a:cs typeface="Optima"/>
              </a:rPr>
              <a:t>elevation scans at constant azimuth perpendicular to cloud-level mean wind direction</a:t>
            </a:r>
          </a:p>
          <a:p>
            <a:pPr marL="285750" indent="-285750">
              <a:buFont typeface="Arial"/>
              <a:buChar char="•"/>
            </a:pPr>
            <a:endParaRPr lang="en-US" sz="17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Optima"/>
                <a:cs typeface="Optima"/>
              </a:rPr>
              <a:t>Scan rate: 9°/sec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Optima"/>
                <a:cs typeface="Optima"/>
              </a:rPr>
              <a:t>Sensitivity at 1km: -50dBZ</a:t>
            </a:r>
          </a:p>
          <a:p>
            <a:endParaRPr lang="en-US" dirty="0" smtClean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/>
        </p:nvSpPr>
        <p:spPr>
          <a:xfrm rot="21037971">
            <a:off x="331093" y="731985"/>
            <a:ext cx="1706433" cy="448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234" y="669565"/>
            <a:ext cx="180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CW-RHI mode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227" y="435875"/>
            <a:ext cx="3992818" cy="3292973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15814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 1.png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pic>
        <p:nvPicPr>
          <p:cNvPr id="6" name="Picture 5" descr="FIGURE16_STRATU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9058" r="19488" b="8328"/>
          <a:stretch/>
        </p:blipFill>
        <p:spPr>
          <a:xfrm>
            <a:off x="0" y="-70564"/>
            <a:ext cx="3754472" cy="361006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11370" y="-3964636"/>
            <a:ext cx="7132868" cy="4985471"/>
          </a:xfrm>
        </p:spPr>
        <p:txBody>
          <a:bodyPr>
            <a:normAutofit/>
          </a:bodyPr>
          <a:lstStyle/>
          <a:p>
            <a:r>
              <a:rPr lang="en-US" sz="3200" cap="none" dirty="0" smtClean="0"/>
              <a:t>3D clouds</a:t>
            </a:r>
            <a:endParaRPr lang="en-US" sz="3200" cap="none" dirty="0"/>
          </a:p>
        </p:txBody>
      </p:sp>
      <p:sp>
        <p:nvSpPr>
          <p:cNvPr id="5" name="Rectangle 4"/>
          <p:cNvSpPr/>
          <p:nvPr/>
        </p:nvSpPr>
        <p:spPr>
          <a:xfrm>
            <a:off x="4709809" y="1459781"/>
            <a:ext cx="4328941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Optima"/>
                <a:cs typeface="Optima"/>
              </a:rPr>
              <a:t>Discussion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Optima"/>
                <a:cs typeface="Optima"/>
              </a:rPr>
              <a:t>Does 3-D vertical Doppler velocity provide more information than the curtain profiles from the zenith radars?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Optima"/>
                <a:cs typeface="Optima"/>
              </a:rPr>
              <a:t>Our results suggest: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3D clouds do provide an insight on cloud scale dynamic organization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Eddy strength, shape, tilt, </a:t>
            </a:r>
            <a:r>
              <a:rPr lang="en-US" dirty="0">
                <a:latin typeface="Optima"/>
                <a:cs typeface="Optima"/>
              </a:rPr>
              <a:t>orientation with respect to </a:t>
            </a:r>
            <a:r>
              <a:rPr lang="en-US" dirty="0" smtClean="0">
                <a:latin typeface="Optima"/>
                <a:cs typeface="Optima"/>
              </a:rPr>
              <a:t>wind,</a:t>
            </a:r>
            <a:r>
              <a:rPr lang="en-US" dirty="0">
                <a:latin typeface="Optima"/>
                <a:cs typeface="Optima"/>
              </a:rPr>
              <a:t> distribution across </a:t>
            </a:r>
            <a:r>
              <a:rPr lang="en-US" dirty="0" smtClean="0">
                <a:latin typeface="Optima"/>
                <a:cs typeface="Optima"/>
              </a:rPr>
              <a:t>range, penetration depth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Optima"/>
                <a:cs typeface="Optima"/>
              </a:rPr>
              <a:t>Future work: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Use Gridded SACR data to study/quantify cloud anisotropy and in-cloud turbulence</a:t>
            </a:r>
            <a:endParaRPr lang="en-US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Optima"/>
              <a:cs typeface="Optima"/>
            </a:endParaRPr>
          </a:p>
        </p:txBody>
      </p:sp>
      <p:pic>
        <p:nvPicPr>
          <p:cNvPr id="7" name="Picture 6" descr="Figure13_VvCloudMiddle_strat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" y="3779294"/>
            <a:ext cx="4618329" cy="3035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646" y="15290"/>
            <a:ext cx="4541731" cy="3380883"/>
          </a:xfrm>
          <a:prstGeom prst="roundRect">
            <a:avLst/>
          </a:prstGeom>
          <a:noFill/>
          <a:ln w="38100" cmpd="sng">
            <a:solidFill>
              <a:srgbClr val="6FD6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  <p:pic>
        <p:nvPicPr>
          <p:cNvPr id="9" name="Picture 8" descr="FIGURE16_STRATU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r="3409"/>
          <a:stretch/>
        </p:blipFill>
        <p:spPr>
          <a:xfrm>
            <a:off x="3754472" y="384937"/>
            <a:ext cx="476273" cy="25955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523" y="3456128"/>
            <a:ext cx="359394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Constant height</a:t>
            </a:r>
          </a:p>
          <a:p>
            <a:r>
              <a:rPr lang="en-US" dirty="0" smtClean="0">
                <a:latin typeface="Optima"/>
                <a:cs typeface="Optima"/>
              </a:rPr>
              <a:t>Gridded vertical Doppler velocity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969" y="3481270"/>
            <a:ext cx="4541731" cy="3380883"/>
          </a:xfrm>
          <a:prstGeom prst="roundRect">
            <a:avLst/>
          </a:prstGeom>
          <a:noFill/>
          <a:ln w="38100" cmpd="sng">
            <a:solidFill>
              <a:srgbClr val="6FD6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15649" y="-4866"/>
            <a:ext cx="4328351" cy="1358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u="sng" dirty="0" smtClean="0">
                <a:latin typeface="Optima"/>
                <a:cs typeface="Optima"/>
              </a:rPr>
              <a:t>3-D </a:t>
            </a:r>
            <a:r>
              <a:rPr lang="en-US" sz="2400" u="sng" dirty="0" smtClean="0">
                <a:latin typeface="Optima"/>
                <a:cs typeface="Optima"/>
              </a:rPr>
              <a:t>Clouds</a:t>
            </a:r>
            <a:endParaRPr lang="en-US" sz="2400" u="sng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77600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935" y="3944579"/>
            <a:ext cx="440360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Optima"/>
                <a:cs typeface="Optima"/>
              </a:rPr>
              <a:t>HS-RHI mode: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RHI scan from 0-180° elevation at fixed azimuth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Repeated every 30° azimuth to cover a 360° sector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Completed in </a:t>
            </a:r>
            <a:r>
              <a:rPr lang="en-US" sz="1600" dirty="0"/>
              <a:t>3 min.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Cycle repeated every 30 min</a:t>
            </a:r>
          </a:p>
          <a:p>
            <a:endParaRPr lang="en-US" sz="1600" dirty="0" smtClean="0"/>
          </a:p>
          <a:p>
            <a:r>
              <a:rPr lang="en-US" sz="1600" dirty="0" smtClean="0"/>
              <a:t>Scientific </a:t>
            </a:r>
            <a:r>
              <a:rPr lang="en-US" sz="1600" dirty="0"/>
              <a:t>objective: Document horizontal wind speed and direction</a:t>
            </a:r>
            <a:endParaRPr lang="en-US" dirty="0" smtClean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73" y="993448"/>
            <a:ext cx="4554536" cy="1831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Optima"/>
                <a:cs typeface="Optima"/>
              </a:rPr>
              <a:t>BL-RHI mode: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RHI scans from </a:t>
            </a:r>
            <a:r>
              <a:rPr lang="en-US" sz="1600" dirty="0" smtClean="0"/>
              <a:t>4-</a:t>
            </a:r>
            <a:r>
              <a:rPr lang="en-US" sz="1600" dirty="0"/>
              <a:t>8</a:t>
            </a:r>
            <a:r>
              <a:rPr lang="en-US" sz="1600" dirty="0" smtClean="0"/>
              <a:t>0</a:t>
            </a:r>
            <a:r>
              <a:rPr lang="en-US" sz="1600" dirty="0"/>
              <a:t>°elevation at fixed azimuth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Repeated every 3° azimuth to cover a 60° sector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Completed in </a:t>
            </a:r>
            <a:r>
              <a:rPr lang="en-US" sz="1600" dirty="0"/>
              <a:t>5 min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Cycle repeated 4 consecutive times</a:t>
            </a:r>
          </a:p>
          <a:p>
            <a:endParaRPr lang="en-US" sz="1600" dirty="0" smtClean="0"/>
          </a:p>
          <a:p>
            <a:r>
              <a:rPr lang="en-US" sz="1600" dirty="0" smtClean="0"/>
              <a:t>Scientific </a:t>
            </a:r>
            <a:r>
              <a:rPr lang="en-US" sz="1600" dirty="0"/>
              <a:t>objective: 3-D cloud life cycle (4-D)</a:t>
            </a:r>
            <a:endParaRPr lang="en-US" dirty="0">
              <a:latin typeface="Optima"/>
              <a:cs typeface="Opti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8109" y="109910"/>
            <a:ext cx="3579002" cy="3025731"/>
            <a:chOff x="77572" y="159878"/>
            <a:chExt cx="3953422" cy="3184266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168" y="322082"/>
              <a:ext cx="3799826" cy="2853036"/>
            </a:xfrm>
            <a:prstGeom prst="rect">
              <a:avLst/>
            </a:prstGeom>
            <a:grpFill/>
          </p:spPr>
        </p:pic>
        <p:sp>
          <p:nvSpPr>
            <p:cNvPr id="8" name="TextBox 7"/>
            <p:cNvSpPr txBox="1"/>
            <p:nvPr/>
          </p:nvSpPr>
          <p:spPr>
            <a:xfrm>
              <a:off x="1852404" y="159878"/>
              <a:ext cx="180417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BL-RHI mode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788665" y="1610978"/>
              <a:ext cx="1994084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Optima"/>
                  <a:cs typeface="Optima"/>
                </a:rPr>
                <a:t>Height (km)</a:t>
              </a:r>
              <a:endParaRPr lang="en-US" sz="1100" dirty="0">
                <a:latin typeface="Optima"/>
                <a:cs typeface="Optim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96338">
              <a:off x="967224" y="3068827"/>
              <a:ext cx="1994084" cy="2753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Optima"/>
                  <a:cs typeface="Optima"/>
                </a:rPr>
                <a:t>Azimuthal Range (km)</a:t>
              </a:r>
              <a:endParaRPr lang="en-US" sz="1100" dirty="0">
                <a:latin typeface="Optima"/>
                <a:cs typeface="Optim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7070937">
              <a:off x="2871472" y="1809295"/>
              <a:ext cx="1994084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Optima"/>
                  <a:cs typeface="Optima"/>
                </a:rPr>
                <a:t>Range (km)</a:t>
              </a:r>
              <a:endParaRPr lang="en-US" sz="1100" dirty="0">
                <a:latin typeface="Optima"/>
                <a:cs typeface="Optima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802349" y="-22440"/>
            <a:ext cx="80772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Optima"/>
                <a:cs typeface="Optima"/>
              </a:rPr>
              <a:t>SACR scan strategies</a:t>
            </a:r>
            <a:endParaRPr lang="en-US" sz="2800" u="sng" dirty="0">
              <a:latin typeface="Optima"/>
              <a:cs typeface="Optima"/>
            </a:endParaRPr>
          </a:p>
        </p:txBody>
      </p:sp>
      <p:pic>
        <p:nvPicPr>
          <p:cNvPr id="17" name="Picture 16" descr="Screen Shot 2014-03-31 at 4.28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3244" r="2312" b="4498"/>
          <a:stretch/>
        </p:blipFill>
        <p:spPr>
          <a:xfrm>
            <a:off x="4741469" y="3963435"/>
            <a:ext cx="3598987" cy="23101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67509" y="3742676"/>
            <a:ext cx="163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HS-RHI mode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3882" y="105680"/>
            <a:ext cx="3992818" cy="3292973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4536" y="3565027"/>
            <a:ext cx="3992818" cy="3292973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13140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395" y="-166636"/>
            <a:ext cx="76200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Optima"/>
                <a:cs typeface="Optima"/>
              </a:rPr>
              <a:t>Gridding Validation</a:t>
            </a:r>
            <a:endParaRPr lang="en-US" sz="2800" u="sng" dirty="0"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685908"/>
            <a:ext cx="84606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Two things need to be validated</a:t>
            </a:r>
          </a:p>
          <a:p>
            <a:pPr marL="342900" lvl="1" indent="-342900">
              <a:buFontTx/>
              <a:buAutoNum type="arabicParenR"/>
            </a:pPr>
            <a:r>
              <a:rPr lang="en-US" sz="1400" dirty="0" smtClean="0">
                <a:latin typeface="Optima"/>
                <a:cs typeface="Optima"/>
              </a:rPr>
              <a:t>Cloud fraction </a:t>
            </a:r>
          </a:p>
          <a:p>
            <a:pPr marL="0" lvl="1"/>
            <a:r>
              <a:rPr lang="en-US" sz="1400" dirty="0">
                <a:latin typeface="Optima"/>
                <a:cs typeface="Optima"/>
              </a:rPr>
              <a:t>	</a:t>
            </a:r>
            <a:r>
              <a:rPr lang="en-US" sz="1400" dirty="0" smtClean="0">
                <a:latin typeface="Optima"/>
                <a:cs typeface="Optima"/>
              </a:rPr>
              <a:t>Are </a:t>
            </a:r>
            <a:r>
              <a:rPr lang="en-US" sz="1400" dirty="0">
                <a:latin typeface="Optima"/>
                <a:cs typeface="Optima"/>
              </a:rPr>
              <a:t>we creating fictitious </a:t>
            </a:r>
            <a:r>
              <a:rPr lang="en-US" sz="1400" dirty="0" smtClean="0">
                <a:latin typeface="Optima"/>
                <a:cs typeface="Optima"/>
              </a:rPr>
              <a:t>clouds?</a:t>
            </a:r>
          </a:p>
          <a:p>
            <a:pPr marL="342900" lvl="1" indent="-342900">
              <a:buAutoNum type="arabicParenR" startAt="2"/>
            </a:pPr>
            <a:r>
              <a:rPr lang="en-US" sz="1400" dirty="0" smtClean="0">
                <a:latin typeface="Optima"/>
                <a:cs typeface="Optima"/>
              </a:rPr>
              <a:t>The values inside the grid</a:t>
            </a:r>
          </a:p>
          <a:p>
            <a:pPr marL="0" lvl="1"/>
            <a:r>
              <a:rPr lang="en-US" sz="1400" dirty="0">
                <a:latin typeface="Optima"/>
                <a:cs typeface="Optima"/>
              </a:rPr>
              <a:t>	</a:t>
            </a:r>
            <a:r>
              <a:rPr lang="en-US" sz="1400" dirty="0" smtClean="0">
                <a:latin typeface="Optima"/>
                <a:cs typeface="Optima"/>
              </a:rPr>
              <a:t>Are we interpolating correctly?</a:t>
            </a:r>
          </a:p>
          <a:p>
            <a:pPr marL="0" lvl="1"/>
            <a:endParaRPr lang="en-US" sz="1400" dirty="0">
              <a:latin typeface="Optima"/>
              <a:cs typeface="Optima"/>
            </a:endParaRPr>
          </a:p>
          <a:p>
            <a:pPr marL="0" lvl="1"/>
            <a:r>
              <a:rPr lang="en-US" sz="1400" dirty="0" smtClean="0">
                <a:latin typeface="Optima"/>
                <a:cs typeface="Optima"/>
              </a:rPr>
              <a:t>Currently there are no other instruments located underneath the region observed by the SACR so no synergistic validation is possible.</a:t>
            </a:r>
          </a:p>
          <a:p>
            <a:pPr marL="0" lvl="1"/>
            <a:endParaRPr lang="en-US" sz="1400" b="1" dirty="0" smtClean="0">
              <a:latin typeface="Optima"/>
              <a:cs typeface="Optima"/>
            </a:endParaRPr>
          </a:p>
          <a:p>
            <a:pPr marL="0" lvl="1"/>
            <a:r>
              <a:rPr lang="en-US" sz="1400" b="1" dirty="0" smtClean="0">
                <a:latin typeface="Optima"/>
                <a:cs typeface="Optima"/>
              </a:rPr>
              <a:t>We propose to install a Total Sky Imager below the region to provide cloud fraction comparisons</a:t>
            </a:r>
          </a:p>
          <a:p>
            <a:pPr marL="0" lvl="1"/>
            <a:r>
              <a:rPr lang="en-US" sz="1400" b="1" dirty="0" smtClean="0">
                <a:latin typeface="Optima"/>
                <a:cs typeface="Optima"/>
              </a:rPr>
              <a:t>We also propose to move a vertically pointing radar below the region to provide point measurement comparison</a:t>
            </a:r>
          </a:p>
          <a:p>
            <a:r>
              <a:rPr lang="en-US" sz="1400" b="1" dirty="0" smtClean="0">
                <a:latin typeface="Optima"/>
                <a:cs typeface="Optima"/>
              </a:rPr>
              <a:t>We create a composite of the processed data at a constant height to roughly compare with the gridded data. </a:t>
            </a:r>
          </a:p>
          <a:p>
            <a:r>
              <a:rPr lang="en-US" sz="1400" b="1" dirty="0">
                <a:latin typeface="Optima"/>
                <a:cs typeface="Optima"/>
              </a:rPr>
              <a:t>	</a:t>
            </a:r>
            <a:endParaRPr lang="en-US" sz="1400" b="1" dirty="0" smtClean="0">
              <a:latin typeface="Optima"/>
              <a:cs typeface="Optim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b="1" dirty="0" smtClean="0">
                <a:latin typeface="Optima"/>
                <a:cs typeface="Optima"/>
              </a:rPr>
              <a:t>Mathematically, interpolation is valid and has been used for weather radar gridding. 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b="1" dirty="0" smtClean="0">
                <a:latin typeface="Optima"/>
                <a:cs typeface="Optima"/>
              </a:rPr>
              <a:t>Visually it also seems accurate.</a:t>
            </a:r>
          </a:p>
          <a:p>
            <a:r>
              <a:rPr lang="en-US" sz="1400" b="1" dirty="0" smtClean="0">
                <a:latin typeface="Optima"/>
                <a:cs typeface="Optima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</p:txBody>
      </p:sp>
      <p:pic>
        <p:nvPicPr>
          <p:cNvPr id="3" name="Picture 2" descr="Ka_SACR_BLRHI_SGP_20120915_SET_013_HEIGHT_875process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63" y="4795040"/>
            <a:ext cx="2732963" cy="2051999"/>
          </a:xfrm>
          <a:prstGeom prst="rect">
            <a:avLst/>
          </a:prstGeom>
        </p:spPr>
      </p:pic>
      <p:pic>
        <p:nvPicPr>
          <p:cNvPr id="5" name="Picture 4" descr="Ka_SACR_BLRHI_SGP_20120915_SET_013_HEIGHT_875m_ZC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28" y="4795040"/>
            <a:ext cx="2747561" cy="2062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8441" y="4425708"/>
            <a:ext cx="2168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Gridded Reflectivity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977" y="4298708"/>
            <a:ext cx="2426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Processed Reflectivity composite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4763" y="4298708"/>
            <a:ext cx="5465926" cy="2559292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74747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362" y="-164266"/>
            <a:ext cx="76200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Gridding Visualization tool</a:t>
            </a:r>
            <a:endParaRPr lang="en-US" sz="2800" u="sng" dirty="0"/>
          </a:p>
        </p:txBody>
      </p:sp>
      <p:pic>
        <p:nvPicPr>
          <p:cNvPr id="9" name="Picture 8" descr="Screen Shot 2014-03-31 at 4.01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8732"/>
            <a:ext cx="8446042" cy="2092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9" y="832446"/>
            <a:ext cx="8446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3-D visualization tools are not readily available for this type of dataset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3-D visualization helps interpreting observations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latin typeface="Optima"/>
                <a:cs typeface="Optima"/>
              </a:rPr>
              <a:t>Display semi-transparent </a:t>
            </a:r>
            <a:r>
              <a:rPr lang="en-US" sz="1400" b="1" dirty="0" err="1" smtClean="0">
                <a:latin typeface="Optima"/>
                <a:cs typeface="Optima"/>
              </a:rPr>
              <a:t>iso</a:t>
            </a:r>
            <a:r>
              <a:rPr lang="en-US" sz="1400" b="1" dirty="0" smtClean="0">
                <a:latin typeface="Optima"/>
                <a:cs typeface="Optima"/>
              </a:rPr>
              <a:t>-surfaces at a 2dBZ Reflectivity interval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latin typeface="Optima"/>
              <a:cs typeface="Optima"/>
            </a:endParaRPr>
          </a:p>
          <a:p>
            <a:endParaRPr lang="en-US" sz="1400" b="1" dirty="0" smtClean="0">
              <a:latin typeface="Optima"/>
              <a:cs typeface="Optima"/>
            </a:endParaRPr>
          </a:p>
          <a:p>
            <a:r>
              <a:rPr lang="en-US" sz="1400" b="1" dirty="0" smtClean="0">
                <a:latin typeface="Optima"/>
                <a:cs typeface="Optima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508" y="166773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Case study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586999"/>
            <a:ext cx="84460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Continental region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Fall (September)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Stratocumulus cloud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2 layer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Low-level (first layer around 800m second layer around 4km)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No heavy precipitation (No precipitation reaching the ground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Optima"/>
                <a:cs typeface="Optima"/>
              </a:rPr>
              <a:t>D</a:t>
            </a:r>
            <a:r>
              <a:rPr lang="en-US" sz="1400" dirty="0" smtClean="0">
                <a:latin typeface="Optima"/>
                <a:cs typeface="Optima"/>
              </a:rPr>
              <a:t>rizzling (Reflectivity above -20dBZ)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latin typeface="Optima"/>
              <a:cs typeface="Optima"/>
            </a:endParaRPr>
          </a:p>
          <a:p>
            <a:r>
              <a:rPr lang="en-US" sz="1400" b="1" dirty="0" smtClean="0">
                <a:latin typeface="Optima"/>
                <a:cs typeface="Optima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2155" y="4241042"/>
            <a:ext cx="4169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3-D Gridded Reflectivity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50" y="4241042"/>
            <a:ext cx="8446091" cy="2616958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54096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505" y="63596"/>
            <a:ext cx="76200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Optima"/>
                <a:cs typeface="Optima"/>
              </a:rPr>
              <a:t>Life cycle analysis</a:t>
            </a:r>
            <a:br>
              <a:rPr lang="en-US" sz="2800" u="sng" dirty="0" smtClean="0">
                <a:latin typeface="Optima"/>
                <a:cs typeface="Optima"/>
              </a:rPr>
            </a:br>
            <a:r>
              <a:rPr lang="en-US" sz="2800" u="sng" dirty="0" smtClean="0">
                <a:latin typeface="Optima"/>
                <a:cs typeface="Optima"/>
              </a:rPr>
              <a:t>Drizzle</a:t>
            </a:r>
            <a:endParaRPr lang="en-US" sz="2800" u="sng" dirty="0">
              <a:latin typeface="Optima"/>
              <a:cs typeface="Optima"/>
            </a:endParaRPr>
          </a:p>
        </p:txBody>
      </p:sp>
      <p:pic>
        <p:nvPicPr>
          <p:cNvPr id="4" name="Picture 3" descr="Ka_SACR_BLRHI_SGP_20120915_SET_013_HEIGHT_875m_ZC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r="16593"/>
          <a:stretch/>
        </p:blipFill>
        <p:spPr>
          <a:xfrm>
            <a:off x="0" y="4967198"/>
            <a:ext cx="1983154" cy="1890802"/>
          </a:xfrm>
          <a:prstGeom prst="rect">
            <a:avLst/>
          </a:prstGeom>
        </p:spPr>
      </p:pic>
      <p:pic>
        <p:nvPicPr>
          <p:cNvPr id="5" name="Picture 4" descr="Ka_SACR_BLRHI_SGP_20120915_SET_014_HEIGHT_875Reflectset1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16594"/>
          <a:stretch/>
        </p:blipFill>
        <p:spPr>
          <a:xfrm>
            <a:off x="2139462" y="4967198"/>
            <a:ext cx="1963616" cy="1890802"/>
          </a:xfrm>
          <a:prstGeom prst="rect">
            <a:avLst/>
          </a:prstGeom>
        </p:spPr>
      </p:pic>
      <p:pic>
        <p:nvPicPr>
          <p:cNvPr id="6" name="Picture 5" descr="Ka_SACR_BLRHI_SGP_20120915_SET_015_HEIGHT_875Reflectset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r="18534"/>
          <a:stretch/>
        </p:blipFill>
        <p:spPr>
          <a:xfrm>
            <a:off x="4191000" y="4967198"/>
            <a:ext cx="1895231" cy="1890802"/>
          </a:xfrm>
          <a:prstGeom prst="rect">
            <a:avLst/>
          </a:prstGeom>
        </p:spPr>
      </p:pic>
      <p:pic>
        <p:nvPicPr>
          <p:cNvPr id="7" name="Picture 6" descr="Ka_SACR_BLRHI_SGP_20120915_SET_016_HEIGHT_875Reflectset1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7284"/>
          <a:stretch/>
        </p:blipFill>
        <p:spPr>
          <a:xfrm>
            <a:off x="6281615" y="4967198"/>
            <a:ext cx="2168769" cy="189080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357923" y="4523857"/>
            <a:ext cx="5666154" cy="443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Optima"/>
                <a:cs typeface="Optima"/>
              </a:rPr>
              <a:t>Reflectivity </a:t>
            </a:r>
            <a:r>
              <a:rPr lang="en-US" dirty="0" smtClean="0">
                <a:solidFill>
                  <a:srgbClr val="000000"/>
                </a:solidFill>
                <a:latin typeface="Optima"/>
                <a:cs typeface="Optima"/>
              </a:rPr>
              <a:t>evolution at 875m </a:t>
            </a:r>
            <a:r>
              <a:rPr lang="en-US" dirty="0">
                <a:solidFill>
                  <a:srgbClr val="000000"/>
                </a:solidFill>
                <a:latin typeface="Optima"/>
                <a:cs typeface="Optima"/>
              </a:rPr>
              <a:t>over 24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1189999"/>
            <a:ext cx="55684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Stratocumulus cloud containing pockets of drizzle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This cloud is in it’s decaying phase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A few questions we can investigate: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Is drizzle responsible for the decay of this cloud?</a:t>
            </a:r>
          </a:p>
          <a:p>
            <a:endParaRPr lang="en-US" sz="1400" dirty="0" smtClean="0">
              <a:latin typeface="Optima"/>
              <a:cs typeface="Optima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Is </a:t>
            </a:r>
            <a:r>
              <a:rPr lang="en-US" sz="1400" dirty="0">
                <a:latin typeface="Optima"/>
                <a:cs typeface="Optima"/>
              </a:rPr>
              <a:t>drizzle area correlated with cloud fraction</a:t>
            </a:r>
            <a:r>
              <a:rPr lang="en-US" sz="1400" dirty="0" smtClean="0">
                <a:latin typeface="Optima"/>
                <a:cs typeface="Optima"/>
              </a:rPr>
              <a:t>?</a:t>
            </a:r>
          </a:p>
          <a:p>
            <a:pPr marL="742950" lvl="2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Is drizzle volume correlated with cloud volume?</a:t>
            </a:r>
          </a:p>
          <a:p>
            <a:pPr marL="457200" lvl="2"/>
            <a:endParaRPr lang="en-US" sz="1400" dirty="0" smtClean="0">
              <a:latin typeface="Optima"/>
              <a:cs typeface="Optima"/>
            </a:endParaRPr>
          </a:p>
          <a:p>
            <a:pPr marL="742950" lvl="2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Are drizzle pockets more likely to break up?</a:t>
            </a:r>
          </a:p>
          <a:p>
            <a:pPr marL="742950" lvl="2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Is drizzle growing or weakening?</a:t>
            </a:r>
          </a:p>
          <a:p>
            <a:pPr marL="457200" lvl="2"/>
            <a:endParaRPr lang="en-US" sz="14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4630615" y="2422768"/>
            <a:ext cx="214923" cy="605692"/>
          </a:xfrm>
          <a:prstGeom prst="rightBrace">
            <a:avLst/>
          </a:prstGeom>
          <a:ln>
            <a:solidFill>
              <a:srgbClr val="CC54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630615" y="3180860"/>
            <a:ext cx="214923" cy="605692"/>
          </a:xfrm>
          <a:prstGeom prst="rightBrace">
            <a:avLst/>
          </a:prstGeom>
          <a:ln>
            <a:solidFill>
              <a:srgbClr val="CC54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4598" y="2422768"/>
            <a:ext cx="3395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Requires global statistics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Requires tracking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" y="4523857"/>
            <a:ext cx="8450384" cy="2360512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2818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344" y="-1657"/>
            <a:ext cx="76200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Optima"/>
                <a:cs typeface="Optima"/>
              </a:rPr>
              <a:t>Life cycle analysis</a:t>
            </a:r>
            <a:br>
              <a:rPr lang="en-US" sz="2800" u="sng" dirty="0" smtClean="0">
                <a:latin typeface="Optima"/>
                <a:cs typeface="Optima"/>
              </a:rPr>
            </a:br>
            <a:r>
              <a:rPr lang="en-US" sz="2800" u="sng" dirty="0" smtClean="0">
                <a:latin typeface="Optima"/>
                <a:cs typeface="Optima"/>
              </a:rPr>
              <a:t>Future work</a:t>
            </a:r>
            <a:endParaRPr lang="en-US" sz="2800" u="sng" dirty="0">
              <a:latin typeface="Optima"/>
              <a:cs typeface="Optima"/>
            </a:endParaRPr>
          </a:p>
        </p:txBody>
      </p:sp>
      <p:pic>
        <p:nvPicPr>
          <p:cNvPr id="3" name="Picture 2" descr="compass_VAD_9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4968" r="15327" b="7837"/>
          <a:stretch/>
        </p:blipFill>
        <p:spPr>
          <a:xfrm rot="16200000">
            <a:off x="3409461" y="4611077"/>
            <a:ext cx="2246924" cy="2246923"/>
          </a:xfrm>
          <a:prstGeom prst="rect">
            <a:avLst/>
          </a:prstGeom>
        </p:spPr>
      </p:pic>
      <p:pic>
        <p:nvPicPr>
          <p:cNvPr id="8" name="Picture 7" descr="Ka_SACR_BLRHI_SGP_20120915_SET_013_HEIGHT_875m_VD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r="6966"/>
          <a:stretch/>
        </p:blipFill>
        <p:spPr>
          <a:xfrm>
            <a:off x="5656384" y="4492911"/>
            <a:ext cx="2797315" cy="2365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298139"/>
            <a:ext cx="826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Next step will be to remove the mean flow from the observed Doppler Velocity to observe the internal circulations within stratocumulus clouds</a:t>
            </a:r>
          </a:p>
          <a:p>
            <a:endParaRPr lang="en-US" sz="14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Optima"/>
                <a:cs typeface="Optima"/>
              </a:rPr>
              <a:t>Then calculate a new wind vector for advection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Optima"/>
              <a:cs typeface="Optima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422" y="3926139"/>
            <a:ext cx="26522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Doppler velocity at 875m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9" name="Circular Arrow 8"/>
          <p:cNvSpPr/>
          <p:nvPr/>
        </p:nvSpPr>
        <p:spPr>
          <a:xfrm rot="3859037">
            <a:off x="7092462" y="5627075"/>
            <a:ext cx="625231" cy="459154"/>
          </a:xfrm>
          <a:prstGeom prst="circularArrow">
            <a:avLst/>
          </a:prstGeom>
          <a:solidFill>
            <a:srgbClr val="909CE1"/>
          </a:solidFill>
          <a:ln>
            <a:solidFill>
              <a:srgbClr val="909C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ircular Arrow 20"/>
          <p:cNvSpPr/>
          <p:nvPr/>
        </p:nvSpPr>
        <p:spPr>
          <a:xfrm rot="15101437">
            <a:off x="6514846" y="5639392"/>
            <a:ext cx="625231" cy="459154"/>
          </a:xfrm>
          <a:prstGeom prst="circularArrow">
            <a:avLst/>
          </a:prstGeom>
          <a:solidFill>
            <a:srgbClr val="909CE1"/>
          </a:solidFill>
          <a:ln>
            <a:solidFill>
              <a:srgbClr val="909C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Ka_SACR_BLRHI_SGP_20120915_SET_013_HEIGHT_875m_ZCor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5343"/>
          <a:stretch/>
        </p:blipFill>
        <p:spPr>
          <a:xfrm>
            <a:off x="618968" y="4530022"/>
            <a:ext cx="2790493" cy="232797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2154" y="5304692"/>
            <a:ext cx="664308" cy="1152770"/>
          </a:xfrm>
          <a:prstGeom prst="ellipse">
            <a:avLst/>
          </a:prstGeom>
          <a:noFill/>
          <a:ln w="38100" cmpd="sng">
            <a:solidFill>
              <a:srgbClr val="909C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91932" y="5304692"/>
            <a:ext cx="593606" cy="1152770"/>
          </a:xfrm>
          <a:prstGeom prst="ellipse">
            <a:avLst/>
          </a:prstGeom>
          <a:noFill/>
          <a:ln w="19050" cmpd="sng">
            <a:solidFill>
              <a:srgbClr val="909C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7184" y="3883691"/>
            <a:ext cx="26522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Doppler velocity at 875m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0822" y="3883691"/>
            <a:ext cx="7948779" cy="2974309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2343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3"/>
          <a:stretch/>
        </p:blipFill>
        <p:spPr>
          <a:xfrm>
            <a:off x="1818845" y="0"/>
            <a:ext cx="73251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521" y="-350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Optima"/>
                <a:cs typeface="Optima"/>
              </a:rPr>
              <a:t>References</a:t>
            </a:r>
            <a:endParaRPr lang="en-US" sz="2800" u="sng" dirty="0">
              <a:latin typeface="Optima"/>
              <a:cs typeface="Opti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20840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Lamer</a:t>
            </a:r>
            <a:r>
              <a:rPr lang="en-US" dirty="0"/>
              <a:t>, K., </a:t>
            </a:r>
            <a:r>
              <a:rPr lang="en-US" dirty="0" err="1"/>
              <a:t>Tatarevic</a:t>
            </a:r>
            <a:r>
              <a:rPr lang="en-US" dirty="0"/>
              <a:t>, A., Jo, I., and </a:t>
            </a:r>
            <a:r>
              <a:rPr lang="en-US" dirty="0" err="1"/>
              <a:t>Kollias</a:t>
            </a:r>
            <a:r>
              <a:rPr lang="en-US" dirty="0"/>
              <a:t>, P.: Evaluation of gridded scanning ARM cloud radar reflectivity observations and vertical </a:t>
            </a:r>
            <a:r>
              <a:rPr lang="en-US" dirty="0" err="1"/>
              <a:t>doppler</a:t>
            </a:r>
            <a:r>
              <a:rPr lang="en-US" dirty="0"/>
              <a:t> velocity retrievals, Atmos. Meas. Tech., 7, 1089-1103, doi:10.5194/amt-7-1089-2014, 2014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lvl="0" indent="-285750">
              <a:buFontTx/>
              <a:buChar char="-"/>
            </a:pPr>
            <a:r>
              <a:rPr lang="en-US" dirty="0" err="1"/>
              <a:t>Kollias</a:t>
            </a:r>
            <a:r>
              <a:rPr lang="en-US" dirty="0"/>
              <a:t>, </a:t>
            </a:r>
            <a:r>
              <a:rPr lang="en-US" dirty="0" err="1"/>
              <a:t>Pavlos</a:t>
            </a:r>
            <a:r>
              <a:rPr lang="en-US" dirty="0"/>
              <a:t>, </a:t>
            </a:r>
            <a:r>
              <a:rPr lang="en-US" dirty="0" err="1"/>
              <a:t>Nitin</a:t>
            </a:r>
            <a:r>
              <a:rPr lang="en-US" dirty="0"/>
              <a:t> </a:t>
            </a:r>
            <a:r>
              <a:rPr lang="en-US" dirty="0" err="1"/>
              <a:t>Bharadwaj</a:t>
            </a:r>
            <a:r>
              <a:rPr lang="en-US" dirty="0"/>
              <a:t>, Kevin Widener, </a:t>
            </a:r>
            <a:r>
              <a:rPr lang="en-US" dirty="0" err="1"/>
              <a:t>Ieng</a:t>
            </a:r>
            <a:r>
              <a:rPr lang="en-US" dirty="0"/>
              <a:t> Jo, Karen Johnson, 2014: Scanning ARM Cloud Radars. Part I: Operational Sampling Strategies. J. Atmos. Oceanic Technol., </a:t>
            </a:r>
            <a:r>
              <a:rPr lang="en-US" b="1" dirty="0"/>
              <a:t>31</a:t>
            </a:r>
            <a:r>
              <a:rPr lang="en-US" dirty="0"/>
              <a:t>, 569–582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Kollias</a:t>
            </a:r>
            <a:r>
              <a:rPr lang="en-US" dirty="0"/>
              <a:t>, </a:t>
            </a:r>
            <a:r>
              <a:rPr lang="en-US" dirty="0" err="1"/>
              <a:t>Pavlos</a:t>
            </a:r>
            <a:r>
              <a:rPr lang="en-US" dirty="0"/>
              <a:t>, and Coauthors, 2014: Scanning ARM Cloud Radars. Part II: Data Quality Control and Processing. </a:t>
            </a:r>
            <a:r>
              <a:rPr lang="en-US" i="1" dirty="0"/>
              <a:t>J. Atmos. Oceanic Technol.</a:t>
            </a:r>
            <a:r>
              <a:rPr lang="en-US" dirty="0"/>
              <a:t>, </a:t>
            </a:r>
            <a:r>
              <a:rPr lang="en-US" b="1" dirty="0"/>
              <a:t>31</a:t>
            </a:r>
            <a:r>
              <a:rPr lang="en-US" dirty="0"/>
              <a:t>, 583–598</a:t>
            </a:r>
            <a:r>
              <a:rPr lang="en-US" dirty="0" smtClean="0"/>
              <a:t>. </a:t>
            </a:r>
            <a:r>
              <a:rPr lang="ro-RO" dirty="0" smtClean="0"/>
              <a:t>doi</a:t>
            </a:r>
            <a:r>
              <a:rPr lang="ro-RO" dirty="0"/>
              <a:t>: </a:t>
            </a:r>
            <a:r>
              <a:rPr lang="ro-RO" u="sng" dirty="0">
                <a:hlinkClick r:id="rId4"/>
              </a:rPr>
              <a:t>http://dx.doi.org/10.1175/JTECH-D-13-00045.1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2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476</Words>
  <Application>Microsoft Macintosh PowerPoint</Application>
  <PresentationFormat>On-screen Show (4:3)</PresentationFormat>
  <Paragraphs>113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Scanning ARM Cloud Radar (SACR)</vt:lpstr>
      <vt:lpstr>3D clouds  scan strategies</vt:lpstr>
      <vt:lpstr>3D clouds</vt:lpstr>
      <vt:lpstr>SACR scan strategies</vt:lpstr>
      <vt:lpstr>Gridding Validation</vt:lpstr>
      <vt:lpstr>Gridding Visualization tool</vt:lpstr>
      <vt:lpstr>Life cycle analysis Drizzle</vt:lpstr>
      <vt:lpstr>Life cycle analysis Future work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Katia Lamer</dc:creator>
  <cp:lastModifiedBy>Katia Lamer</cp:lastModifiedBy>
  <cp:revision>6</cp:revision>
  <dcterms:created xsi:type="dcterms:W3CDTF">2014-05-15T05:21:36Z</dcterms:created>
  <dcterms:modified xsi:type="dcterms:W3CDTF">2014-05-15T07:42:52Z</dcterms:modified>
</cp:coreProperties>
</file>